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1" r:id="rId2"/>
    <p:sldId id="267" r:id="rId3"/>
    <p:sldId id="286" r:id="rId4"/>
    <p:sldId id="287" r:id="rId5"/>
    <p:sldId id="270" r:id="rId6"/>
    <p:sldId id="281" r:id="rId7"/>
    <p:sldId id="285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2CD"/>
    <a:srgbClr val="006666"/>
    <a:srgbClr val="009999"/>
    <a:srgbClr val="000000"/>
    <a:srgbClr val="33CC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49"/>
    <p:restoredTop sz="94665"/>
  </p:normalViewPr>
  <p:slideViewPr>
    <p:cSldViewPr snapToGrid="0" snapToObjects="1">
      <p:cViewPr varScale="1">
        <p:scale>
          <a:sx n="61" d="100"/>
          <a:sy n="61" d="100"/>
        </p:scale>
        <p:origin x="226" y="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76"/>
    </p:cViewPr>
  </p:sorterViewPr>
  <p:notesViewPr>
    <p:cSldViewPr snapToGrid="0" snapToObjects="1">
      <p:cViewPr varScale="1">
        <p:scale>
          <a:sx n="49" d="100"/>
          <a:sy n="49" d="100"/>
        </p:scale>
        <p:origin x="-265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VER\nltra\70.1%20-%20CEO\Marketing\Competitive%20destination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ERVER\nltra\70.1%20-%20CEO\TOT%20Collections\Copy%20of%20TOT%20Tracking%20with%20summary%20by%20area%20january%2019%20number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ndy.NLTRA\Desktop\TOT%20Charts%20for%204.10%20meet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ndy.NLTRA\Desktop\TOT%20Charts%20for%204.10%20meeting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gustabach\Downloads\Copy%20of%20TOT%20Tracking%20with%20summary%20by%20area%20january%2019%20numb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Competitive Destinations: 2018-19 Marketing Budgets</a:t>
            </a:r>
          </a:p>
        </c:rich>
      </c:tx>
      <c:layout>
        <c:manualLayout>
          <c:xMode val="edge"/>
          <c:yMode val="edge"/>
          <c:x val="0.14705431929704438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axId val="166172160"/>
        <c:axId val="166666240"/>
      </c:barChart>
      <c:catAx>
        <c:axId val="1661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666240"/>
        <c:crosses val="autoZero"/>
        <c:auto val="1"/>
        <c:lblAlgn val="ctr"/>
        <c:lblOffset val="100"/>
        <c:noMultiLvlLbl val="0"/>
      </c:catAx>
      <c:valAx>
        <c:axId val="166666240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_);_(@_)" sourceLinked="1"/>
        <c:majorTickMark val="out"/>
        <c:minorTickMark val="none"/>
        <c:tickLblPos val="nextTo"/>
        <c:crossAx val="166172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53458511993797E-2"/>
          <c:y val="3.8411841170692344E-2"/>
          <c:w val="0.78852513871135721"/>
          <c:h val="0.806711725453115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'Summary Data '!$A$20</c:f>
              <c:strCache>
                <c:ptCount val="1"/>
                <c:pt idx="0">
                  <c:v>Squaw / Alpine</c:v>
                </c:pt>
              </c:strCache>
            </c:strRef>
          </c:tx>
          <c:spPr>
            <a:solidFill>
              <a:srgbClr val="008080"/>
            </a:solidFill>
            <a:ln>
              <a:solidFill>
                <a:srgbClr val="006666"/>
              </a:solidFill>
            </a:ln>
          </c:spPr>
          <c:invertIfNegative val="0"/>
          <c:cat>
            <c:strRef>
              <c:f>'Summary Data '!$B$19:$P$19</c:f>
              <c:strCache>
                <c:ptCount val="15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  <c:pt idx="14">
                  <c:v>2017/18</c:v>
                </c:pt>
              </c:strCache>
            </c:strRef>
          </c:cat>
          <c:val>
            <c:numRef>
              <c:f>'Summary Data '!$B$20:$P$20</c:f>
              <c:numCache>
                <c:formatCode>#,##0</c:formatCode>
                <c:ptCount val="15"/>
                <c:pt idx="0">
                  <c:v>2780871</c:v>
                </c:pt>
                <c:pt idx="1">
                  <c:v>3105079</c:v>
                </c:pt>
                <c:pt idx="2">
                  <c:v>2877823</c:v>
                </c:pt>
                <c:pt idx="3">
                  <c:v>2412991</c:v>
                </c:pt>
                <c:pt idx="4">
                  <c:v>2752080</c:v>
                </c:pt>
                <c:pt idx="5">
                  <c:v>3078259</c:v>
                </c:pt>
                <c:pt idx="6">
                  <c:v>2881466</c:v>
                </c:pt>
                <c:pt idx="7">
                  <c:v>3280375</c:v>
                </c:pt>
                <c:pt idx="8">
                  <c:v>3065273</c:v>
                </c:pt>
                <c:pt idx="9">
                  <c:v>3350369</c:v>
                </c:pt>
                <c:pt idx="10">
                  <c:v>3348903</c:v>
                </c:pt>
                <c:pt idx="11">
                  <c:v>3355831</c:v>
                </c:pt>
                <c:pt idx="12">
                  <c:v>4213035</c:v>
                </c:pt>
                <c:pt idx="13">
                  <c:v>4655405</c:v>
                </c:pt>
                <c:pt idx="14">
                  <c:v>4515563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E-E94A-B3D2-E9EA6C3CA6BF}"/>
            </c:ext>
          </c:extLst>
        </c:ser>
        <c:ser>
          <c:idx val="1"/>
          <c:order val="1"/>
          <c:tx>
            <c:strRef>
              <c:f>'Summary Data '!$A$21</c:f>
              <c:strCache>
                <c:ptCount val="1"/>
                <c:pt idx="0">
                  <c:v>Northstar</c:v>
                </c:pt>
              </c:strCache>
            </c:strRef>
          </c:tx>
          <c:spPr>
            <a:solidFill>
              <a:srgbClr val="009999"/>
            </a:solidFill>
            <a:ln w="3175">
              <a:solidFill>
                <a:srgbClr val="006666"/>
              </a:solidFill>
            </a:ln>
          </c:spPr>
          <c:invertIfNegative val="0"/>
          <c:cat>
            <c:strRef>
              <c:f>'Summary Data '!$B$19:$P$19</c:f>
              <c:strCache>
                <c:ptCount val="15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  <c:pt idx="14">
                  <c:v>2017/18</c:v>
                </c:pt>
              </c:strCache>
            </c:strRef>
          </c:cat>
          <c:val>
            <c:numRef>
              <c:f>'Summary Data '!$B$21:$P$21</c:f>
              <c:numCache>
                <c:formatCode>#,##0</c:formatCode>
                <c:ptCount val="15"/>
                <c:pt idx="0">
                  <c:v>667517</c:v>
                </c:pt>
                <c:pt idx="1">
                  <c:v>684495</c:v>
                </c:pt>
                <c:pt idx="2">
                  <c:v>732407</c:v>
                </c:pt>
                <c:pt idx="3">
                  <c:v>622647</c:v>
                </c:pt>
                <c:pt idx="4">
                  <c:v>368069</c:v>
                </c:pt>
                <c:pt idx="5">
                  <c:v>1092163</c:v>
                </c:pt>
                <c:pt idx="6">
                  <c:v>2017955</c:v>
                </c:pt>
                <c:pt idx="7">
                  <c:v>2738865</c:v>
                </c:pt>
                <c:pt idx="8">
                  <c:v>2684854</c:v>
                </c:pt>
                <c:pt idx="9">
                  <c:v>3168549</c:v>
                </c:pt>
                <c:pt idx="10">
                  <c:v>3199682</c:v>
                </c:pt>
                <c:pt idx="11">
                  <c:v>3398731</c:v>
                </c:pt>
                <c:pt idx="12">
                  <c:v>4597008</c:v>
                </c:pt>
                <c:pt idx="13">
                  <c:v>5535178</c:v>
                </c:pt>
                <c:pt idx="14">
                  <c:v>5334654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5E-E94A-B3D2-E9EA6C3CA6BF}"/>
            </c:ext>
          </c:extLst>
        </c:ser>
        <c:ser>
          <c:idx val="2"/>
          <c:order val="2"/>
          <c:tx>
            <c:strRef>
              <c:f>'Summary Data '!$A$22</c:f>
              <c:strCache>
                <c:ptCount val="1"/>
                <c:pt idx="0">
                  <c:v>Lakeside Properties</c:v>
                </c:pt>
              </c:strCache>
            </c:strRef>
          </c:tx>
          <c:spPr>
            <a:solidFill>
              <a:srgbClr val="33CCCC"/>
            </a:solidFill>
            <a:ln>
              <a:solidFill>
                <a:srgbClr val="006666"/>
              </a:solidFill>
            </a:ln>
          </c:spPr>
          <c:invertIfNegative val="0"/>
          <c:cat>
            <c:strRef>
              <c:f>'Summary Data '!$B$19:$P$19</c:f>
              <c:strCache>
                <c:ptCount val="15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  <c:pt idx="14">
                  <c:v>2017/18</c:v>
                </c:pt>
              </c:strCache>
            </c:strRef>
          </c:cat>
          <c:val>
            <c:numRef>
              <c:f>'Summary Data '!$B$22:$P$22</c:f>
              <c:numCache>
                <c:formatCode>#,##0</c:formatCode>
                <c:ptCount val="15"/>
                <c:pt idx="0">
                  <c:v>3336550</c:v>
                </c:pt>
                <c:pt idx="1">
                  <c:v>3591249</c:v>
                </c:pt>
                <c:pt idx="2">
                  <c:v>3736727</c:v>
                </c:pt>
                <c:pt idx="3">
                  <c:v>3834676</c:v>
                </c:pt>
                <c:pt idx="4">
                  <c:v>3378754</c:v>
                </c:pt>
                <c:pt idx="5">
                  <c:v>3889535</c:v>
                </c:pt>
                <c:pt idx="6">
                  <c:v>3790727</c:v>
                </c:pt>
                <c:pt idx="7">
                  <c:v>3910099</c:v>
                </c:pt>
                <c:pt idx="8">
                  <c:v>3927035</c:v>
                </c:pt>
                <c:pt idx="9">
                  <c:v>4639751</c:v>
                </c:pt>
                <c:pt idx="10">
                  <c:v>4874798</c:v>
                </c:pt>
                <c:pt idx="11">
                  <c:v>5201278</c:v>
                </c:pt>
                <c:pt idx="12">
                  <c:v>6907354</c:v>
                </c:pt>
                <c:pt idx="13">
                  <c:v>7220066</c:v>
                </c:pt>
                <c:pt idx="14">
                  <c:v>7765097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5E-E94A-B3D2-E9EA6C3CA6BF}"/>
            </c:ext>
          </c:extLst>
        </c:ser>
        <c:ser>
          <c:idx val="3"/>
          <c:order val="3"/>
          <c:tx>
            <c:strRef>
              <c:f>'Summary Data '!$A$23</c:f>
              <c:strCache>
                <c:ptCount val="1"/>
                <c:pt idx="0">
                  <c:v>Summit</c:v>
                </c:pt>
              </c:strCache>
            </c:strRef>
          </c:tx>
          <c:spPr>
            <a:solidFill>
              <a:srgbClr val="006666"/>
            </a:solidFill>
            <a:ln>
              <a:solidFill>
                <a:srgbClr val="006666"/>
              </a:solidFill>
            </a:ln>
          </c:spPr>
          <c:invertIfNegative val="0"/>
          <c:cat>
            <c:strRef>
              <c:f>'Summary Data '!$B$19:$P$19</c:f>
              <c:strCache>
                <c:ptCount val="15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  <c:pt idx="14">
                  <c:v>2017/18</c:v>
                </c:pt>
              </c:strCache>
            </c:strRef>
          </c:cat>
          <c:val>
            <c:numRef>
              <c:f>'Summary Data '!$B$23:$P$23</c:f>
              <c:numCache>
                <c:formatCode>General</c:formatCode>
                <c:ptCount val="15"/>
                <c:pt idx="5" formatCode="#,##0">
                  <c:v>196546</c:v>
                </c:pt>
                <c:pt idx="6" formatCode="#,##0">
                  <c:v>209629</c:v>
                </c:pt>
                <c:pt idx="7" formatCode="#,##0">
                  <c:v>210690</c:v>
                </c:pt>
                <c:pt idx="8" formatCode="#,##0">
                  <c:v>155764</c:v>
                </c:pt>
                <c:pt idx="9" formatCode="#,##0">
                  <c:v>179611</c:v>
                </c:pt>
                <c:pt idx="10" formatCode="#,##0">
                  <c:v>162970</c:v>
                </c:pt>
                <c:pt idx="11" formatCode="#,##0">
                  <c:v>188675</c:v>
                </c:pt>
                <c:pt idx="12" formatCode="#,##0">
                  <c:v>275304</c:v>
                </c:pt>
                <c:pt idx="13" formatCode="#,##0">
                  <c:v>302732</c:v>
                </c:pt>
                <c:pt idx="14" formatCode="#,##0">
                  <c:v>281021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5E-E94A-B3D2-E9EA6C3CA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7708800"/>
        <c:axId val="67710336"/>
      </c:barChart>
      <c:catAx>
        <c:axId val="67708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7710336"/>
        <c:crosses val="autoZero"/>
        <c:auto val="1"/>
        <c:lblAlgn val="ctr"/>
        <c:lblOffset val="100"/>
        <c:noMultiLvlLbl val="0"/>
      </c:catAx>
      <c:valAx>
        <c:axId val="67710336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67708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211159459017918"/>
          <c:y val="3.3797799299335456E-2"/>
          <c:w val="0.11788840540982082"/>
          <c:h val="0.75260355716291094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rgbClr val="006666"/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9999"/>
            </a:solidFill>
            <a:ln>
              <a:noFill/>
            </a:ln>
            <a:effectLst/>
          </c:spPr>
          <c:invertIfNegative val="0"/>
          <c:cat>
            <c:strRef>
              <c:f>'TOT Collections'!$V$95:$V$98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'TOT Collections'!$W$95:$W$98</c:f>
              <c:numCache>
                <c:formatCode>0%</c:formatCode>
                <c:ptCount val="4"/>
                <c:pt idx="0">
                  <c:v>0.33973783737897695</c:v>
                </c:pt>
                <c:pt idx="1">
                  <c:v>0.18418937454483716</c:v>
                </c:pt>
                <c:pt idx="2">
                  <c:v>0.30740396343506643</c:v>
                </c:pt>
                <c:pt idx="3">
                  <c:v>0.16866882464111946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78-461C-B2C2-319D099AB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2289624"/>
        <c:axId val="280591904"/>
      </c:barChart>
      <c:catAx>
        <c:axId val="692289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591904"/>
        <c:crosses val="autoZero"/>
        <c:auto val="1"/>
        <c:lblAlgn val="ctr"/>
        <c:lblOffset val="100"/>
        <c:noMultiLvlLbl val="0"/>
      </c:catAx>
      <c:valAx>
        <c:axId val="280591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289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43672258359009E-2"/>
          <c:y val="0"/>
          <c:w val="0.87180871383624492"/>
          <c:h val="0.759689052624147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'TOT Collections'!$Q$88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rgbClr val="00D2CD"/>
            </a:solidFill>
            <a:ln>
              <a:noFill/>
            </a:ln>
            <a:effectLst/>
          </c:spPr>
          <c:invertIfNegative val="1"/>
          <c:val>
            <c:numRef>
              <c:f>'TOT Collections'!$R$88:$S$88</c:f>
              <c:numCache>
                <c:formatCode>#,##0</c:formatCode>
                <c:ptCount val="2"/>
                <c:pt idx="0">
                  <c:v>6083237</c:v>
                </c:pt>
                <c:pt idx="1">
                  <c:v>6818176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9F1F-41E2-A070-D770AF3D5DA1}"/>
            </c:ext>
          </c:extLst>
        </c:ser>
        <c:ser>
          <c:idx val="1"/>
          <c:order val="1"/>
          <c:tx>
            <c:strRef>
              <c:f>'TOT Collections'!$Q$89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rgbClr val="006666"/>
            </a:solidFill>
            <a:ln>
              <a:noFill/>
            </a:ln>
            <a:effectLst/>
          </c:spPr>
          <c:invertIfNegative val="0"/>
          <c:val>
            <c:numRef>
              <c:f>'TOT Collections'!$R$89:$S$89</c:f>
              <c:numCache>
                <c:formatCode>#,##0</c:formatCode>
                <c:ptCount val="2"/>
                <c:pt idx="0">
                  <c:v>3298036</c:v>
                </c:pt>
                <c:pt idx="1">
                  <c:v>3744653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1F-41E2-A070-D770AF3D5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06387904"/>
        <c:axId val="806394136"/>
      </c:barChart>
      <c:catAx>
        <c:axId val="806387904"/>
        <c:scaling>
          <c:orientation val="minMax"/>
        </c:scaling>
        <c:delete val="1"/>
        <c:axPos val="l"/>
        <c:majorTickMark val="none"/>
        <c:minorTickMark val="none"/>
        <c:tickLblPos val="nextTo"/>
        <c:crossAx val="806394136"/>
        <c:crosses val="autoZero"/>
        <c:auto val="1"/>
        <c:lblAlgn val="ctr"/>
        <c:lblOffset val="100"/>
        <c:noMultiLvlLbl val="0"/>
      </c:catAx>
      <c:valAx>
        <c:axId val="806394136"/>
        <c:scaling>
          <c:orientation val="minMax"/>
          <c:max val="7000000"/>
          <c:min val="2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387904"/>
        <c:crosses val="autoZero"/>
        <c:crossBetween val="between"/>
        <c:majorUnit val="100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01990266292091"/>
          <c:y val="4.557684599769856E-2"/>
          <c:w val="0.6893744632727361"/>
          <c:h val="0.851583853742420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'[Copy of TOT Tracking with summary by area january 19 numbers.xlsx]TOT Collections'!$G$103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rgbClr val="006666"/>
            </a:solidFill>
          </c:spPr>
          <c:invertIfNegative val="0"/>
          <c:cat>
            <c:strRef>
              <c:f>'[Copy of TOT Tracking with summary by area january 19 numbers.xlsx]TOT Collections'!$H$102:$Q$102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'[Copy of TOT Tracking with summary by area january 19 numbers.xlsx]TOT Collections'!$H$103:$Q$103</c:f>
              <c:numCache>
                <c:formatCode>#,##0</c:formatCode>
                <c:ptCount val="10"/>
                <c:pt idx="0">
                  <c:v>3144788</c:v>
                </c:pt>
                <c:pt idx="1">
                  <c:v>2703071</c:v>
                </c:pt>
                <c:pt idx="2">
                  <c:v>3145193</c:v>
                </c:pt>
                <c:pt idx="3">
                  <c:v>3578859</c:v>
                </c:pt>
                <c:pt idx="4">
                  <c:v>3767648</c:v>
                </c:pt>
                <c:pt idx="5">
                  <c:v>4401526</c:v>
                </c:pt>
                <c:pt idx="6">
                  <c:v>4560082</c:v>
                </c:pt>
                <c:pt idx="7">
                  <c:v>4727680</c:v>
                </c:pt>
                <c:pt idx="8">
                  <c:v>5331825</c:v>
                </c:pt>
                <c:pt idx="9">
                  <c:v>6083845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C5-194F-942B-52841C77182D}"/>
            </c:ext>
          </c:extLst>
        </c:ser>
        <c:ser>
          <c:idx val="1"/>
          <c:order val="1"/>
          <c:tx>
            <c:strRef>
              <c:f>'[Copy of TOT Tracking with summary by area january 19 numbers.xlsx]TOT Collections'!$G$104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cat>
            <c:strRef>
              <c:f>'[Copy of TOT Tracking with summary by area january 19 numbers.xlsx]TOT Collections'!$H$102:$Q$102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'[Copy of TOT Tracking with summary by area january 19 numbers.xlsx]TOT Collections'!$H$104:$Q$104</c:f>
              <c:numCache>
                <c:formatCode>#,##0</c:formatCode>
                <c:ptCount val="10"/>
                <c:pt idx="0">
                  <c:v>1383505</c:v>
                </c:pt>
                <c:pt idx="1">
                  <c:v>1556649</c:v>
                </c:pt>
                <c:pt idx="2">
                  <c:v>2027192</c:v>
                </c:pt>
                <c:pt idx="3">
                  <c:v>1708682</c:v>
                </c:pt>
                <c:pt idx="4">
                  <c:v>2018857</c:v>
                </c:pt>
                <c:pt idx="5">
                  <c:v>2048674</c:v>
                </c:pt>
                <c:pt idx="6">
                  <c:v>2414779</c:v>
                </c:pt>
                <c:pt idx="7">
                  <c:v>3755321</c:v>
                </c:pt>
                <c:pt idx="8">
                  <c:v>3214815</c:v>
                </c:pt>
                <c:pt idx="9">
                  <c:v>3297640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C5-194F-942B-52841C77182D}"/>
            </c:ext>
          </c:extLst>
        </c:ser>
        <c:ser>
          <c:idx val="2"/>
          <c:order val="2"/>
          <c:tx>
            <c:strRef>
              <c:f>'[Copy of TOT Tracking with summary by area january 19 numbers.xlsx]TOT Collections'!$G$105</c:f>
              <c:strCache>
                <c:ptCount val="1"/>
                <c:pt idx="0">
                  <c:v>Q3</c:v>
                </c:pt>
              </c:strCache>
            </c:strRef>
          </c:tx>
          <c:spPr>
            <a:solidFill>
              <a:srgbClr val="33CCCC"/>
            </a:solidFill>
          </c:spPr>
          <c:invertIfNegative val="0"/>
          <c:cat>
            <c:strRef>
              <c:f>'[Copy of TOT Tracking with summary by area january 19 numbers.xlsx]TOT Collections'!$H$102:$Q$102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'[Copy of TOT Tracking with summary by area january 19 numbers.xlsx]TOT Collections'!$H$105:$Q$105</c:f>
              <c:numCache>
                <c:formatCode>#,##0</c:formatCode>
                <c:ptCount val="10"/>
                <c:pt idx="0">
                  <c:v>2661368</c:v>
                </c:pt>
                <c:pt idx="1">
                  <c:v>3537143</c:v>
                </c:pt>
                <c:pt idx="2">
                  <c:v>3695958</c:v>
                </c:pt>
                <c:pt idx="3">
                  <c:v>3083886</c:v>
                </c:pt>
                <c:pt idx="4">
                  <c:v>4199290</c:v>
                </c:pt>
                <c:pt idx="5">
                  <c:v>3496893</c:v>
                </c:pt>
                <c:pt idx="6">
                  <c:v>3428463</c:v>
                </c:pt>
                <c:pt idx="7">
                  <c:v>5312526</c:v>
                </c:pt>
                <c:pt idx="8">
                  <c:v>6017515</c:v>
                </c:pt>
                <c:pt idx="9">
                  <c:v>5500489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C5-194F-942B-52841C77182D}"/>
            </c:ext>
          </c:extLst>
        </c:ser>
        <c:ser>
          <c:idx val="3"/>
          <c:order val="3"/>
          <c:tx>
            <c:strRef>
              <c:f>'[Copy of TOT Tracking with summary by area january 19 numbers.xlsx]TOT Collections'!$G$106</c:f>
              <c:strCache>
                <c:ptCount val="1"/>
                <c:pt idx="0">
                  <c:v>Q4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cat>
            <c:strRef>
              <c:f>'[Copy of TOT Tracking with summary by area january 19 numbers.xlsx]TOT Collections'!$H$102:$Q$102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'[Copy of TOT Tracking with summary by area january 19 numbers.xlsx]TOT Collections'!$H$106:$Q$106</c:f>
              <c:numCache>
                <c:formatCode>#,##0</c:formatCode>
                <c:ptCount val="10"/>
                <c:pt idx="0">
                  <c:v>1066840</c:v>
                </c:pt>
                <c:pt idx="1">
                  <c:v>1102914</c:v>
                </c:pt>
                <c:pt idx="2">
                  <c:v>1271687</c:v>
                </c:pt>
                <c:pt idx="3">
                  <c:v>1461499</c:v>
                </c:pt>
                <c:pt idx="4">
                  <c:v>1352487</c:v>
                </c:pt>
                <c:pt idx="5">
                  <c:v>1639259</c:v>
                </c:pt>
                <c:pt idx="6">
                  <c:v>1741191</c:v>
                </c:pt>
                <c:pt idx="7">
                  <c:v>2197174</c:v>
                </c:pt>
                <c:pt idx="8">
                  <c:v>3149226</c:v>
                </c:pt>
                <c:pt idx="9">
                  <c:v>3014361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C5-194F-942B-52841C7718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703616"/>
        <c:axId val="74705152"/>
      </c:barChart>
      <c:catAx>
        <c:axId val="74703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705152"/>
        <c:crosses val="autoZero"/>
        <c:auto val="1"/>
        <c:lblAlgn val="ctr"/>
        <c:lblOffset val="100"/>
        <c:tickLblSkip val="2"/>
        <c:noMultiLvlLbl val="0"/>
      </c:catAx>
      <c:valAx>
        <c:axId val="74705152"/>
        <c:scaling>
          <c:orientation val="minMax"/>
          <c:max val="19000000"/>
          <c:min val="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703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42018336417624"/>
          <c:y val="0.30227493115084753"/>
          <c:w val="4.9696975464392917E-2"/>
          <c:h val="0.45292140206612103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0.09722</cdr:y>
    </cdr:from>
    <cdr:to>
      <cdr:x>0</cdr:x>
      <cdr:y>0.09722</cdr:y>
    </cdr:to>
    <cdr:pic>
      <cdr:nvPicPr>
        <cdr:cNvPr id="2" name="Picture 1">
          <a:extLst xmlns:a="http://schemas.openxmlformats.org/drawingml/2006/main">
            <a:ext uri="{FF2B5EF4-FFF2-40B4-BE49-F238E27FC236}">
              <a16:creationId xmlns:a16="http://schemas.microsoft.com/office/drawing/2014/main" id="{C2CDF723-EA23-084A-B45C-6656B4AF1A5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304800" y="533400"/>
          <a:ext cx="0" cy="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0.92383</cdr:x>
      <cdr:y>0.10912</cdr:y>
    </cdr:from>
    <cdr:to>
      <cdr:x>0.97195</cdr:x>
      <cdr:y>0.19186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10245" y="617770"/>
          <a:ext cx="557869" cy="468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2%</a:t>
          </a:r>
        </a:p>
      </cdr:txBody>
    </cdr:sp>
  </cdr:relSizeAnchor>
  <cdr:relSizeAnchor xmlns:cdr="http://schemas.openxmlformats.org/drawingml/2006/chartDrawing">
    <cdr:from>
      <cdr:x>0.93994</cdr:x>
      <cdr:y>0.72721</cdr:y>
    </cdr:from>
    <cdr:to>
      <cdr:x>1</cdr:x>
      <cdr:y>0.80259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896965" y="4116879"/>
          <a:ext cx="696321" cy="426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/>
            <a:t>25%</a:t>
          </a:r>
        </a:p>
      </cdr:txBody>
    </cdr:sp>
  </cdr:relSizeAnchor>
  <cdr:relSizeAnchor xmlns:cdr="http://schemas.openxmlformats.org/drawingml/2006/chartDrawing">
    <cdr:from>
      <cdr:x>0.92592</cdr:x>
      <cdr:y>0.50207</cdr:y>
    </cdr:from>
    <cdr:to>
      <cdr:x>0.99453</cdr:x>
      <cdr:y>0.58364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0734404" y="2842312"/>
          <a:ext cx="795519" cy="461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/>
            <a:t>30%</a:t>
          </a:r>
        </a:p>
      </cdr:txBody>
    </cdr:sp>
  </cdr:relSizeAnchor>
  <cdr:relSizeAnchor xmlns:cdr="http://schemas.openxmlformats.org/drawingml/2006/chartDrawing">
    <cdr:from>
      <cdr:x>0.92066</cdr:x>
      <cdr:y>0.36347</cdr:y>
    </cdr:from>
    <cdr:to>
      <cdr:x>0.98811</cdr:x>
      <cdr:y>0.44724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0673444" y="2057678"/>
          <a:ext cx="781955" cy="474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/>
            <a:t>43%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0.50659</cdr:y>
    </cdr:from>
    <cdr:to>
      <cdr:x>0.08696</cdr:x>
      <cdr:y>0.72035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E25EB92-B745-4AE0-B230-CEB6BEF8CD56}"/>
            </a:ext>
          </a:extLst>
        </cdr:cNvPr>
        <cdr:cNvSpPr txBox="1"/>
      </cdr:nvSpPr>
      <cdr:spPr>
        <a:xfrm xmlns:a="http://schemas.openxmlformats.org/drawingml/2006/main">
          <a:off x="0" y="21670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/>
            <a:t>2017</a:t>
          </a:r>
        </a:p>
      </cdr:txBody>
    </cdr:sp>
  </cdr:relSizeAnchor>
  <cdr:relSizeAnchor xmlns:cdr="http://schemas.openxmlformats.org/drawingml/2006/chartDrawing">
    <cdr:from>
      <cdr:x>0</cdr:x>
      <cdr:y>0.15154</cdr:y>
    </cdr:from>
    <cdr:to>
      <cdr:x>0.08696</cdr:x>
      <cdr:y>0.3653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96BB293B-AD7A-43A0-A5EB-DCC72B73B2C4}"/>
            </a:ext>
          </a:extLst>
        </cdr:cNvPr>
        <cdr:cNvSpPr txBox="1"/>
      </cdr:nvSpPr>
      <cdr:spPr>
        <a:xfrm xmlns:a="http://schemas.openxmlformats.org/drawingml/2006/main">
          <a:off x="-650875" y="6482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/>
            <a:t>2018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0.90608</cdr:x>
      <cdr:y>0.32394</cdr:y>
    </cdr:from>
    <cdr:to>
      <cdr:x>1</cdr:x>
      <cdr:y>0.8507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7975" y="1434592"/>
          <a:ext cx="987625" cy="2332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/>
            <a:t>183%</a:t>
          </a:r>
        </a:p>
        <a:p xmlns:a="http://schemas.openxmlformats.org/drawingml/2006/main">
          <a:endParaRPr lang="en-US" sz="1600" dirty="0"/>
        </a:p>
        <a:p xmlns:a="http://schemas.openxmlformats.org/drawingml/2006/main">
          <a:r>
            <a:rPr lang="en-US" sz="1600" dirty="0"/>
            <a:t>108%</a:t>
          </a:r>
        </a:p>
        <a:p xmlns:a="http://schemas.openxmlformats.org/drawingml/2006/main">
          <a:endParaRPr lang="en-US" sz="1600" dirty="0"/>
        </a:p>
        <a:p xmlns:a="http://schemas.openxmlformats.org/drawingml/2006/main">
          <a:r>
            <a:rPr lang="en-US" sz="1600" dirty="0"/>
            <a:t>138%</a:t>
          </a:r>
        </a:p>
        <a:p xmlns:a="http://schemas.openxmlformats.org/drawingml/2006/main">
          <a:endParaRPr lang="en-US" sz="1600" dirty="0"/>
        </a:p>
        <a:p xmlns:a="http://schemas.openxmlformats.org/drawingml/2006/main">
          <a:r>
            <a:rPr lang="en-US" sz="1600" dirty="0"/>
            <a:t>94%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3AAF6-2651-4E40-8929-700E440A640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95033-E068-4737-997E-1F43D9463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88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95033-E068-4737-997E-1F43D9463B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17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01041" y="4473892"/>
            <a:ext cx="5608319" cy="3660458"/>
          </a:xfrm>
          <a:prstGeom prst="rect">
            <a:avLst/>
          </a:prstGeom>
          <a:noFill/>
          <a:ln>
            <a:noFill/>
          </a:ln>
        </p:spPr>
        <p:txBody>
          <a:bodyPr wrap="square" lIns="93162" tIns="46568" rIns="93162" bIns="46568" anchor="t" anchorCtr="0">
            <a:noAutofit/>
          </a:bodyPr>
          <a:lstStyle/>
          <a:p>
            <a:pPr>
              <a:buSzPct val="25000"/>
              <a:buNone/>
            </a:pPr>
            <a:r>
              <a:rPr lang="en-US" dirty="0"/>
              <a:t>177% increase in last 10 years</a:t>
            </a:r>
          </a:p>
          <a:p>
            <a:pPr>
              <a:buSzPct val="25000"/>
              <a:buNone/>
            </a:pPr>
            <a:endParaRPr lang="en-US" dirty="0"/>
          </a:p>
          <a:p>
            <a:pPr>
              <a:buSzPct val="25000"/>
              <a:buNone/>
            </a:pPr>
            <a:r>
              <a:rPr lang="en-US" dirty="0"/>
              <a:t>50% occupancy - +20%  = $3.6 M per year</a:t>
            </a:r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6432"/>
          </a:xfrm>
          <a:prstGeom prst="rect">
            <a:avLst/>
          </a:prstGeom>
          <a:noFill/>
          <a:ln>
            <a:noFill/>
          </a:ln>
        </p:spPr>
        <p:txBody>
          <a:bodyPr wrap="square" lIns="93162" tIns="46568" rIns="93162" bIns="46568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4093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01043" y="4473894"/>
            <a:ext cx="5608319" cy="3660458"/>
          </a:xfrm>
          <a:prstGeom prst="rect">
            <a:avLst/>
          </a:prstGeom>
          <a:noFill/>
          <a:ln>
            <a:noFill/>
          </a:ln>
        </p:spPr>
        <p:txBody>
          <a:bodyPr wrap="square" lIns="96637" tIns="48305" rIns="96637" bIns="48305" anchor="t" anchorCtr="0">
            <a:noAutofit/>
          </a:bodyPr>
          <a:lstStyle/>
          <a:p>
            <a:pPr>
              <a:buSzPct val="25000"/>
              <a:buNone/>
            </a:pPr>
            <a:r>
              <a:rPr lang="en-US" sz="1900" dirty="0"/>
              <a:t>But this slide depicts are challenges</a:t>
            </a:r>
          </a:p>
          <a:p>
            <a:pPr>
              <a:buSzPct val="25000"/>
              <a:buNone/>
            </a:pPr>
            <a:r>
              <a:rPr lang="en-US" sz="1900" dirty="0"/>
              <a:t>We still have very significant peaks and valleys </a:t>
            </a:r>
          </a:p>
          <a:p>
            <a:pPr>
              <a:buSzPct val="25000"/>
              <a:buNone/>
            </a:pPr>
            <a:r>
              <a:rPr lang="en-US" sz="1900" dirty="0"/>
              <a:t>This is our current forecast – now until Thanksgiving = most of our properties are far below 50% occupancy for the next four weeks – </a:t>
            </a:r>
          </a:p>
          <a:p>
            <a:pPr>
              <a:buSzPct val="25000"/>
              <a:buNone/>
            </a:pPr>
            <a:r>
              <a:rPr lang="en-US" sz="1900" dirty="0"/>
              <a:t>This is a very typical graph for our area that shows for about 40 weeks of the year we have significant vacancies during the mid-week and even on weekends</a:t>
            </a:r>
          </a:p>
          <a:p>
            <a:pPr>
              <a:buSzPct val="25000"/>
              <a:buNone/>
            </a:pPr>
            <a:r>
              <a:rPr lang="en-US" sz="1900" dirty="0"/>
              <a:t>Our visitation is extremely volatile and creates significant challenges for businesses to provide full-time services and employment</a:t>
            </a:r>
          </a:p>
          <a:p>
            <a:pPr>
              <a:buSzPct val="25000"/>
              <a:buNone/>
            </a:pPr>
            <a:r>
              <a:rPr lang="en-US" sz="1900" dirty="0"/>
              <a:t>We carefully analyze and track our upcoming bookings and continue to work to ease those deep valleys </a:t>
            </a:r>
          </a:p>
          <a:p>
            <a:pPr>
              <a:buSzPct val="25000"/>
              <a:buNone/>
            </a:pPr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39" cy="466433"/>
          </a:xfrm>
          <a:prstGeom prst="rect">
            <a:avLst/>
          </a:prstGeom>
          <a:noFill/>
          <a:ln>
            <a:noFill/>
          </a:ln>
        </p:spPr>
        <p:txBody>
          <a:bodyPr wrap="square" lIns="96637" tIns="48305" rIns="96637" bIns="48305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5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535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95033-E068-4737-997E-1F43D9463B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18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70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897A9-A503-624B-B4DE-0234DCF43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E5CC7-7779-5F43-B92E-1C8826E5A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C9FC0-5B15-7F49-A1B2-B82AAABE2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FFEA0-BE70-9448-89E7-625DBCE9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7E6F7-2A6F-7F4C-BEA9-C8154087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3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07D55-E751-B54A-A582-75D6A9606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78F1E-7076-3144-BDBE-08F0A4696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CD4FE-B4A1-2B4F-92AF-18DBB0DDD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DFF33-D4AB-7E43-91A1-50580CEA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97F3C-2D38-EB46-98AF-D96E0815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9D41D-10F9-B644-B503-9594720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1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D770-6E88-9F4B-9B49-2D287F0A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A27BC-0FCE-B24F-8D14-B1DBBCC29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94D31-F7D5-D941-9B34-95E671B1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CF5BA-83E8-8244-B6C6-4B8B7E54C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A5B94-C6B2-334B-9798-C0820BB8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7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132B4D-FCCD-624A-852D-7E3BAA07F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F3F48-65FB-CB47-8B40-BBEB287EA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5D1BB-F1B6-3442-8F69-4902BD75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14C5A-380B-7F40-A742-7C52D034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BA4E-E781-7B49-9CD8-146FB23E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3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136B7-7490-3945-B99A-65612B96E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8B4F7-60EB-EC46-AC16-9B3A3ADFA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C4009-B827-454D-B328-52AFEC02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5682A-C6EF-B14F-867D-0E9B0AAB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EE55A-0C81-E34E-AE8F-58883915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1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42743-EAD2-EE4A-8909-DAE3142A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92AAC-D621-3F4D-8D35-70FD3C285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30338-E64A-4A46-ABB0-6721ACE3C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9B728-1E25-A148-A9C8-142F36924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CDF5A-9D02-764A-8275-7854CF81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6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50504" y="914401"/>
            <a:ext cx="10515600" cy="493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 i="0">
                <a:solidFill>
                  <a:srgbClr val="0090A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50504" y="1741941"/>
            <a:ext cx="10515599" cy="313485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2000" b="1" i="0">
                <a:solidFill>
                  <a:srgbClr val="0090A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lnSpc>
                <a:spcPct val="125000"/>
              </a:lnSpc>
              <a:defRPr sz="1800" b="1" i="0">
                <a:solidFill>
                  <a:srgbClr val="0090A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lnSpc>
                <a:spcPct val="125000"/>
              </a:lnSpc>
              <a:defRPr sz="1600" b="1" i="0">
                <a:solidFill>
                  <a:srgbClr val="0090A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lnSpc>
                <a:spcPct val="125000"/>
              </a:lnSpc>
              <a:defRPr b="1" i="0">
                <a:solidFill>
                  <a:srgbClr val="0090A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lnSpc>
                <a:spcPct val="125000"/>
              </a:lnSpc>
              <a:defRPr b="1" i="0">
                <a:solidFill>
                  <a:srgbClr val="0090A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9980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3DEB-AAE8-114A-9DEA-DA32674F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719DA-0E66-8445-90DC-57DF84CB2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FB989-24C5-2246-AC31-91AE740C7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80D6DF-4860-6347-8957-70BB91F16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7D68F-19A8-FF4C-A7D3-30D36BAF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73E34-2A22-3144-932B-86764183B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7E9BC-95A0-9748-9BCA-99001D5F2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5E117-BF2A-4341-BD70-AE606B7AC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F8F35-9411-4A48-B6C6-25FB03668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FA7C36-E749-FA46-A1AD-C65BE732C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AFC81-B81F-E042-83AE-87DA88E5B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017DE5-9D14-4042-9FC0-0AB25547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81890-BA42-A749-8466-BC5A4819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23FBF-F0FE-6E43-B7F3-A21850ED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4D7BD-A60D-9F44-B24B-669872CD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58E0E6-0DA7-1C4F-AF0B-D63A2884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EFF9B4-F141-1A44-AA02-36AEED2E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DC10F-5F43-1B4C-9970-BA1FF361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2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A649-0D3E-D74C-9D47-F2610191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368715-387A-774E-9E1C-CDD381E3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5661A-996B-6641-93E5-66A9CF08F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5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01364-D733-DD4E-8946-DC3FF8D2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B3A1-E5B3-0A44-AED1-0E3B66FF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CEA288-B9D9-A843-915F-B62FEA98D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86DA2-1A46-F745-9D41-68D7322F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8454D-0685-C44F-95BC-D1071787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92A73-F0BE-D044-B59B-3FD9D0866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8E3229-2195-954F-A737-DC3347459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D2F8C-0492-3D44-893E-BF23C9F00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020BB-01CE-3B4F-9515-E2AD59BED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31559-EE14-9F47-8C77-C736679C5AE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77C7B-55C2-F040-9FA8-E4D10406C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4EECB-9E16-034A-991B-7314DDA4D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A0F92-5577-6640-9F01-CF62F65B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2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6836898"/>
            <a:ext cx="12191997" cy="0"/>
          </a:xfrm>
          <a:prstGeom prst="line">
            <a:avLst/>
          </a:prstGeom>
          <a:ln w="1270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146996"/>
              </p:ext>
            </p:extLst>
          </p:nvPr>
        </p:nvGraphicFramePr>
        <p:xfrm>
          <a:off x="1674054" y="152399"/>
          <a:ext cx="9340949" cy="523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36431" y="1547446"/>
            <a:ext cx="9903655" cy="1261884"/>
          </a:xfrm>
          <a:prstGeom prst="rect">
            <a:avLst/>
          </a:prstGeom>
          <a:solidFill>
            <a:srgbClr val="33CCCC">
              <a:alpha val="25098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cap="small" dirty="0">
                <a:solidFill>
                  <a:srgbClr val="006666"/>
                </a:solidFill>
                <a:latin typeface="Franklin Gothic Medium" panose="020B0603020102020204" pitchFamily="34" charset="0"/>
              </a:rPr>
              <a:t>NLTRA Updates</a:t>
            </a:r>
          </a:p>
          <a:p>
            <a:pPr algn="ctr"/>
            <a:r>
              <a:rPr lang="en-US" sz="2800" b="1" dirty="0">
                <a:solidFill>
                  <a:srgbClr val="006666"/>
                </a:solidFill>
                <a:latin typeface="Franklin Gothic Medium" panose="020B0603020102020204" pitchFamily="34" charset="0"/>
              </a:rPr>
              <a:t>April 10, 2019</a:t>
            </a:r>
          </a:p>
        </p:txBody>
      </p:sp>
    </p:spTree>
    <p:extLst>
      <p:ext uri="{BB962C8B-B14F-4D97-AF65-F5344CB8AC3E}">
        <p14:creationId xmlns:p14="http://schemas.microsoft.com/office/powerpoint/2010/main" val="326734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4294967295"/>
          </p:nvPr>
        </p:nvSpPr>
        <p:spPr>
          <a:xfrm>
            <a:off x="441596" y="1209040"/>
            <a:ext cx="11120484" cy="564896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numCol="1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90A1"/>
              </a:buClr>
              <a:buSzPct val="25000"/>
              <a:buFont typeface="Arial"/>
              <a:buNone/>
            </a:pPr>
            <a:endParaRPr lang="en-US" sz="1800" b="0" dirty="0">
              <a:latin typeface="Franklin Gothic Book" panose="020B0503020102020204" pitchFamily="34" charset="0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90A1"/>
              </a:buClr>
              <a:buSzPct val="25000"/>
              <a:buFont typeface="Arial"/>
              <a:buNone/>
            </a:pPr>
            <a:endParaRPr lang="en-US" sz="1800" b="0" dirty="0">
              <a:latin typeface="Franklin Gothic Book" panose="020B0503020102020204" pitchFamily="34" charset="0"/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US" dirty="0">
                <a:latin typeface="Franklin Gothic Book" panose="020B05030201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SzPct val="25000"/>
              <a:buNone/>
            </a:pPr>
            <a:endParaRPr lang="en-US" sz="1800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596" y="33744"/>
            <a:ext cx="11593286" cy="787139"/>
          </a:xfrm>
          <a:prstGeom prst="rect">
            <a:avLst/>
          </a:prstGeom>
          <a:solidFill>
            <a:srgbClr val="008080">
              <a:alpha val="25098"/>
            </a:srgb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25000"/>
              </a:lnSpc>
              <a:buClr>
                <a:srgbClr val="0090A1"/>
              </a:buClr>
              <a:buSzPct val="25000"/>
            </a:pPr>
            <a:r>
              <a:rPr lang="en-US" sz="4000" b="1" cap="small" dirty="0">
                <a:solidFill>
                  <a:srgbClr val="0090A1"/>
                </a:solidFill>
                <a:latin typeface="Franklin Gothic Demi" panose="020B0703020102020204" pitchFamily="34" charset="0"/>
              </a:rPr>
              <a:t>TOT Collections by Region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868322"/>
              </p:ext>
            </p:extLst>
          </p:nvPr>
        </p:nvGraphicFramePr>
        <p:xfrm>
          <a:off x="661182" y="820883"/>
          <a:ext cx="11231460" cy="5129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0" y="6836898"/>
            <a:ext cx="12191997" cy="0"/>
          </a:xfrm>
          <a:prstGeom prst="line">
            <a:avLst/>
          </a:prstGeom>
          <a:ln w="1270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55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4E715A-23EC-48B3-995D-E372CB27096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743733657"/>
              </p:ext>
            </p:extLst>
          </p:nvPr>
        </p:nvGraphicFramePr>
        <p:xfrm>
          <a:off x="650875" y="939452"/>
          <a:ext cx="10515600" cy="4634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>
            <a:extLst>
              <a:ext uri="{FF2B5EF4-FFF2-40B4-BE49-F238E27FC236}">
                <a16:creationId xmlns:a16="http://schemas.microsoft.com/office/drawing/2014/main" id="{D3B083DE-42D3-4E53-B81B-B1D9BD5ADF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0875" y="172247"/>
            <a:ext cx="10515600" cy="787395"/>
          </a:xfrm>
          <a:prstGeom prst="rect">
            <a:avLst/>
          </a:prstGeom>
          <a:solidFill>
            <a:srgbClr val="008080">
              <a:alpha val="25098"/>
            </a:srgb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25000"/>
              </a:lnSpc>
              <a:buClr>
                <a:srgbClr val="0090A1"/>
              </a:buClr>
              <a:buSzPct val="25000"/>
            </a:pPr>
            <a:r>
              <a:rPr lang="en-US" sz="4000" cap="small" dirty="0">
                <a:latin typeface="Franklin Gothic Demi" panose="020B0703020102020204" pitchFamily="34" charset="0"/>
              </a:rPr>
              <a:t>TOT Collections by Quarter </a:t>
            </a:r>
            <a:endParaRPr lang="en-US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32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72E196-7C71-4023-9DD4-5161FBDBF9D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65251791"/>
              </p:ext>
            </p:extLst>
          </p:nvPr>
        </p:nvGraphicFramePr>
        <p:xfrm>
          <a:off x="650875" y="1252603"/>
          <a:ext cx="10910648" cy="4277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A9F906C9-6CE4-423D-9754-D5EA73CD41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0875" y="151695"/>
            <a:ext cx="10515600" cy="787395"/>
          </a:xfrm>
          <a:prstGeom prst="rect">
            <a:avLst/>
          </a:prstGeom>
          <a:solidFill>
            <a:srgbClr val="008080">
              <a:alpha val="25098"/>
            </a:srgb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25000"/>
              </a:lnSpc>
              <a:buClr>
                <a:srgbClr val="0090A1"/>
              </a:buClr>
              <a:buSzPct val="25000"/>
            </a:pPr>
            <a:r>
              <a:rPr lang="en-US" sz="4000" cap="small" dirty="0">
                <a:latin typeface="Franklin Gothic Demi" panose="020B0703020102020204" pitchFamily="34" charset="0"/>
              </a:rPr>
              <a:t>Growth in Q1 &amp; Q2    2017 to 2018 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AC73D2-3077-47DC-A90E-78091174B9EC}"/>
              </a:ext>
            </a:extLst>
          </p:cNvPr>
          <p:cNvSpPr txBox="1"/>
          <p:nvPr/>
        </p:nvSpPr>
        <p:spPr>
          <a:xfrm>
            <a:off x="9306838" y="5480137"/>
            <a:ext cx="25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$1.2 million total increase</a:t>
            </a:r>
          </a:p>
          <a:p>
            <a:r>
              <a:rPr lang="en-US" dirty="0"/>
              <a:t>12% growth Q1</a:t>
            </a:r>
          </a:p>
          <a:p>
            <a:r>
              <a:rPr lang="en-US" dirty="0"/>
              <a:t>14% growth Q2</a:t>
            </a:r>
          </a:p>
        </p:txBody>
      </p:sp>
    </p:spTree>
    <p:extLst>
      <p:ext uri="{BB962C8B-B14F-4D97-AF65-F5344CB8AC3E}">
        <p14:creationId xmlns:p14="http://schemas.microsoft.com/office/powerpoint/2010/main" val="422903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4294967295"/>
          </p:nvPr>
        </p:nvSpPr>
        <p:spPr>
          <a:xfrm>
            <a:off x="217925" y="24448"/>
            <a:ext cx="11658600" cy="574935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numCol="1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Franklin Gothic Book" panose="020B05030201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000" dirty="0">
                <a:latin typeface="Franklin Gothic Book" panose="020B0503020102020204" pitchFamily="34" charset="0"/>
              </a:rPr>
              <a:t> </a:t>
            </a:r>
            <a:endParaRPr lang="en-US" sz="800" dirty="0">
              <a:latin typeface="Franklin Gothic Book" panose="020B0503020102020204" pitchFamily="34" charset="0"/>
            </a:endParaRPr>
          </a:p>
          <a:p>
            <a:pPr marL="0" lvl="0" indent="0">
              <a:spcBef>
                <a:spcPts val="0"/>
              </a:spcBef>
              <a:buSzPct val="25000"/>
              <a:buNone/>
            </a:pPr>
            <a:endParaRPr lang="en-US" sz="800" dirty="0">
              <a:latin typeface="Franklin Gothic Book" panose="020B0503020102020204" pitchFamily="34" charset="0"/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endParaRPr lang="en-US" sz="1800" dirty="0">
              <a:latin typeface="Franklin Gothic Book" panose="020B05030201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79382" y="1148862"/>
            <a:ext cx="82354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6571" y="130628"/>
            <a:ext cx="11459029" cy="787395"/>
          </a:xfrm>
          <a:prstGeom prst="rect">
            <a:avLst/>
          </a:prstGeom>
          <a:solidFill>
            <a:srgbClr val="008080">
              <a:alpha val="25098"/>
            </a:srgb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25000"/>
              </a:lnSpc>
              <a:buClr>
                <a:srgbClr val="0090A1"/>
              </a:buClr>
              <a:buSzPct val="25000"/>
            </a:pPr>
            <a:r>
              <a:rPr lang="en-US" sz="4000" b="1" cap="small" dirty="0" err="1">
                <a:solidFill>
                  <a:srgbClr val="0090A1"/>
                </a:solidFill>
                <a:latin typeface="Franklin Gothic Demi" panose="020B0703020102020204" pitchFamily="34" charset="0"/>
              </a:rPr>
              <a:t>Nltra</a:t>
            </a:r>
            <a:r>
              <a:rPr lang="en-US" sz="4000" b="1" cap="small" dirty="0">
                <a:solidFill>
                  <a:srgbClr val="0090A1"/>
                </a:solidFill>
                <a:latin typeface="Franklin Gothic Demi" panose="020B0703020102020204" pitchFamily="34" charset="0"/>
              </a:rPr>
              <a:t> 2018-19 Priorities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836898"/>
            <a:ext cx="12191997" cy="0"/>
          </a:xfrm>
          <a:prstGeom prst="line">
            <a:avLst/>
          </a:prstGeom>
          <a:ln w="1270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25" y="918023"/>
            <a:ext cx="11767749" cy="593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1069145" y="3390314"/>
            <a:ext cx="10916529" cy="1406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00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6836898"/>
            <a:ext cx="12191997" cy="0"/>
          </a:xfrm>
          <a:prstGeom prst="line">
            <a:avLst/>
          </a:prstGeom>
          <a:ln w="1270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44039014"/>
              </p:ext>
            </p:extLst>
          </p:nvPr>
        </p:nvGraphicFramePr>
        <p:xfrm>
          <a:off x="650875" y="945353"/>
          <a:ext cx="10515600" cy="4428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3"/>
          <p:cNvSpPr txBox="1">
            <a:spLocks noGrp="1"/>
          </p:cNvSpPr>
          <p:nvPr>
            <p:ph type="title"/>
          </p:nvPr>
        </p:nvSpPr>
        <p:spPr>
          <a:xfrm>
            <a:off x="650875" y="151695"/>
            <a:ext cx="10515600" cy="787395"/>
          </a:xfrm>
          <a:prstGeom prst="rect">
            <a:avLst/>
          </a:prstGeom>
          <a:solidFill>
            <a:srgbClr val="008080">
              <a:alpha val="25098"/>
            </a:srgb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25000"/>
              </a:lnSpc>
              <a:buClr>
                <a:srgbClr val="0090A1"/>
              </a:buClr>
              <a:buSzPct val="25000"/>
            </a:pPr>
            <a:r>
              <a:rPr lang="en-US" sz="4000" cap="small" dirty="0">
                <a:latin typeface="Franklin Gothic Demi" panose="020B0703020102020204" pitchFamily="34" charset="0"/>
              </a:rPr>
              <a:t>Growth in Q2 &amp; Q4 </a:t>
            </a:r>
            <a:endParaRPr lang="en-US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0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00167" y="1083659"/>
            <a:ext cx="11593286" cy="31835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6666"/>
                </a:solidFill>
                <a:latin typeface="Franklin Gothic Medium" panose="020B0603020102020204" pitchFamily="34" charset="0"/>
              </a:rPr>
              <a:t>Results of the 2017/18 Paid Media Advertising Campaign: </a:t>
            </a:r>
          </a:p>
          <a:p>
            <a:r>
              <a:rPr lang="en-US" sz="2000" b="1" dirty="0">
                <a:solidFill>
                  <a:srgbClr val="006666"/>
                </a:solidFill>
                <a:latin typeface="Franklin Gothic Medium" panose="020B0603020102020204" pitchFamily="34" charset="0"/>
              </a:rPr>
              <a:t>Influenced nearly $154 million in visitor spending, equating to an ROI of $182 for every $1 spent on paid media.</a:t>
            </a:r>
          </a:p>
          <a:p>
            <a:r>
              <a:rPr lang="en-US" sz="2000" b="1" dirty="0">
                <a:solidFill>
                  <a:srgbClr val="006666"/>
                </a:solidFill>
                <a:latin typeface="Franklin Gothic Medium" panose="020B0603020102020204" pitchFamily="34" charset="0"/>
              </a:rPr>
              <a:t>Reached nearly 5.3 million households in designated targeted markets at a cost of $0.16 per household. </a:t>
            </a:r>
            <a:r>
              <a:rPr lang="en-US" sz="2000" b="1" i="1" dirty="0">
                <a:solidFill>
                  <a:srgbClr val="00D2CD"/>
                </a:solidFill>
                <a:latin typeface="Franklin Gothic Medium" panose="020B0603020102020204" pitchFamily="34" charset="0"/>
              </a:rPr>
              <a:t>That is 4x more effective than the average DMO’s cost of $0.67 per household. </a:t>
            </a:r>
          </a:p>
          <a:p>
            <a:r>
              <a:rPr lang="en-US" sz="2000" b="1" dirty="0">
                <a:solidFill>
                  <a:srgbClr val="006666"/>
                </a:solidFill>
                <a:latin typeface="Franklin Gothic Medium" panose="020B0603020102020204" pitchFamily="34" charset="0"/>
              </a:rPr>
              <a:t>Received excellent ratings, rarely seen for local DMOs - all communication attributes received ratings over 4.0 out of a 5.0 rating system.</a:t>
            </a:r>
            <a:r>
              <a:rPr lang="en-US" sz="2000" dirty="0">
                <a:latin typeface="Franklin Gothic Medium" panose="020B0603020102020204" pitchFamily="34" charset="0"/>
              </a:rPr>
              <a:t> </a:t>
            </a:r>
          </a:p>
          <a:p>
            <a:r>
              <a:rPr lang="en-US" sz="2000" b="1" dirty="0">
                <a:solidFill>
                  <a:srgbClr val="006666"/>
                </a:solidFill>
                <a:latin typeface="Franklin Gothic Medium" panose="020B0603020102020204" pitchFamily="34" charset="0"/>
              </a:rPr>
              <a:t>Visitors who were aware of the advertising campaign stayed longer, spent more, and participated in extra activities. </a:t>
            </a:r>
          </a:p>
          <a:p>
            <a:pPr marL="12700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0167" y="221884"/>
            <a:ext cx="11593286" cy="787395"/>
          </a:xfrm>
          <a:prstGeom prst="rect">
            <a:avLst/>
          </a:prstGeom>
          <a:solidFill>
            <a:srgbClr val="008080">
              <a:alpha val="25098"/>
            </a:srgb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25000"/>
              </a:lnSpc>
              <a:buClr>
                <a:srgbClr val="0090A1"/>
              </a:buClr>
              <a:buSzPct val="25000"/>
            </a:pPr>
            <a:r>
              <a:rPr lang="en-US" sz="4000" b="1" cap="small" dirty="0">
                <a:solidFill>
                  <a:srgbClr val="0090A1"/>
                </a:solidFill>
                <a:latin typeface="Franklin Gothic Demi" panose="020B0703020102020204" pitchFamily="34" charset="0"/>
              </a:rPr>
              <a:t>Advertising Insights - SMARI Research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836898"/>
            <a:ext cx="12191997" cy="0"/>
          </a:xfrm>
          <a:prstGeom prst="line">
            <a:avLst/>
          </a:prstGeom>
          <a:ln w="1270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0CEDEBA-29FB-8043-81F5-A920930FE4D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465076" y="4713542"/>
            <a:ext cx="1624067" cy="2037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128814-1147-474A-B968-B93805AC8B4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749" y="5875677"/>
            <a:ext cx="3047943" cy="870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ECDBA8-1B39-0745-948F-7A1560D27E8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594" y="4694881"/>
            <a:ext cx="1300098" cy="108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8AD271-5365-E54A-968E-3749064E9EA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667" y="4850028"/>
            <a:ext cx="2739543" cy="913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4A9CBB6-F4F7-8A43-A057-86C0AB401F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338033">
            <a:off x="4718500" y="3926065"/>
            <a:ext cx="1798476" cy="17009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8FD6F79-CB53-C941-8900-20C694CC3C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370" y="4343383"/>
            <a:ext cx="3894727" cy="233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35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5132</TotalTime>
  <Words>270</Words>
  <Application>Microsoft Office PowerPoint</Application>
  <PresentationFormat>Widescreen</PresentationFormat>
  <Paragraphs>49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Franklin Gothic Book</vt:lpstr>
      <vt:lpstr>Franklin Gothic Demi</vt:lpstr>
      <vt:lpstr>Franklin Gothic Medium</vt:lpstr>
      <vt:lpstr>Office Theme</vt:lpstr>
      <vt:lpstr>PowerPoint Presentation</vt:lpstr>
      <vt:lpstr>PowerPoint Presentation</vt:lpstr>
      <vt:lpstr>TOT Collections by Quarter </vt:lpstr>
      <vt:lpstr>Growth in Q1 &amp; Q2    2017 to 2018 </vt:lpstr>
      <vt:lpstr>PowerPoint Presentation</vt:lpstr>
      <vt:lpstr>Growth in Q2 &amp; Q4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Cathleen Nanadiego</dc:creator>
  <cp:lastModifiedBy>Cindy Gustafson</cp:lastModifiedBy>
  <cp:revision>39</cp:revision>
  <cp:lastPrinted>2019-04-01T17:20:33Z</cp:lastPrinted>
  <dcterms:created xsi:type="dcterms:W3CDTF">2019-03-18T17:34:16Z</dcterms:created>
  <dcterms:modified xsi:type="dcterms:W3CDTF">2019-04-09T18:54:03Z</dcterms:modified>
</cp:coreProperties>
</file>