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9"/>
  </p:notesMasterIdLst>
  <p:sldIdLst>
    <p:sldId id="342" r:id="rId2"/>
    <p:sldId id="331" r:id="rId3"/>
    <p:sldId id="288" r:id="rId4"/>
    <p:sldId id="340" r:id="rId5"/>
    <p:sldId id="344" r:id="rId6"/>
    <p:sldId id="343" r:id="rId7"/>
    <p:sldId id="321" r:id="rId8"/>
    <p:sldId id="332" r:id="rId9"/>
    <p:sldId id="333" r:id="rId10"/>
    <p:sldId id="334" r:id="rId11"/>
    <p:sldId id="335" r:id="rId12"/>
    <p:sldId id="336" r:id="rId13"/>
    <p:sldId id="337" r:id="rId14"/>
    <p:sldId id="338" r:id="rId15"/>
    <p:sldId id="339" r:id="rId16"/>
    <p:sldId id="345" r:id="rId17"/>
    <p:sldId id="270" r:id="rId18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50" roundtripDataSignature="AMtx7miru3wBYfLRjDYDEUFdA8voOBbM3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33" autoAdjust="0"/>
    <p:restoredTop sz="87074" autoAdjust="0"/>
  </p:normalViewPr>
  <p:slideViewPr>
    <p:cSldViewPr snapToGrid="0">
      <p:cViewPr varScale="1">
        <p:scale>
          <a:sx n="101" d="100"/>
          <a:sy n="101" d="100"/>
        </p:scale>
        <p:origin x="96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08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51" Type="http://schemas.openxmlformats.org/officeDocument/2006/relationships/presProps" Target="presProps.xml"/><Relationship Id="rId3" Type="http://schemas.openxmlformats.org/officeDocument/2006/relationships/slide" Target="slides/slide2.xml"/><Relationship Id="rId50" Type="http://customschemas.google.com/relationships/presentationmetadata" Target="meta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39541255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456322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9" name="Google Shape;149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To explain how the assessments can be expended, not meant for specific budget discussion here</a:t>
            </a:r>
            <a:endParaRPr dirty="0"/>
          </a:p>
        </p:txBody>
      </p:sp>
      <p:sp>
        <p:nvSpPr>
          <p:cNvPr id="150" name="Google Shape;150;p1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663822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1" name="Google Shape;111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12" name="Google Shape;112;p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039938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5" name="Google Shape;175;p1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76" name="Google Shape;176;p1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283848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17"/>
          <p:cNvSpPr txBox="1">
            <a:spLocks noGrp="1"/>
          </p:cNvSpPr>
          <p:nvPr>
            <p:ph type="title"/>
          </p:nvPr>
        </p:nvSpPr>
        <p:spPr>
          <a:xfrm>
            <a:off x="838200" y="51701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2464F"/>
              </a:buClr>
              <a:buSzPts val="5000"/>
              <a:buFont typeface="Arial"/>
              <a:buNone/>
              <a:defRPr sz="5000" b="1" i="0" u="none" strike="noStrike" cap="none">
                <a:solidFill>
                  <a:srgbClr val="02464F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pic>
        <p:nvPicPr>
          <p:cNvPr id="12" name="Google Shape;12;p1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268" y="0"/>
            <a:ext cx="12169463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Google Shape;13;p1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38200" y="5327032"/>
            <a:ext cx="2356860" cy="121378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losing Slide">
  <p:cSld name="Closing Slid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31"/>
          <p:cNvSpPr/>
          <p:nvPr/>
        </p:nvSpPr>
        <p:spPr>
          <a:xfrm>
            <a:off x="1619574" y="937647"/>
            <a:ext cx="9066508" cy="4897465"/>
          </a:xfrm>
          <a:prstGeom prst="rect">
            <a:avLst/>
          </a:prstGeom>
          <a:solidFill>
            <a:schemeClr val="lt1">
              <a:alpha val="84705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" name="Google Shape;77;p31"/>
          <p:cNvSpPr txBox="1">
            <a:spLocks noGrp="1"/>
          </p:cNvSpPr>
          <p:nvPr>
            <p:ph type="title"/>
          </p:nvPr>
        </p:nvSpPr>
        <p:spPr>
          <a:xfrm>
            <a:off x="1865750" y="2530675"/>
            <a:ext cx="8574156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2464F"/>
              </a:buClr>
              <a:buSzPts val="5000"/>
              <a:buFont typeface="Arial"/>
              <a:buNone/>
              <a:defRPr sz="5000" b="1" i="0" u="none" strike="noStrike" cap="none">
                <a:solidFill>
                  <a:srgbClr val="02464F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No Footer">
  <p:cSld name="Content No Footer">
    <p:bg>
      <p:bgPr>
        <a:solidFill>
          <a:schemeClr val="lt1"/>
        </a:solidFill>
        <a:effectLst/>
      </p:bgPr>
    </p:bg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" name="Google Shape;56;p2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1268" y="0"/>
            <a:ext cx="12169463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27"/>
          <p:cNvSpPr txBox="1">
            <a:spLocks noGrp="1"/>
          </p:cNvSpPr>
          <p:nvPr>
            <p:ph type="title"/>
          </p:nvPr>
        </p:nvSpPr>
        <p:spPr>
          <a:xfrm>
            <a:off x="650504" y="914401"/>
            <a:ext cx="10515600" cy="493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90A1"/>
              </a:buClr>
              <a:buSzPts val="3000"/>
              <a:buFont typeface="Arial"/>
              <a:buNone/>
              <a:defRPr sz="3000" b="1" i="0" u="none" strike="noStrike" cap="none">
                <a:solidFill>
                  <a:srgbClr val="0090A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8" name="Google Shape;58;p27"/>
          <p:cNvSpPr txBox="1">
            <a:spLocks noGrp="1"/>
          </p:cNvSpPr>
          <p:nvPr>
            <p:ph type="body" idx="1"/>
          </p:nvPr>
        </p:nvSpPr>
        <p:spPr>
          <a:xfrm>
            <a:off x="650504" y="1741941"/>
            <a:ext cx="10515599" cy="31348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55600" algn="l" rtl="0">
              <a:lnSpc>
                <a:spcPct val="125000"/>
              </a:lnSpc>
              <a:spcBef>
                <a:spcPts val="1000"/>
              </a:spcBef>
              <a:spcAft>
                <a:spcPts val="0"/>
              </a:spcAft>
              <a:buClr>
                <a:srgbClr val="0090A1"/>
              </a:buClr>
              <a:buSzPts val="2000"/>
              <a:buFont typeface="Arial"/>
              <a:buChar char="•"/>
              <a:defRPr sz="2000" b="1" i="0" u="none" strike="noStrike" cap="none">
                <a:solidFill>
                  <a:srgbClr val="0090A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2900" algn="l" rtl="0">
              <a:lnSpc>
                <a:spcPct val="125000"/>
              </a:lnSpc>
              <a:spcBef>
                <a:spcPts val="500"/>
              </a:spcBef>
              <a:spcAft>
                <a:spcPts val="0"/>
              </a:spcAft>
              <a:buClr>
                <a:srgbClr val="0090A1"/>
              </a:buClr>
              <a:buSzPts val="1800"/>
              <a:buFont typeface="Arial"/>
              <a:buChar char="•"/>
              <a:defRPr sz="1800" b="1" i="0" u="none" strike="noStrike" cap="none">
                <a:solidFill>
                  <a:srgbClr val="0090A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30200" algn="l" rtl="0">
              <a:lnSpc>
                <a:spcPct val="125000"/>
              </a:lnSpc>
              <a:spcBef>
                <a:spcPts val="500"/>
              </a:spcBef>
              <a:spcAft>
                <a:spcPts val="0"/>
              </a:spcAft>
              <a:buClr>
                <a:srgbClr val="0090A1"/>
              </a:buClr>
              <a:buSzPts val="1600"/>
              <a:buFont typeface="Arial"/>
              <a:buChar char="•"/>
              <a:defRPr sz="1600" b="1" i="0" u="none" strike="noStrike" cap="none">
                <a:solidFill>
                  <a:srgbClr val="0090A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125000"/>
              </a:lnSpc>
              <a:spcBef>
                <a:spcPts val="500"/>
              </a:spcBef>
              <a:spcAft>
                <a:spcPts val="0"/>
              </a:spcAft>
              <a:buClr>
                <a:srgbClr val="0090A1"/>
              </a:buClr>
              <a:buSzPts val="1800"/>
              <a:buFont typeface="Arial"/>
              <a:buChar char="•"/>
              <a:defRPr sz="1800" b="1" i="0" u="none" strike="noStrike" cap="none">
                <a:solidFill>
                  <a:srgbClr val="0090A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125000"/>
              </a:lnSpc>
              <a:spcBef>
                <a:spcPts val="500"/>
              </a:spcBef>
              <a:spcAft>
                <a:spcPts val="0"/>
              </a:spcAft>
              <a:buClr>
                <a:srgbClr val="0090A1"/>
              </a:buClr>
              <a:buSzPts val="1800"/>
              <a:buFont typeface="Arial"/>
              <a:buChar char="•"/>
              <a:defRPr sz="1800" b="1" i="0" u="none" strike="noStrike" cap="none">
                <a:solidFill>
                  <a:srgbClr val="0090A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pic>
        <p:nvPicPr>
          <p:cNvPr id="59" name="Google Shape;59;p2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38200" y="5327032"/>
            <a:ext cx="2356860" cy="121378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672865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Footer">
  <p:cSld name="Content With Footer">
    <p:bg>
      <p:bgPr>
        <a:solidFill>
          <a:schemeClr val="lt1"/>
        </a:solidFill>
        <a:effectLst/>
      </p:bgPr>
    </p:bg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Google Shape;31;p22"/>
          <p:cNvPicPr preferRelativeResize="0"/>
          <p:nvPr/>
        </p:nvPicPr>
        <p:blipFill rotWithShape="1">
          <a:blip r:embed="rId2">
            <a:alphaModFix amt="25000"/>
          </a:blip>
          <a:srcRect/>
          <a:stretch/>
        </p:blipFill>
        <p:spPr>
          <a:xfrm rot="-543983" flipH="1">
            <a:off x="8886180" y="128811"/>
            <a:ext cx="4779379" cy="8150880"/>
          </a:xfrm>
          <a:prstGeom prst="rect">
            <a:avLst/>
          </a:prstGeom>
          <a:noFill/>
          <a:ln>
            <a:noFill/>
          </a:ln>
        </p:spPr>
      </p:pic>
      <p:sp>
        <p:nvSpPr>
          <p:cNvPr id="32" name="Google Shape;32;p22"/>
          <p:cNvSpPr txBox="1">
            <a:spLocks noGrp="1"/>
          </p:cNvSpPr>
          <p:nvPr>
            <p:ph type="title"/>
          </p:nvPr>
        </p:nvSpPr>
        <p:spPr>
          <a:xfrm>
            <a:off x="650504" y="914401"/>
            <a:ext cx="10515600" cy="493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90A1"/>
              </a:buClr>
              <a:buSzPts val="3000"/>
              <a:buFont typeface="Arial"/>
              <a:buNone/>
              <a:defRPr sz="3000" b="1" i="0" u="none" strike="noStrike" cap="none">
                <a:solidFill>
                  <a:srgbClr val="0090A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3" name="Google Shape;33;p22"/>
          <p:cNvSpPr txBox="1">
            <a:spLocks noGrp="1"/>
          </p:cNvSpPr>
          <p:nvPr>
            <p:ph type="body" idx="1"/>
          </p:nvPr>
        </p:nvSpPr>
        <p:spPr>
          <a:xfrm>
            <a:off x="650504" y="1741941"/>
            <a:ext cx="10515599" cy="31348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55600" algn="l" rtl="0">
              <a:lnSpc>
                <a:spcPct val="125000"/>
              </a:lnSpc>
              <a:spcBef>
                <a:spcPts val="1000"/>
              </a:spcBef>
              <a:spcAft>
                <a:spcPts val="0"/>
              </a:spcAft>
              <a:buClr>
                <a:srgbClr val="0090A1"/>
              </a:buClr>
              <a:buSzPts val="2000"/>
              <a:buFont typeface="Arial"/>
              <a:buChar char="•"/>
              <a:defRPr sz="2000" b="1" i="0" u="none" strike="noStrike" cap="none">
                <a:solidFill>
                  <a:srgbClr val="0090A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2900" algn="l" rtl="0">
              <a:lnSpc>
                <a:spcPct val="125000"/>
              </a:lnSpc>
              <a:spcBef>
                <a:spcPts val="500"/>
              </a:spcBef>
              <a:spcAft>
                <a:spcPts val="0"/>
              </a:spcAft>
              <a:buClr>
                <a:srgbClr val="0090A1"/>
              </a:buClr>
              <a:buSzPts val="1800"/>
              <a:buFont typeface="Arial"/>
              <a:buChar char="•"/>
              <a:defRPr sz="1800" b="1" i="0" u="none" strike="noStrike" cap="none">
                <a:solidFill>
                  <a:srgbClr val="0090A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30200" algn="l" rtl="0">
              <a:lnSpc>
                <a:spcPct val="125000"/>
              </a:lnSpc>
              <a:spcBef>
                <a:spcPts val="500"/>
              </a:spcBef>
              <a:spcAft>
                <a:spcPts val="0"/>
              </a:spcAft>
              <a:buClr>
                <a:srgbClr val="0090A1"/>
              </a:buClr>
              <a:buSzPts val="1600"/>
              <a:buFont typeface="Arial"/>
              <a:buChar char="•"/>
              <a:defRPr sz="1600" b="1" i="0" u="none" strike="noStrike" cap="none">
                <a:solidFill>
                  <a:srgbClr val="0090A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125000"/>
              </a:lnSpc>
              <a:spcBef>
                <a:spcPts val="500"/>
              </a:spcBef>
              <a:spcAft>
                <a:spcPts val="0"/>
              </a:spcAft>
              <a:buClr>
                <a:srgbClr val="0090A1"/>
              </a:buClr>
              <a:buSzPts val="1800"/>
              <a:buFont typeface="Arial"/>
              <a:buChar char="•"/>
              <a:defRPr sz="1800" b="1" i="0" u="none" strike="noStrike" cap="none">
                <a:solidFill>
                  <a:srgbClr val="0090A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125000"/>
              </a:lnSpc>
              <a:spcBef>
                <a:spcPts val="500"/>
              </a:spcBef>
              <a:spcAft>
                <a:spcPts val="0"/>
              </a:spcAft>
              <a:buClr>
                <a:srgbClr val="0090A1"/>
              </a:buClr>
              <a:buSzPts val="1800"/>
              <a:buFont typeface="Arial"/>
              <a:buChar char="•"/>
              <a:defRPr sz="1800" b="1" i="0" u="none" strike="noStrike" cap="none">
                <a:solidFill>
                  <a:srgbClr val="0090A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4" name="Google Shape;34;p22"/>
          <p:cNvSpPr txBox="1">
            <a:spLocks noGrp="1"/>
          </p:cNvSpPr>
          <p:nvPr>
            <p:ph type="body" idx="2"/>
          </p:nvPr>
        </p:nvSpPr>
        <p:spPr>
          <a:xfrm>
            <a:off x="650504" y="6147900"/>
            <a:ext cx="10515599" cy="4253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25000"/>
              </a:lnSpc>
              <a:spcBef>
                <a:spcPts val="1000"/>
              </a:spcBef>
              <a:spcAft>
                <a:spcPts val="0"/>
              </a:spcAft>
              <a:buClr>
                <a:srgbClr val="02464F"/>
              </a:buClr>
              <a:buSzPts val="1600"/>
              <a:buFont typeface="Arial"/>
              <a:buNone/>
              <a:defRPr sz="1600" b="1" i="0" u="none" strike="noStrike" cap="none">
                <a:solidFill>
                  <a:srgbClr val="02464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2900" algn="l" rtl="0">
              <a:lnSpc>
                <a:spcPct val="125000"/>
              </a:lnSpc>
              <a:spcBef>
                <a:spcPts val="500"/>
              </a:spcBef>
              <a:spcAft>
                <a:spcPts val="0"/>
              </a:spcAft>
              <a:buClr>
                <a:srgbClr val="0090A1"/>
              </a:buClr>
              <a:buSzPts val="1800"/>
              <a:buFont typeface="Arial"/>
              <a:buChar char="•"/>
              <a:defRPr sz="1800" b="1" i="0" u="none" strike="noStrike" cap="none">
                <a:solidFill>
                  <a:srgbClr val="0090A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30200" algn="l" rtl="0">
              <a:lnSpc>
                <a:spcPct val="125000"/>
              </a:lnSpc>
              <a:spcBef>
                <a:spcPts val="500"/>
              </a:spcBef>
              <a:spcAft>
                <a:spcPts val="0"/>
              </a:spcAft>
              <a:buClr>
                <a:srgbClr val="0090A1"/>
              </a:buClr>
              <a:buSzPts val="1600"/>
              <a:buFont typeface="Arial"/>
              <a:buChar char="•"/>
              <a:defRPr sz="1600" b="1" i="0" u="none" strike="noStrike" cap="none">
                <a:solidFill>
                  <a:srgbClr val="0090A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125000"/>
              </a:lnSpc>
              <a:spcBef>
                <a:spcPts val="500"/>
              </a:spcBef>
              <a:spcAft>
                <a:spcPts val="0"/>
              </a:spcAft>
              <a:buClr>
                <a:srgbClr val="0090A1"/>
              </a:buClr>
              <a:buSzPts val="1800"/>
              <a:buFont typeface="Arial"/>
              <a:buChar char="•"/>
              <a:defRPr sz="1800" b="1" i="0" u="none" strike="noStrike" cap="none">
                <a:solidFill>
                  <a:srgbClr val="0090A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125000"/>
              </a:lnSpc>
              <a:spcBef>
                <a:spcPts val="500"/>
              </a:spcBef>
              <a:spcAft>
                <a:spcPts val="0"/>
              </a:spcAft>
              <a:buClr>
                <a:srgbClr val="0090A1"/>
              </a:buClr>
              <a:buSzPts val="1800"/>
              <a:buFont typeface="Arial"/>
              <a:buChar char="•"/>
              <a:defRPr sz="1800" b="1" i="0" u="none" strike="noStrike" cap="none">
                <a:solidFill>
                  <a:srgbClr val="0090A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26302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65" r:id="rId3"/>
    <p:sldLayoutId id="2147483666" r:id="rId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8F2DA9F-5D6D-464E-86D0-131F8C760F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791" y="497139"/>
            <a:ext cx="6079435" cy="1931736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NLT TBID 2022/23 Preliminary Budget Figures</a:t>
            </a:r>
          </a:p>
        </p:txBody>
      </p:sp>
    </p:spTree>
    <p:extLst>
      <p:ext uri="{BB962C8B-B14F-4D97-AF65-F5344CB8AC3E}">
        <p14:creationId xmlns:p14="http://schemas.microsoft.com/office/powerpoint/2010/main" val="40190333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1D8B4D7-388E-466B-B997-0EA654CEB1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Zone 1 Specific Services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BB8A30C-41BA-4CC4-8C68-89A9C4315FF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Funding comprised of additional 1% assessment on lodging businesses within Zone 1 boundary</a:t>
            </a:r>
          </a:p>
          <a:p>
            <a:r>
              <a:rPr lang="en-US" dirty="0"/>
              <a:t>Budgeted expenditures total $1,036,000</a:t>
            </a:r>
          </a:p>
          <a:p>
            <a:pPr lvl="1"/>
            <a:r>
              <a:rPr lang="en-US" dirty="0"/>
              <a:t>Payroll &amp; related ($61,000)</a:t>
            </a:r>
          </a:p>
          <a:p>
            <a:pPr lvl="1"/>
            <a:r>
              <a:rPr lang="en-US" dirty="0"/>
              <a:t>Overhead/Miscellaneous ($109,000)</a:t>
            </a:r>
          </a:p>
          <a:p>
            <a:pPr lvl="1"/>
            <a:r>
              <a:rPr lang="en-US" dirty="0"/>
              <a:t>Unallocated funding ($865,000)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43704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CFEB444-CAB8-4438-8CC8-F9A6F3E729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Economic Development, Transportation, &amp; Other Opportunities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1E7BF1A-0EF0-45F0-9AF3-5F128D8D02C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Budgeted expenditures total $532,000</a:t>
            </a:r>
          </a:p>
          <a:p>
            <a:pPr lvl="1"/>
            <a:r>
              <a:rPr lang="en-US" dirty="0"/>
              <a:t>Payroll &amp; related ($122,000)</a:t>
            </a:r>
          </a:p>
          <a:p>
            <a:pPr lvl="1"/>
            <a:r>
              <a:rPr lang="en-US" dirty="0"/>
              <a:t>Overhead/Miscellaneous ($66,000)</a:t>
            </a:r>
          </a:p>
          <a:p>
            <a:pPr lvl="1"/>
            <a:r>
              <a:rPr lang="en-US" dirty="0"/>
              <a:t>Unallocated funding ($344,000)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68010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82316E2-6131-411A-A7E4-6F6EB0F90F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Sustainability &amp; Mitigation of Tourism Impacts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20D962F-76F2-4C7D-AF0B-154CA2F5FD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Expenditures based on reforecast total $231,000</a:t>
            </a:r>
          </a:p>
          <a:p>
            <a:pPr lvl="1"/>
            <a:r>
              <a:rPr lang="en-US" dirty="0"/>
              <a:t>Payroll &amp; related ($98,000)</a:t>
            </a:r>
          </a:p>
          <a:p>
            <a:pPr lvl="1"/>
            <a:r>
              <a:rPr lang="en-US" dirty="0"/>
              <a:t>Overhead/miscellaneous ($35,000)</a:t>
            </a:r>
          </a:p>
          <a:p>
            <a:pPr lvl="1"/>
            <a:r>
              <a:rPr lang="en-US" dirty="0"/>
              <a:t>Additional opportunities ($98,000)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09427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14A6C69-FB71-4D01-B67F-333067CAD3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Administration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B7DED355-D4EE-40F8-887F-9A0E878C44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Budgeted Expenditures total $350,000</a:t>
            </a:r>
          </a:p>
          <a:p>
            <a:pPr lvl="1"/>
            <a:r>
              <a:rPr lang="en-US" dirty="0"/>
              <a:t>Expenditures consist of administrative overhead</a:t>
            </a:r>
          </a:p>
          <a:p>
            <a:pPr lvl="1"/>
            <a:r>
              <a:rPr lang="en-US" dirty="0"/>
              <a:t>Additional admin overhead is allocated among the remaining budget categories based on actual expenditures</a:t>
            </a:r>
          </a:p>
        </p:txBody>
      </p:sp>
    </p:spTree>
    <p:extLst>
      <p:ext uri="{BB962C8B-B14F-4D97-AF65-F5344CB8AC3E}">
        <p14:creationId xmlns:p14="http://schemas.microsoft.com/office/powerpoint/2010/main" val="30921137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87AEC3F-6E20-48BB-9677-B8CEB4F609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County Admin Fee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76A4B1B1-1FB0-49CC-9D8F-CD0805264ED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Budgeted expenditures total $20,000</a:t>
            </a:r>
          </a:p>
          <a:p>
            <a:pPr lvl="1"/>
            <a:r>
              <a:rPr lang="en-US" dirty="0"/>
              <a:t>Allocated funds total $140,000. </a:t>
            </a:r>
          </a:p>
          <a:p>
            <a:pPr lvl="1"/>
            <a:r>
              <a:rPr lang="en-US" dirty="0"/>
              <a:t>Estimated annual costs are much lower than anticipated in the MDP. A budget adjustment will go against this allocation to help offset the higher-than-allocated Business Advocacy &amp; Support expenditures.</a:t>
            </a:r>
          </a:p>
        </p:txBody>
      </p:sp>
    </p:spTree>
    <p:extLst>
      <p:ext uri="{BB962C8B-B14F-4D97-AF65-F5344CB8AC3E}">
        <p14:creationId xmlns:p14="http://schemas.microsoft.com/office/powerpoint/2010/main" val="1252598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3CD3389-4266-4FB4-9C93-362C493E18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Contingency/Reserve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064616F-5922-49D0-9281-9678A10D19F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Budgeted funds total </a:t>
            </a:r>
            <a:r>
              <a:rPr lang="en-US" dirty="0"/>
              <a:t>$</a:t>
            </a:r>
            <a:r>
              <a:rPr lang="en-US" dirty="0" smtClean="0"/>
              <a:t>140,000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20375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7466264"/>
              </p:ext>
            </p:extLst>
          </p:nvPr>
        </p:nvGraphicFramePr>
        <p:xfrm>
          <a:off x="-5" y="15"/>
          <a:ext cx="12192004" cy="685798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9267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2964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5343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3152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979176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95325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000125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81915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552450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800100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723900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  <a:gridCol w="647699">
                  <a:extLst>
                    <a:ext uri="{9D8B030D-6E8A-4147-A177-3AD203B41FA5}">
                      <a16:colId xmlns:a16="http://schemas.microsoft.com/office/drawing/2014/main" xmlns="" val="20012"/>
                    </a:ext>
                  </a:extLst>
                </a:gridCol>
              </a:tblGrid>
              <a:tr h="478464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u="none" strike="noStrike" dirty="0">
                          <a:effectLst/>
                        </a:rPr>
                        <a:t> 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effectLst/>
                        </a:rPr>
                        <a:t> Total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effectLst/>
                        </a:rPr>
                        <a:t> Marketing/Promo/Events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effectLst/>
                        </a:rPr>
                        <a:t> Visitor Services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effectLst/>
                        </a:rPr>
                        <a:t> Business Advocacy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effectLst/>
                        </a:rPr>
                        <a:t> Zone 1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effectLst/>
                        </a:rPr>
                        <a:t> Econ Dev/Trans/Other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effectLst/>
                        </a:rPr>
                        <a:t> Sustainability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effectLst/>
                        </a:rPr>
                        <a:t> Administration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effectLst/>
                        </a:rPr>
                        <a:t> County Admin Fee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effectLst/>
                        </a:rPr>
                        <a:t> Contingency/Reserve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effectLst/>
                        </a:rPr>
                        <a:t> CAP/TOT Housing &amp; Transportation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effectLst/>
                        </a:rPr>
                        <a:t> Admin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1897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TBID Revenue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effectLst/>
                        </a:rPr>
                        <a:t>     6,000,000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   3,150,000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   438,000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                  330,000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      888,000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   456,000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   198,000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   300,000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   120,000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   120,000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               -  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                -  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1897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TOT Revenue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effectLst/>
                        </a:rPr>
                        <a:t>         122,386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                  -  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               -  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                              -  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                  -  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               -  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               -  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               -  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               -  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               -  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   122,386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                -  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1897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VIC Revenue (net of CGS)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effectLst/>
                        </a:rPr>
                        <a:t>           30,000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                  -  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     30,000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                              -  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                  -  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               -  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               -  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               -  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               -  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               -  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               -  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                -  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1897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Membership Dues &amp; Activities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effectLst/>
                        </a:rPr>
                        <a:t>           95,000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                  -  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               -  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                     95,000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                  -  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               -  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               -  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               -  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               -  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               -  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               -  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                -  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1897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u="none" strike="noStrike" dirty="0">
                          <a:effectLst/>
                        </a:rPr>
                        <a:t> TOTAL REVENUE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effectLst/>
                        </a:rPr>
                        <a:t>     6,247,386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effectLst/>
                        </a:rPr>
                        <a:t>   3,150,000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>
                          <a:effectLst/>
                        </a:rPr>
                        <a:t>   468,000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effectLst/>
                        </a:rPr>
                        <a:t>                  425,000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effectLst/>
                        </a:rPr>
                        <a:t>      888,000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>
                          <a:effectLst/>
                        </a:rPr>
                        <a:t>   456,000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>
                          <a:effectLst/>
                        </a:rPr>
                        <a:t>   198,000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>
                          <a:effectLst/>
                        </a:rPr>
                        <a:t>   300,000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>
                          <a:effectLst/>
                        </a:rPr>
                        <a:t>   120,000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effectLst/>
                        </a:rPr>
                        <a:t>   120,000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effectLst/>
                        </a:rPr>
                        <a:t>   122,386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effectLst/>
                        </a:rPr>
                        <a:t>                -  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59488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effectLst/>
                        </a:rPr>
                        <a:t> 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1897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Salaries &amp; Wages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effectLst/>
                        </a:rPr>
                        <a:t>     1,963,608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      570,985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   201,328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                  187,317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         61,415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   122,082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     97,762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               -  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               -  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               -  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     97,280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    625,438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1897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Rent/Utilities/Phone/Etc.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effectLst/>
                        </a:rPr>
                        <a:t>         581,322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         56,280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     97,822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                     20,231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           6,953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     11,075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        8,339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               -  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     20,000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               -  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     13,592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    347,030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159488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effectLst/>
                        </a:rPr>
                        <a:t> 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1897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Events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effectLst/>
                        </a:rPr>
                        <a:t>         565,000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      565,000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               -  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                              -  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                  -  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               -  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               -  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               -  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               -  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               -  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               -  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                -  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1897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Coop Contributions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effectLst/>
                        </a:rPr>
                        <a:t>     1,440,000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   1,440,000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               -  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                              -  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                  -  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               -  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               -  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               -  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               -  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               -  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               -  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                -  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1897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Non-coop marketing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>
                          <a:effectLst/>
                        </a:rPr>
                        <a:t>         197,000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      172,000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        5,000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                       5,000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           5,000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        5,000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        5,000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               -  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               -  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               -  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               -  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                -  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159488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effectLst/>
                        </a:rPr>
                        <a:t> 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31897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NTBA/TCDA Funding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effectLst/>
                        </a:rPr>
                        <a:t>         200,000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                  -  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               -  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                  200,000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                  -  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               -  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               -  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               -  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               -  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               -  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               -  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                -  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31897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Membership Activities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effectLst/>
                        </a:rPr>
                        <a:t>           18,600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                  -  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               -  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                     48,600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                  -  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               -  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               -  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               -  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               -  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               -  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               -  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                -  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159488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effectLst/>
                        </a:rPr>
                        <a:t> 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31897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</a:t>
                      </a:r>
                      <a:r>
                        <a:rPr lang="en-US" sz="1000" u="none" strike="noStrike" dirty="0" err="1">
                          <a:effectLst/>
                        </a:rPr>
                        <a:t>Add'l</a:t>
                      </a:r>
                      <a:r>
                        <a:rPr lang="en-US" sz="1000" u="none" strike="noStrike" dirty="0">
                          <a:effectLst/>
                        </a:rPr>
                        <a:t> Opportunities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effectLst/>
                        </a:rPr>
                        <a:t>     2,131,000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      525,000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   159,000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                              -  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      865,000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   344,000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     98,000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               -  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               -  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   140,000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               -  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                -  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  <a:tr h="31897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u="none" strike="noStrike" dirty="0">
                          <a:effectLst/>
                        </a:rPr>
                        <a:t> TOTAL EXPENDITURES BEFORE OVERHEAD ALLOCATION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effectLst/>
                        </a:rPr>
                        <a:t>     7,096,530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effectLst/>
                        </a:rPr>
                        <a:t>   3,329,265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effectLst/>
                        </a:rPr>
                        <a:t>   463,150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effectLst/>
                        </a:rPr>
                        <a:t>                  461,149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effectLst/>
                        </a:rPr>
                        <a:t>      938,369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effectLst/>
                        </a:rPr>
                        <a:t>   482,157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effectLst/>
                        </a:rPr>
                        <a:t>   209,101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effectLst/>
                        </a:rPr>
                        <a:t>               -  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effectLst/>
                        </a:rPr>
                        <a:t>     20,000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effectLst/>
                        </a:rPr>
                        <a:t>   140,000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effectLst/>
                        </a:rPr>
                        <a:t>   110,872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effectLst/>
                        </a:rPr>
                        <a:t>    972,468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10018"/>
                  </a:ext>
                </a:extLst>
              </a:tr>
              <a:tr h="159488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effectLst/>
                        </a:rPr>
                        <a:t> 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10019"/>
                  </a:ext>
                </a:extLst>
              </a:tr>
              <a:tr h="31897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Admin Overhead Allocation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effectLst/>
                        </a:rPr>
                        <a:t>                    -  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      345,735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     48,097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                     47,889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         97,447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     50,071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     21,715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   350,000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               -  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               -  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     11,514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  (972,468)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10020"/>
                  </a:ext>
                </a:extLst>
              </a:tr>
              <a:tr h="31897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u="none" strike="noStrike" dirty="0">
                          <a:effectLst/>
                        </a:rPr>
                        <a:t> TOTAL EXPENDITURES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effectLst/>
                        </a:rPr>
                        <a:t>     7,096,530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effectLst/>
                        </a:rPr>
                        <a:t>   3,675,001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effectLst/>
                        </a:rPr>
                        <a:t>   511,247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effectLst/>
                        </a:rPr>
                        <a:t>                  509,038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effectLst/>
                        </a:rPr>
                        <a:t>   1,035,816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effectLst/>
                        </a:rPr>
                        <a:t>   532,228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effectLst/>
                        </a:rPr>
                        <a:t>   230,816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effectLst/>
                        </a:rPr>
                        <a:t>   350,000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effectLst/>
                        </a:rPr>
                        <a:t>     20,000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effectLst/>
                        </a:rPr>
                        <a:t>   140,000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effectLst/>
                        </a:rPr>
                        <a:t>   122,386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effectLst/>
                        </a:rPr>
                        <a:t>                -  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10021"/>
                  </a:ext>
                </a:extLst>
              </a:tr>
              <a:tr h="159488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effectLst/>
                        </a:rPr>
                        <a:t> 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22"/>
                  </a:ext>
                </a:extLst>
              </a:tr>
              <a:tr h="31897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u="none" strike="noStrike" dirty="0">
                          <a:effectLst/>
                        </a:rPr>
                        <a:t> NET RESULTS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effectLst/>
                        </a:rPr>
                        <a:t>      (849,144)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>
                          <a:effectLst/>
                        </a:rPr>
                        <a:t>    (525,001)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effectLst/>
                        </a:rPr>
                        <a:t>   (43,247)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effectLst/>
                        </a:rPr>
                        <a:t>                  (84,038)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effectLst/>
                        </a:rPr>
                        <a:t>    (147,816)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effectLst/>
                        </a:rPr>
                        <a:t>   (76,228)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effectLst/>
                        </a:rPr>
                        <a:t>   (32,816)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effectLst/>
                        </a:rPr>
                        <a:t>   (50,000)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>
                          <a:effectLst/>
                        </a:rPr>
                        <a:t>   100,000 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effectLst/>
                        </a:rPr>
                        <a:t>   (20,000)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effectLst/>
                        </a:rPr>
                        <a:t>               -  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u="none" strike="noStrike" dirty="0">
                          <a:effectLst/>
                        </a:rPr>
                        <a:t>                -  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100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47468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15"/>
          <p:cNvSpPr txBox="1">
            <a:spLocks noGrp="1"/>
          </p:cNvSpPr>
          <p:nvPr>
            <p:ph type="title"/>
          </p:nvPr>
        </p:nvSpPr>
        <p:spPr>
          <a:xfrm>
            <a:off x="1865750" y="2530675"/>
            <a:ext cx="8574156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2464F"/>
              </a:buClr>
              <a:buSzPts val="5000"/>
              <a:buFont typeface="Arial"/>
              <a:buNone/>
            </a:pPr>
            <a:r>
              <a:rPr lang="en-US" dirty="0"/>
              <a:t>Thank you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C19EEC1-4DC5-4563-B2E7-944ACB7232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0504" y="288236"/>
            <a:ext cx="10515600" cy="49335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8F7FA9F-F5B8-4BC9-83A4-463E888B0E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50504" y="1049905"/>
            <a:ext cx="10515599" cy="3422704"/>
          </a:xfrm>
        </p:spPr>
        <p:txBody>
          <a:bodyPr/>
          <a:lstStyle/>
          <a:p>
            <a:r>
              <a:rPr lang="en-US" dirty="0"/>
              <a:t>Budgeted / Forecasted Collection of TBID Assessment</a:t>
            </a:r>
          </a:p>
          <a:p>
            <a:pPr lvl="1"/>
            <a:r>
              <a:rPr lang="en-US" dirty="0"/>
              <a:t>MDP assumes approximately $6 million in annual assessments</a:t>
            </a:r>
          </a:p>
          <a:p>
            <a:pPr lvl="1"/>
            <a:r>
              <a:rPr lang="en-US" dirty="0"/>
              <a:t>Given the lack of historical data, collections for FY2022/23 are assumed to follow the MDP</a:t>
            </a:r>
          </a:p>
          <a:p>
            <a:r>
              <a:rPr lang="en-US" dirty="0"/>
              <a:t>Budgeted Expenditures NLT TBID</a:t>
            </a:r>
          </a:p>
          <a:p>
            <a:pPr lvl="1"/>
            <a:r>
              <a:rPr lang="en-US" dirty="0"/>
              <a:t>Budgeted expenditures total $7 million</a:t>
            </a:r>
          </a:p>
          <a:p>
            <a:pPr lvl="1"/>
            <a:r>
              <a:rPr lang="en-US" dirty="0"/>
              <a:t>Higher than forecasted collections on assessments, lower than budgeted expenditures in FY 2021/22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71530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2F83B575-FA36-4C4E-961D-5AAF68DBFFE0}"/>
              </a:ext>
            </a:extLst>
          </p:cNvPr>
          <p:cNvSpPr txBox="1"/>
          <p:nvPr/>
        </p:nvSpPr>
        <p:spPr>
          <a:xfrm>
            <a:off x="0" y="4324865"/>
            <a:ext cx="4151870" cy="253313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CA02D98C-54D8-6A4D-8903-C6C433D2A4E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3674" y="847315"/>
            <a:ext cx="7644651" cy="5908431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604F88BE-4687-4AC1-886C-F7CB9C0C6E92}"/>
              </a:ext>
            </a:extLst>
          </p:cNvPr>
          <p:cNvSpPr txBox="1"/>
          <p:nvPr/>
        </p:nvSpPr>
        <p:spPr>
          <a:xfrm>
            <a:off x="2684585" y="562708"/>
            <a:ext cx="76668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North Lake Tahoe Tourism Business Improvement District</a:t>
            </a:r>
          </a:p>
        </p:txBody>
      </p:sp>
    </p:spTree>
    <p:extLst>
      <p:ext uri="{BB962C8B-B14F-4D97-AF65-F5344CB8AC3E}">
        <p14:creationId xmlns:p14="http://schemas.microsoft.com/office/powerpoint/2010/main" val="10707736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6"/>
          <p:cNvSpPr txBox="1">
            <a:spLocks noGrp="1"/>
          </p:cNvSpPr>
          <p:nvPr>
            <p:ph type="title"/>
          </p:nvPr>
        </p:nvSpPr>
        <p:spPr>
          <a:xfrm>
            <a:off x="650504" y="914401"/>
            <a:ext cx="10515600" cy="4933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90A1"/>
              </a:buClr>
              <a:buSzPts val="2700"/>
              <a:buFont typeface="Arial"/>
              <a:buNone/>
            </a:pPr>
            <a:r>
              <a:rPr lang="en-US" sz="2700" dirty="0"/>
              <a:t>TBID Budget Summary Fiscal Year 2022/23</a:t>
            </a:r>
            <a:endParaRPr sz="2700" dirty="0"/>
          </a:p>
        </p:txBody>
      </p:sp>
      <p:sp>
        <p:nvSpPr>
          <p:cNvPr id="115" name="Google Shape;115;p6"/>
          <p:cNvSpPr txBox="1">
            <a:spLocks noGrp="1"/>
          </p:cNvSpPr>
          <p:nvPr>
            <p:ph type="body" idx="1"/>
          </p:nvPr>
        </p:nvSpPr>
        <p:spPr>
          <a:xfrm>
            <a:off x="650504" y="1741941"/>
            <a:ext cx="10515599" cy="31348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0" indent="-10160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90A1"/>
              </a:buClr>
              <a:buSzPts val="2000"/>
              <a:buNone/>
            </a:pPr>
            <a:endParaRPr dirty="0"/>
          </a:p>
        </p:txBody>
      </p:sp>
      <p:sp>
        <p:nvSpPr>
          <p:cNvPr id="116" name="Google Shape;116;p6"/>
          <p:cNvSpPr txBox="1">
            <a:spLocks noGrp="1"/>
          </p:cNvSpPr>
          <p:nvPr>
            <p:ph type="body" idx="2"/>
          </p:nvPr>
        </p:nvSpPr>
        <p:spPr>
          <a:xfrm>
            <a:off x="650504" y="6147900"/>
            <a:ext cx="10515599" cy="4253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2464F"/>
              </a:buClr>
              <a:buSzPts val="1600"/>
              <a:buNone/>
            </a:pPr>
            <a:endParaRPr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xmlns="" id="{709EE0E4-4744-48C9-B5EC-DFB31F1DF3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2575360"/>
              </p:ext>
            </p:extLst>
          </p:nvPr>
        </p:nvGraphicFramePr>
        <p:xfrm>
          <a:off x="636105" y="1741940"/>
          <a:ext cx="7298855" cy="468069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61655">
                  <a:extLst>
                    <a:ext uri="{9D8B030D-6E8A-4147-A177-3AD203B41FA5}">
                      <a16:colId xmlns:a16="http://schemas.microsoft.com/office/drawing/2014/main" xmlns="" val="3155177368"/>
                    </a:ext>
                  </a:extLst>
                </a:gridCol>
                <a:gridCol w="2463612">
                  <a:extLst>
                    <a:ext uri="{9D8B030D-6E8A-4147-A177-3AD203B41FA5}">
                      <a16:colId xmlns:a16="http://schemas.microsoft.com/office/drawing/2014/main" xmlns="" val="4009520152"/>
                    </a:ext>
                  </a:extLst>
                </a:gridCol>
                <a:gridCol w="1752788">
                  <a:extLst>
                    <a:ext uri="{9D8B030D-6E8A-4147-A177-3AD203B41FA5}">
                      <a16:colId xmlns:a16="http://schemas.microsoft.com/office/drawing/2014/main" xmlns="" val="1080942649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xmlns="" val="3154841937"/>
                    </a:ext>
                  </a:extLst>
                </a:gridCol>
              </a:tblGrid>
              <a:tr h="55719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Budget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 dirty="0">
                          <a:effectLst/>
                        </a:rPr>
                        <a:t>Known expenditures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u="none" strike="noStrike" dirty="0">
                          <a:effectLst/>
                        </a:rPr>
                        <a:t>Available TBID funds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252266520"/>
                  </a:ext>
                </a:extLst>
              </a:tr>
              <a:tr h="23236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7,000,000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4,877,000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2,123,000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578777190"/>
                  </a:ext>
                </a:extLst>
              </a:tr>
              <a:tr h="232364">
                <a:tc>
                  <a:txBody>
                    <a:bodyPr/>
                    <a:lstStyle/>
                    <a:p>
                      <a:pPr algn="ctr" fontAlgn="ctr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4070974738"/>
                  </a:ext>
                </a:extLst>
              </a:tr>
              <a:tr h="27859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3,675,000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cap="non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  <a:sym typeface="Arial"/>
                        </a:rPr>
                        <a:t>Marketing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3,150,000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525,000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813154216"/>
                  </a:ext>
                </a:extLst>
              </a:tr>
              <a:tr h="32851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511,000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Visitor Center &amp; Services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352,000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159,000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516733676"/>
                  </a:ext>
                </a:extLst>
              </a:tr>
              <a:tr h="30651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532,000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Econcomic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Dev, Trans, +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  <a:sym typeface="Arial"/>
                        </a:rPr>
                        <a:t>188,000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344,000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152643612"/>
                  </a:ext>
                </a:extLst>
              </a:tr>
              <a:tr h="45479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231,000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Sustainability, Mitigation of Tourism Impact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133,000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  <a:sym typeface="Arial"/>
                        </a:rPr>
                        <a:t>98,000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538018500"/>
                  </a:ext>
                </a:extLst>
              </a:tr>
              <a:tr h="45707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385,000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Business Advocacy &amp; Support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509,000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(124,000)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876643594"/>
                  </a:ext>
                </a:extLst>
              </a:tr>
              <a:tr h="232364"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79951721"/>
                  </a:ext>
                </a:extLst>
              </a:tr>
              <a:tr h="26093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1,036,000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Zone 1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171,000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865,000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576049117"/>
                  </a:ext>
                </a:extLst>
              </a:tr>
              <a:tr h="27859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350,000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Admin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350,000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361916702"/>
                  </a:ext>
                </a:extLst>
              </a:tr>
              <a:tr h="27859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140,000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County Admin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120,000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755911505"/>
                  </a:ext>
                </a:extLst>
              </a:tr>
              <a:tr h="26093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140,000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Contingency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136,000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4242755570"/>
                  </a:ext>
                </a:extLst>
              </a:tr>
              <a:tr h="260934"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2912909601"/>
                  </a:ext>
                </a:extLst>
              </a:tr>
              <a:tr h="260934">
                <a:tc>
                  <a:txBody>
                    <a:bodyPr/>
                    <a:lstStyle/>
                    <a:p>
                      <a:pPr algn="ctr" fontAlgn="b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15% allowed adjustment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</a:t>
                      </a:r>
                      <a:r>
                        <a:rPr lang="en-US" sz="1400" b="1" i="0" u="none" strike="noStrike" cap="non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  <a:sym typeface="Arial"/>
                        </a:rPr>
                        <a:t>1,050,000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3179846155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xmlns="" id="{E8908FD8-4EEB-44B3-A5B7-B27EB7F60A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5656650"/>
              </p:ext>
            </p:extLst>
          </p:nvPr>
        </p:nvGraphicFramePr>
        <p:xfrm>
          <a:off x="8264541" y="404261"/>
          <a:ext cx="3410903" cy="620269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63429">
                  <a:extLst>
                    <a:ext uri="{9D8B030D-6E8A-4147-A177-3AD203B41FA5}">
                      <a16:colId xmlns:a16="http://schemas.microsoft.com/office/drawing/2014/main" xmlns="" val="93291389"/>
                    </a:ext>
                  </a:extLst>
                </a:gridCol>
                <a:gridCol w="947474">
                  <a:extLst>
                    <a:ext uri="{9D8B030D-6E8A-4147-A177-3AD203B41FA5}">
                      <a16:colId xmlns:a16="http://schemas.microsoft.com/office/drawing/2014/main" xmlns="" val="241375412"/>
                    </a:ext>
                  </a:extLst>
                </a:gridCol>
              </a:tblGrid>
              <a:tr h="18309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TBID Revenue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        6,000,000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4041747380"/>
                  </a:ext>
                </a:extLst>
              </a:tr>
              <a:tr h="18309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TOT Revenue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            122,386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1588750615"/>
                  </a:ext>
                </a:extLst>
              </a:tr>
              <a:tr h="18309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VIC Revenue (net of CGS)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              30,000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2073399726"/>
                  </a:ext>
                </a:extLst>
              </a:tr>
              <a:tr h="18309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Membership Dues &amp; Activities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              95,000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59566599"/>
                  </a:ext>
                </a:extLst>
              </a:tr>
              <a:tr h="147576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39477774"/>
                  </a:ext>
                </a:extLst>
              </a:tr>
              <a:tr h="18309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u="none" strike="noStrike" dirty="0">
                          <a:effectLst/>
                        </a:rPr>
                        <a:t> Total Revenue: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u="none" strike="noStrike" dirty="0">
                          <a:effectLst/>
                        </a:rPr>
                        <a:t>         6,247,386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670872349"/>
                  </a:ext>
                </a:extLst>
              </a:tr>
              <a:tr h="147576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2259346850"/>
                  </a:ext>
                </a:extLst>
              </a:tr>
              <a:tr h="18309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Salaries &amp; Wages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        1,963,608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2709783206"/>
                  </a:ext>
                </a:extLst>
              </a:tr>
              <a:tr h="18309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Rent &amp; Utilities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            193,922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2755005170"/>
                  </a:ext>
                </a:extLst>
              </a:tr>
              <a:tr h="18309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Phone/Internet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              20,820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3602498392"/>
                  </a:ext>
                </a:extLst>
              </a:tr>
              <a:tr h="18309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Supplies &amp; Mail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              37,500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400166143"/>
                  </a:ext>
                </a:extLst>
              </a:tr>
              <a:tr h="18309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Maintenance, Support, Repairs, Etc.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              59,580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1258290466"/>
                  </a:ext>
                </a:extLst>
              </a:tr>
              <a:tr h="18309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Insurance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              15,000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1480999613"/>
                  </a:ext>
                </a:extLst>
              </a:tr>
              <a:tr h="18309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Taxes, Licenses, Fees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              37,500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2638615350"/>
                  </a:ext>
                </a:extLst>
              </a:tr>
              <a:tr h="18309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Dues, Subscriptions, </a:t>
                      </a:r>
                      <a:r>
                        <a:rPr lang="en-US" sz="1000" u="none" strike="noStrike" dirty="0" err="1">
                          <a:effectLst/>
                        </a:rPr>
                        <a:t>etc</a:t>
                      </a:r>
                      <a:r>
                        <a:rPr lang="en-US" sz="1000" u="none" strike="noStrike" dirty="0">
                          <a:effectLst/>
                        </a:rPr>
                        <a:t>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              16,000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1645702365"/>
                  </a:ext>
                </a:extLst>
              </a:tr>
              <a:tr h="18309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Board Functions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              48,000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4070452958"/>
                  </a:ext>
                </a:extLst>
              </a:tr>
              <a:tr h="18309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Staff expenses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              23,000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1811450194"/>
                  </a:ext>
                </a:extLst>
              </a:tr>
              <a:tr h="18309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Professional Fees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            130,000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1051302804"/>
                  </a:ext>
                </a:extLst>
              </a:tr>
              <a:tr h="147576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2194971547"/>
                  </a:ext>
                </a:extLst>
              </a:tr>
              <a:tr h="18309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Events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            565,000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1590872050"/>
                  </a:ext>
                </a:extLst>
              </a:tr>
              <a:tr h="18309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Coop Contributions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        1,440,000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1896469453"/>
                  </a:ext>
                </a:extLst>
              </a:tr>
              <a:tr h="18309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Non-coop marketing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            197,000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1512643818"/>
                  </a:ext>
                </a:extLst>
              </a:tr>
              <a:tr h="147576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2759963724"/>
                  </a:ext>
                </a:extLst>
              </a:tr>
              <a:tr h="18309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NTBA/TCDA Funding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            200,000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2467004372"/>
                  </a:ext>
                </a:extLst>
              </a:tr>
              <a:tr h="18309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Membership Luncheon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                6,000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522438807"/>
                  </a:ext>
                </a:extLst>
              </a:tr>
              <a:tr h="18309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Community Awards Dinner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              30,000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100823143"/>
                  </a:ext>
                </a:extLst>
              </a:tr>
              <a:tr h="18309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Membership Activities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                2,400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2835207130"/>
                  </a:ext>
                </a:extLst>
              </a:tr>
              <a:tr h="18309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eBlasts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                7,200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2234492103"/>
                  </a:ext>
                </a:extLst>
              </a:tr>
              <a:tr h="18309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TMBC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                3,000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2709850875"/>
                  </a:ext>
                </a:extLst>
              </a:tr>
              <a:tr h="147576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1325504075"/>
                  </a:ext>
                </a:extLst>
              </a:tr>
              <a:tr h="18309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 Add'l Opportunities 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         2,131,000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1760007427"/>
                  </a:ext>
                </a:extLst>
              </a:tr>
              <a:tr h="147576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3364313225"/>
                  </a:ext>
                </a:extLst>
              </a:tr>
              <a:tr h="192253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u="none" strike="noStrike" dirty="0">
                          <a:effectLst/>
                        </a:rPr>
                        <a:t> Total expenditures: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u="none" strike="noStrike" dirty="0">
                          <a:effectLst/>
                        </a:rPr>
                        <a:t>         7,126,530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2628726799"/>
                  </a:ext>
                </a:extLst>
              </a:tr>
              <a:tr h="147576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2799490058"/>
                  </a:ext>
                </a:extLst>
              </a:tr>
              <a:tr h="18309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u="none" strike="noStrike" dirty="0">
                          <a:effectLst/>
                        </a:rPr>
                        <a:t> Net results: 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u="none" strike="noStrike" dirty="0">
                          <a:effectLst/>
                        </a:rPr>
                        <a:t>          (879,144)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7745321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29231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504" y="506896"/>
            <a:ext cx="10515600" cy="894521"/>
          </a:xfrm>
        </p:spPr>
        <p:txBody>
          <a:bodyPr>
            <a:normAutofit/>
          </a:bodyPr>
          <a:lstStyle/>
          <a:p>
            <a:r>
              <a:rPr lang="en-US" sz="2700" dirty="0"/>
              <a:t>TOT &amp; Administrative Overhead Budget Summary</a:t>
            </a:r>
            <a:br>
              <a:rPr lang="en-US" sz="2700" dirty="0"/>
            </a:br>
            <a:r>
              <a:rPr lang="en-US" sz="2700" dirty="0"/>
              <a:t>	Fiscal Year 2022/23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CAP/TOT Senior Specialist – 80% funded from “freed up” TOT</a:t>
            </a:r>
          </a:p>
          <a:p>
            <a:pPr lvl="1"/>
            <a:r>
              <a:rPr lang="en-US" dirty="0"/>
              <a:t>Payroll &amp; related ($97,000)</a:t>
            </a:r>
          </a:p>
          <a:p>
            <a:pPr lvl="1"/>
            <a:r>
              <a:rPr lang="en-US" dirty="0"/>
              <a:t>Overhead/Miscellaneous ($25,000)</a:t>
            </a:r>
          </a:p>
          <a:p>
            <a:r>
              <a:rPr lang="en-US" dirty="0"/>
              <a:t>Administrative Overhead budgeted expenditures total $972,000</a:t>
            </a:r>
          </a:p>
          <a:p>
            <a:pPr lvl="1"/>
            <a:r>
              <a:rPr lang="en-US" dirty="0"/>
              <a:t>Payroll &amp; Related ($625,000)</a:t>
            </a:r>
          </a:p>
          <a:p>
            <a:pPr lvl="1"/>
            <a:r>
              <a:rPr lang="en-US" dirty="0"/>
              <a:t>Professional Fees (lawyer, accountant, other) ($130,000)</a:t>
            </a:r>
          </a:p>
          <a:p>
            <a:pPr lvl="1"/>
            <a:r>
              <a:rPr lang="en-US" dirty="0"/>
              <a:t>Miscellaneous ($217,000)</a:t>
            </a:r>
          </a:p>
          <a:p>
            <a:pPr lvl="1"/>
            <a:r>
              <a:rPr lang="en-US" dirty="0"/>
              <a:t>$350,000 of total expenditures are offset by the Administration budget category, the remaining $622,000 is allocated among the remaining budget categories based on expenditures.</a:t>
            </a:r>
          </a:p>
        </p:txBody>
      </p:sp>
    </p:spTree>
    <p:extLst>
      <p:ext uri="{BB962C8B-B14F-4D97-AF65-F5344CB8AC3E}">
        <p14:creationId xmlns:p14="http://schemas.microsoft.com/office/powerpoint/2010/main" val="21635199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B043F0A-AEF7-4BB3-A8EA-C202CC74F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TBID Assessment Cash Flow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070E43C-B014-4222-93FF-F113CB114E7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Assessments collected by businesses during the quarter</a:t>
            </a:r>
          </a:p>
          <a:p>
            <a:r>
              <a:rPr lang="en-US" dirty="0"/>
              <a:t>Assessments submitted to the County in the month following the quarter, and into the following month (some businesses do pay monthly)</a:t>
            </a:r>
          </a:p>
          <a:p>
            <a:r>
              <a:rPr lang="en-US" dirty="0"/>
              <a:t>NLTRA receives funds the month following receipt by County (1 ½ to 2 months following end of quarter)</a:t>
            </a:r>
          </a:p>
        </p:txBody>
      </p:sp>
    </p:spTree>
    <p:extLst>
      <p:ext uri="{BB962C8B-B14F-4D97-AF65-F5344CB8AC3E}">
        <p14:creationId xmlns:p14="http://schemas.microsoft.com/office/powerpoint/2010/main" val="2745180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55C6B59-84EB-43F1-BD0D-A0B3A7B3F0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Marketing, Promotions, &amp; Special Events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481B617-2FF8-42AE-A52B-E1F4ED3FCF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97357" y="1523280"/>
            <a:ext cx="7468746" cy="3134858"/>
          </a:xfrm>
        </p:spPr>
        <p:txBody>
          <a:bodyPr/>
          <a:lstStyle/>
          <a:p>
            <a:r>
              <a:rPr lang="en-US" dirty="0"/>
              <a:t>Assessments collected and allocated for FY 2022/23 budgeted at $3,150,000</a:t>
            </a:r>
          </a:p>
          <a:p>
            <a:r>
              <a:rPr lang="en-US" dirty="0"/>
              <a:t>Budgeted expenditures total $3,675,000</a:t>
            </a:r>
          </a:p>
          <a:p>
            <a:pPr lvl="1"/>
            <a:r>
              <a:rPr lang="en-US" dirty="0"/>
              <a:t>Marketing Coop contributions ($1,440,000)</a:t>
            </a:r>
          </a:p>
          <a:p>
            <a:pPr lvl="1"/>
            <a:r>
              <a:rPr lang="en-US" dirty="0"/>
              <a:t>Payroll &amp; Related ($571,000)</a:t>
            </a:r>
          </a:p>
          <a:p>
            <a:pPr lvl="1"/>
            <a:r>
              <a:rPr lang="en-US" dirty="0"/>
              <a:t>Events ($565,000)</a:t>
            </a:r>
          </a:p>
          <a:p>
            <a:pPr lvl="1"/>
            <a:r>
              <a:rPr lang="en-US" dirty="0"/>
              <a:t>Non-coop Marketing ($172,000)</a:t>
            </a:r>
          </a:p>
          <a:p>
            <a:pPr lvl="1"/>
            <a:r>
              <a:rPr lang="en-US" dirty="0"/>
              <a:t>Overhead/Miscellaneous ($402,000)</a:t>
            </a:r>
          </a:p>
          <a:p>
            <a:pPr lvl="1"/>
            <a:r>
              <a:rPr lang="en-US" dirty="0"/>
              <a:t>Unallocated funds ($525,000)</a:t>
            </a:r>
          </a:p>
        </p:txBody>
      </p:sp>
    </p:spTree>
    <p:extLst>
      <p:ext uri="{BB962C8B-B14F-4D97-AF65-F5344CB8AC3E}">
        <p14:creationId xmlns:p14="http://schemas.microsoft.com/office/powerpoint/2010/main" val="6239898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91DA6B6-A81C-4609-A9EF-A5E4459F85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Visitor Services &amp; Visitor Centers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6856B00-54B2-431E-BBD6-B9567AF6B87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Retail revenues net of Cost of Goods Sold $30,000</a:t>
            </a:r>
          </a:p>
          <a:p>
            <a:r>
              <a:rPr lang="en-US" dirty="0"/>
              <a:t>Budgeted Expenditures total $511,000</a:t>
            </a:r>
          </a:p>
          <a:p>
            <a:pPr lvl="1"/>
            <a:r>
              <a:rPr lang="en-US" dirty="0"/>
              <a:t>Payroll &amp; related ($201,000)</a:t>
            </a:r>
          </a:p>
          <a:p>
            <a:pPr lvl="1"/>
            <a:r>
              <a:rPr lang="en-US" dirty="0"/>
              <a:t>Overhead/Miscellaneous ($151,000)</a:t>
            </a:r>
          </a:p>
          <a:p>
            <a:pPr lvl="1"/>
            <a:r>
              <a:rPr lang="en-US" dirty="0"/>
              <a:t>Unallocated funding ($159,000)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63170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EE627E6-150B-4269-9EEC-97B2A770AF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44847" y="882502"/>
            <a:ext cx="5314362" cy="525249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Business Advocacy &amp; Support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327B6CA-12BA-4BBE-80EC-5435A7BCA1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794397" y="1407751"/>
            <a:ext cx="7705177" cy="3179380"/>
          </a:xfrm>
        </p:spPr>
        <p:txBody>
          <a:bodyPr/>
          <a:lstStyle/>
          <a:p>
            <a:r>
              <a:rPr lang="en-US" dirty="0"/>
              <a:t>Membership Revenues of $95,000 from non-TBID member dues and membership activities</a:t>
            </a:r>
          </a:p>
          <a:p>
            <a:r>
              <a:rPr lang="en-US" dirty="0"/>
              <a:t>Budgeted expenditures total $509,000</a:t>
            </a:r>
          </a:p>
          <a:p>
            <a:pPr lvl="1"/>
            <a:r>
              <a:rPr lang="en-US" dirty="0"/>
              <a:t>Payroll &amp; related ($187,000)</a:t>
            </a:r>
          </a:p>
          <a:p>
            <a:pPr lvl="1"/>
            <a:r>
              <a:rPr lang="en-US" dirty="0"/>
              <a:t>NTBA &amp; TCDA funding ($200,000)</a:t>
            </a:r>
          </a:p>
          <a:p>
            <a:pPr lvl="1"/>
            <a:r>
              <a:rPr lang="en-US" dirty="0"/>
              <a:t>Membership Activities ($54,000)</a:t>
            </a:r>
          </a:p>
          <a:p>
            <a:pPr lvl="1"/>
            <a:r>
              <a:rPr lang="en-US" dirty="0"/>
              <a:t>Overhead/Miscellaneous ($68,000)</a:t>
            </a:r>
          </a:p>
          <a:p>
            <a:pPr lvl="1"/>
            <a:r>
              <a:rPr lang="en-US" dirty="0"/>
              <a:t>Exceeds allocated funding by $29,000, will require either a budget adjustment or use of Contingency/Reserve funds</a:t>
            </a:r>
          </a:p>
          <a:p>
            <a:pPr marL="1016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9688853"/>
      </p:ext>
    </p:extLst>
  </p:cSld>
  <p:clrMapOvr>
    <a:masterClrMapping/>
  </p:clrMapOvr>
</p:sld>
</file>

<file path=ppt/theme/theme1.xml><?xml version="1.0" encoding="utf-8"?>
<a:theme xmlns:a="http://schemas.openxmlformats.org/drawingml/2006/main" name="NLT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15902</TotalTime>
  <Words>1315</Words>
  <Application>Microsoft Office PowerPoint</Application>
  <PresentationFormat>Widescreen</PresentationFormat>
  <Paragraphs>424</Paragraphs>
  <Slides>17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NLT THEME</vt:lpstr>
      <vt:lpstr>NLT TBID 2022/23 Preliminary Budget Figures</vt:lpstr>
      <vt:lpstr>PowerPoint Presentation</vt:lpstr>
      <vt:lpstr>PowerPoint Presentation</vt:lpstr>
      <vt:lpstr>TBID Budget Summary Fiscal Year 2022/23</vt:lpstr>
      <vt:lpstr>TOT &amp; Administrative Overhead Budget Summary  Fiscal Year 2022/23</vt:lpstr>
      <vt:lpstr>TBID Assessment Cash Flow</vt:lpstr>
      <vt:lpstr>Marketing, Promotions, &amp; Special Events</vt:lpstr>
      <vt:lpstr>Visitor Services &amp; Visitor Centers</vt:lpstr>
      <vt:lpstr>Business Advocacy &amp; Support</vt:lpstr>
      <vt:lpstr>Zone 1 Specific Services</vt:lpstr>
      <vt:lpstr>Economic Development, Transportation, &amp; Other Opportunities</vt:lpstr>
      <vt:lpstr>Sustainability &amp; Mitigation of Tourism Impacts</vt:lpstr>
      <vt:lpstr>Administration</vt:lpstr>
      <vt:lpstr>County Admin Fee</vt:lpstr>
      <vt:lpstr>Contingency/Reserve</vt:lpstr>
      <vt:lpstr>PowerPoint Presentation</vt:lpstr>
      <vt:lpstr>Thank you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DeWitt Van Siclen</cp:lastModifiedBy>
  <cp:revision>83</cp:revision>
  <dcterms:created xsi:type="dcterms:W3CDTF">2016-11-11T17:14:22Z</dcterms:created>
  <dcterms:modified xsi:type="dcterms:W3CDTF">2022-04-28T20:46:09Z</dcterms:modified>
</cp:coreProperties>
</file>