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94" r:id="rId2"/>
    <p:sldId id="303" r:id="rId3"/>
    <p:sldId id="257" r:id="rId4"/>
    <p:sldId id="258" r:id="rId5"/>
    <p:sldId id="25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77" r:id="rId17"/>
    <p:sldId id="261" r:id="rId18"/>
    <p:sldId id="262" r:id="rId19"/>
    <p:sldId id="263" r:id="rId20"/>
    <p:sldId id="264" r:id="rId21"/>
    <p:sldId id="260" r:id="rId22"/>
    <p:sldId id="269" r:id="rId23"/>
    <p:sldId id="278" r:id="rId24"/>
    <p:sldId id="279" r:id="rId25"/>
    <p:sldId id="271" r:id="rId26"/>
    <p:sldId id="272" r:id="rId27"/>
    <p:sldId id="291" r:id="rId28"/>
    <p:sldId id="268" r:id="rId29"/>
    <p:sldId id="270" r:id="rId30"/>
    <p:sldId id="297" r:id="rId31"/>
    <p:sldId id="299" r:id="rId32"/>
    <p:sldId id="300" r:id="rId33"/>
    <p:sldId id="304" r:id="rId34"/>
    <p:sldId id="306" r:id="rId35"/>
    <p:sldId id="301" r:id="rId36"/>
    <p:sldId id="302" r:id="rId37"/>
    <p:sldId id="29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A1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25" autoAdjust="0"/>
    <p:restoredTop sz="94665"/>
  </p:normalViewPr>
  <p:slideViewPr>
    <p:cSldViewPr snapToGrid="0">
      <p:cViewPr varScale="1">
        <p:scale>
          <a:sx n="110" d="100"/>
          <a:sy n="110" d="100"/>
        </p:scale>
        <p:origin x="70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nltra\70.1%20-%20CEO\TOT%20Collections\Copy%20of%20TOT%20Tracking%20with%20summary%20by%20are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TOT Collections by Area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Sheet2!$A$20</c:f>
              <c:strCache>
                <c:ptCount val="1"/>
                <c:pt idx="0">
                  <c:v>Squaw / Alpine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cat>
            <c:strRef>
              <c:f>Sheet2!$B$19:$O$19</c:f>
              <c:strCache>
                <c:ptCount val="14"/>
                <c:pt idx="0">
                  <c:v>2003/04</c:v>
                </c:pt>
                <c:pt idx="1">
                  <c:v>2004/05</c:v>
                </c:pt>
                <c:pt idx="2">
                  <c:v>2005/06</c:v>
                </c:pt>
                <c:pt idx="3">
                  <c:v>2006/07</c:v>
                </c:pt>
                <c:pt idx="4">
                  <c:v>2007/08</c:v>
                </c:pt>
                <c:pt idx="5">
                  <c:v>2008/09</c:v>
                </c:pt>
                <c:pt idx="6">
                  <c:v>2009/10</c:v>
                </c:pt>
                <c:pt idx="7">
                  <c:v>2010/11</c:v>
                </c:pt>
                <c:pt idx="8">
                  <c:v>2011/12</c:v>
                </c:pt>
                <c:pt idx="9">
                  <c:v>2012/13</c:v>
                </c:pt>
                <c:pt idx="10">
                  <c:v>2013/14</c:v>
                </c:pt>
                <c:pt idx="11">
                  <c:v>2014/15</c:v>
                </c:pt>
                <c:pt idx="12">
                  <c:v>2015/16</c:v>
                </c:pt>
                <c:pt idx="13">
                  <c:v>2016/17</c:v>
                </c:pt>
              </c:strCache>
            </c:strRef>
          </c:cat>
          <c:val>
            <c:numRef>
              <c:f>Sheet2!$B$20:$O$20</c:f>
              <c:numCache>
                <c:formatCode>#,##0</c:formatCode>
                <c:ptCount val="14"/>
                <c:pt idx="0">
                  <c:v>2780871</c:v>
                </c:pt>
                <c:pt idx="1">
                  <c:v>3105079</c:v>
                </c:pt>
                <c:pt idx="2">
                  <c:v>2877823</c:v>
                </c:pt>
                <c:pt idx="3">
                  <c:v>2412991</c:v>
                </c:pt>
                <c:pt idx="4">
                  <c:v>2752080</c:v>
                </c:pt>
                <c:pt idx="5">
                  <c:v>3078259</c:v>
                </c:pt>
                <c:pt idx="6">
                  <c:v>2881466</c:v>
                </c:pt>
                <c:pt idx="7">
                  <c:v>3280375</c:v>
                </c:pt>
                <c:pt idx="8">
                  <c:v>3065273</c:v>
                </c:pt>
                <c:pt idx="9">
                  <c:v>3350369</c:v>
                </c:pt>
                <c:pt idx="10">
                  <c:v>3348903</c:v>
                </c:pt>
                <c:pt idx="11">
                  <c:v>3355831</c:v>
                </c:pt>
                <c:pt idx="12">
                  <c:v>4213035</c:v>
                </c:pt>
                <c:pt idx="13">
                  <c:v>4071506</c:v>
                </c:pt>
              </c:numCache>
            </c:numRef>
          </c:val>
        </c:ser>
        <c:ser>
          <c:idx val="1"/>
          <c:order val="1"/>
          <c:tx>
            <c:strRef>
              <c:f>Sheet2!$A$21</c:f>
              <c:strCache>
                <c:ptCount val="1"/>
                <c:pt idx="0">
                  <c:v>Northstar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Sheet2!$B$19:$O$19</c:f>
              <c:strCache>
                <c:ptCount val="14"/>
                <c:pt idx="0">
                  <c:v>2003/04</c:v>
                </c:pt>
                <c:pt idx="1">
                  <c:v>2004/05</c:v>
                </c:pt>
                <c:pt idx="2">
                  <c:v>2005/06</c:v>
                </c:pt>
                <c:pt idx="3">
                  <c:v>2006/07</c:v>
                </c:pt>
                <c:pt idx="4">
                  <c:v>2007/08</c:v>
                </c:pt>
                <c:pt idx="5">
                  <c:v>2008/09</c:v>
                </c:pt>
                <c:pt idx="6">
                  <c:v>2009/10</c:v>
                </c:pt>
                <c:pt idx="7">
                  <c:v>2010/11</c:v>
                </c:pt>
                <c:pt idx="8">
                  <c:v>2011/12</c:v>
                </c:pt>
                <c:pt idx="9">
                  <c:v>2012/13</c:v>
                </c:pt>
                <c:pt idx="10">
                  <c:v>2013/14</c:v>
                </c:pt>
                <c:pt idx="11">
                  <c:v>2014/15</c:v>
                </c:pt>
                <c:pt idx="12">
                  <c:v>2015/16</c:v>
                </c:pt>
                <c:pt idx="13">
                  <c:v>2016/17</c:v>
                </c:pt>
              </c:strCache>
            </c:strRef>
          </c:cat>
          <c:val>
            <c:numRef>
              <c:f>Sheet2!$B$21:$O$21</c:f>
              <c:numCache>
                <c:formatCode>#,##0</c:formatCode>
                <c:ptCount val="14"/>
                <c:pt idx="0">
                  <c:v>667517</c:v>
                </c:pt>
                <c:pt idx="1">
                  <c:v>684495</c:v>
                </c:pt>
                <c:pt idx="2">
                  <c:v>732407</c:v>
                </c:pt>
                <c:pt idx="3">
                  <c:v>622647</c:v>
                </c:pt>
                <c:pt idx="4">
                  <c:v>368069</c:v>
                </c:pt>
                <c:pt idx="5">
                  <c:v>1092163</c:v>
                </c:pt>
                <c:pt idx="6">
                  <c:v>2017955</c:v>
                </c:pt>
                <c:pt idx="7">
                  <c:v>2738865</c:v>
                </c:pt>
                <c:pt idx="8">
                  <c:v>2684854</c:v>
                </c:pt>
                <c:pt idx="9">
                  <c:v>3168549</c:v>
                </c:pt>
                <c:pt idx="10">
                  <c:v>3199682</c:v>
                </c:pt>
                <c:pt idx="11">
                  <c:v>3398731</c:v>
                </c:pt>
                <c:pt idx="12">
                  <c:v>4597008</c:v>
                </c:pt>
                <c:pt idx="13">
                  <c:v>4975309</c:v>
                </c:pt>
              </c:numCache>
            </c:numRef>
          </c:val>
        </c:ser>
        <c:ser>
          <c:idx val="2"/>
          <c:order val="2"/>
          <c:tx>
            <c:strRef>
              <c:f>Sheet2!$A$22</c:f>
              <c:strCache>
                <c:ptCount val="1"/>
                <c:pt idx="0">
                  <c:v>Lake 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Sheet2!$B$19:$O$19</c:f>
              <c:strCache>
                <c:ptCount val="14"/>
                <c:pt idx="0">
                  <c:v>2003/04</c:v>
                </c:pt>
                <c:pt idx="1">
                  <c:v>2004/05</c:v>
                </c:pt>
                <c:pt idx="2">
                  <c:v>2005/06</c:v>
                </c:pt>
                <c:pt idx="3">
                  <c:v>2006/07</c:v>
                </c:pt>
                <c:pt idx="4">
                  <c:v>2007/08</c:v>
                </c:pt>
                <c:pt idx="5">
                  <c:v>2008/09</c:v>
                </c:pt>
                <c:pt idx="6">
                  <c:v>2009/10</c:v>
                </c:pt>
                <c:pt idx="7">
                  <c:v>2010/11</c:v>
                </c:pt>
                <c:pt idx="8">
                  <c:v>2011/12</c:v>
                </c:pt>
                <c:pt idx="9">
                  <c:v>2012/13</c:v>
                </c:pt>
                <c:pt idx="10">
                  <c:v>2013/14</c:v>
                </c:pt>
                <c:pt idx="11">
                  <c:v>2014/15</c:v>
                </c:pt>
                <c:pt idx="12">
                  <c:v>2015/16</c:v>
                </c:pt>
                <c:pt idx="13">
                  <c:v>2016/17</c:v>
                </c:pt>
              </c:strCache>
            </c:strRef>
          </c:cat>
          <c:val>
            <c:numRef>
              <c:f>Sheet2!$B$22:$O$22</c:f>
              <c:numCache>
                <c:formatCode>#,##0</c:formatCode>
                <c:ptCount val="14"/>
                <c:pt idx="0">
                  <c:v>3336550</c:v>
                </c:pt>
                <c:pt idx="1">
                  <c:v>3591249</c:v>
                </c:pt>
                <c:pt idx="2">
                  <c:v>3736727</c:v>
                </c:pt>
                <c:pt idx="3">
                  <c:v>3834676</c:v>
                </c:pt>
                <c:pt idx="4">
                  <c:v>3378754</c:v>
                </c:pt>
                <c:pt idx="5">
                  <c:v>3889535</c:v>
                </c:pt>
                <c:pt idx="6">
                  <c:v>3790727</c:v>
                </c:pt>
                <c:pt idx="7">
                  <c:v>3910099</c:v>
                </c:pt>
                <c:pt idx="8">
                  <c:v>3927035</c:v>
                </c:pt>
                <c:pt idx="9">
                  <c:v>4639751</c:v>
                </c:pt>
                <c:pt idx="10">
                  <c:v>4874798</c:v>
                </c:pt>
                <c:pt idx="11">
                  <c:v>5201278</c:v>
                </c:pt>
                <c:pt idx="12">
                  <c:v>6907354</c:v>
                </c:pt>
                <c:pt idx="13">
                  <c:v>5951942</c:v>
                </c:pt>
              </c:numCache>
            </c:numRef>
          </c:val>
        </c:ser>
        <c:ser>
          <c:idx val="3"/>
          <c:order val="3"/>
          <c:tx>
            <c:strRef>
              <c:f>Sheet2!$A$23</c:f>
              <c:strCache>
                <c:ptCount val="1"/>
                <c:pt idx="0">
                  <c:v>Summit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Sheet2!$B$19:$O$19</c:f>
              <c:strCache>
                <c:ptCount val="14"/>
                <c:pt idx="0">
                  <c:v>2003/04</c:v>
                </c:pt>
                <c:pt idx="1">
                  <c:v>2004/05</c:v>
                </c:pt>
                <c:pt idx="2">
                  <c:v>2005/06</c:v>
                </c:pt>
                <c:pt idx="3">
                  <c:v>2006/07</c:v>
                </c:pt>
                <c:pt idx="4">
                  <c:v>2007/08</c:v>
                </c:pt>
                <c:pt idx="5">
                  <c:v>2008/09</c:v>
                </c:pt>
                <c:pt idx="6">
                  <c:v>2009/10</c:v>
                </c:pt>
                <c:pt idx="7">
                  <c:v>2010/11</c:v>
                </c:pt>
                <c:pt idx="8">
                  <c:v>2011/12</c:v>
                </c:pt>
                <c:pt idx="9">
                  <c:v>2012/13</c:v>
                </c:pt>
                <c:pt idx="10">
                  <c:v>2013/14</c:v>
                </c:pt>
                <c:pt idx="11">
                  <c:v>2014/15</c:v>
                </c:pt>
                <c:pt idx="12">
                  <c:v>2015/16</c:v>
                </c:pt>
                <c:pt idx="13">
                  <c:v>2016/17</c:v>
                </c:pt>
              </c:strCache>
            </c:strRef>
          </c:cat>
          <c:val>
            <c:numRef>
              <c:f>Sheet2!$B$23:$O$23</c:f>
              <c:numCache>
                <c:formatCode>General</c:formatCode>
                <c:ptCount val="14"/>
                <c:pt idx="5" formatCode="#,##0">
                  <c:v>196546</c:v>
                </c:pt>
                <c:pt idx="6" formatCode="#,##0">
                  <c:v>209629</c:v>
                </c:pt>
                <c:pt idx="7" formatCode="#,##0">
                  <c:v>210690</c:v>
                </c:pt>
                <c:pt idx="8" formatCode="#,##0">
                  <c:v>155764</c:v>
                </c:pt>
                <c:pt idx="9" formatCode="#,##0">
                  <c:v>179611</c:v>
                </c:pt>
                <c:pt idx="10" formatCode="#,##0">
                  <c:v>162970</c:v>
                </c:pt>
                <c:pt idx="11" formatCode="#,##0">
                  <c:v>188675</c:v>
                </c:pt>
                <c:pt idx="12" formatCode="#,##0">
                  <c:v>275304</c:v>
                </c:pt>
                <c:pt idx="13" formatCode="#,##0">
                  <c:v>265601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-197115808"/>
        <c:axId val="-197122880"/>
      </c:barChart>
      <c:catAx>
        <c:axId val="-1971158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197122880"/>
        <c:crosses val="autoZero"/>
        <c:auto val="1"/>
        <c:lblAlgn val="ctr"/>
        <c:lblOffset val="100"/>
        <c:noMultiLvlLbl val="0"/>
      </c:catAx>
      <c:valAx>
        <c:axId val="-197122880"/>
        <c:scaling>
          <c:orientation val="minMax"/>
        </c:scaling>
        <c:delete val="0"/>
        <c:axPos val="l"/>
        <c:majorGridlines/>
        <c:numFmt formatCode="&quot;$&quot;#,##0" sourceLinked="0"/>
        <c:majorTickMark val="none"/>
        <c:minorTickMark val="none"/>
        <c:tickLblPos val="nextTo"/>
        <c:crossAx val="-19711580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DC711-F6B3-3C42-A64C-33EF011387B5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2294B-6D26-6F49-8B9C-89465319B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4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Add under Weaknesses “Board structure”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- Add under Weaknesses “ROI method for results”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2294B-6D26-6F49-8B9C-89465319B9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42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*See additional page at end of presentation.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2294B-6D26-6F49-8B9C-89465319B9B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48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Add under Threats, “GM’s of Resorts should be on Board.”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- Add under Threats, Demise of NLTRA “with the County situation.”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- Threats-Too crowded – turn off, this threat is “directed from the guest perspective.”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2294B-6D26-6F49-8B9C-89465319B9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41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-Move ahead to research these items: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1. Sales Tax-Transit &amp; Transportation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2. TBID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-Lodging, retail, restaurants and recreation.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-Need to know $ that could go to Chamber. What are the funding streams for the Chamber? 	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-Chamber could get Tier 2 &amp; 3 revenue.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3. TOT (&amp; uncollectibles)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2294B-6D26-6F49-8B9C-89465319B9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4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last bullet regarding the Chamber role does not align with mission, it is not consistent.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2294B-6D26-6F49-8B9C-89465319B9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01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2294B-6D26-6F49-8B9C-89465319B9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17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-8 Year plan.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-Strategize Tier 1 and Tier 2 Priorities.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- Placer allocating on annual basis but money might be earmarked in order to be successful and leveraging (Tier1 vs Tier 2).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2294B-6D26-6F49-8B9C-89465319B9B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47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These totals are in addition to the current budget.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2294B-6D26-6F49-8B9C-89465319B9B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03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- 4.4 mil is actual total including fund balance remaining from last year.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- 45,000 existing, not including, the current 2% TOT coming in (non-collected.)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- Raise money for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Civitas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research.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- Under Funding Strategies, should be ½ cent sales tax. Trails, transit and transportation.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- Call group (Stacey, JT, Alex, Jim) back together and invite to November meeting.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2294B-6D26-6F49-8B9C-89465319B9B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39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*See</a:t>
            </a:r>
            <a:r>
              <a:rPr lang="en-US" baseline="0" dirty="0" smtClean="0"/>
              <a:t> additional page at end of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2294B-6D26-6F49-8B9C-89465319B9B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73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A20A-91CC-4881-A9E0-F34DB0858359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EDCE-53F6-4DA4-9DD5-E4AC529D7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94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A20A-91CC-4881-A9E0-F34DB0858359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EDCE-53F6-4DA4-9DD5-E4AC529D7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0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A20A-91CC-4881-A9E0-F34DB0858359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EDCE-53F6-4DA4-9DD5-E4AC529D7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14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50504" y="914401"/>
            <a:ext cx="10515600" cy="493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 i="0">
                <a:solidFill>
                  <a:srgbClr val="0090A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50504" y="1741941"/>
            <a:ext cx="10515599" cy="313485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defRPr sz="2000" b="1" i="0">
                <a:solidFill>
                  <a:srgbClr val="0090A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25000"/>
              </a:lnSpc>
              <a:defRPr sz="1800" b="1" i="0">
                <a:solidFill>
                  <a:srgbClr val="0090A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25000"/>
              </a:lnSpc>
              <a:defRPr sz="1600" b="1" i="0">
                <a:solidFill>
                  <a:srgbClr val="0090A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25000"/>
              </a:lnSpc>
              <a:defRPr b="1" i="0">
                <a:solidFill>
                  <a:srgbClr val="0090A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25000"/>
              </a:lnSpc>
              <a:defRPr b="1" i="0">
                <a:solidFill>
                  <a:srgbClr val="0090A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650504" y="6049926"/>
            <a:ext cx="10515599" cy="42530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buNone/>
              <a:defRPr sz="20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25000"/>
              </a:lnSpc>
              <a:defRPr sz="1800" b="1" i="0">
                <a:solidFill>
                  <a:srgbClr val="0090A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25000"/>
              </a:lnSpc>
              <a:defRPr sz="1600" b="1" i="0">
                <a:solidFill>
                  <a:srgbClr val="0090A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25000"/>
              </a:lnSpc>
              <a:defRPr b="1" i="0">
                <a:solidFill>
                  <a:srgbClr val="0090A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25000"/>
              </a:lnSpc>
              <a:defRPr b="1" i="0">
                <a:solidFill>
                  <a:srgbClr val="0090A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PRESENTATION TITLE |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666887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A20A-91CC-4881-A9E0-F34DB0858359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EDCE-53F6-4DA4-9DD5-E4AC529D7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7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A20A-91CC-4881-A9E0-F34DB0858359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EDCE-53F6-4DA4-9DD5-E4AC529D7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28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A20A-91CC-4881-A9E0-F34DB0858359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EDCE-53F6-4DA4-9DD5-E4AC529D7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6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A20A-91CC-4881-A9E0-F34DB0858359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EDCE-53F6-4DA4-9DD5-E4AC529D7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14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A20A-91CC-4881-A9E0-F34DB0858359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EDCE-53F6-4DA4-9DD5-E4AC529D7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5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A20A-91CC-4881-A9E0-F34DB0858359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EDCE-53F6-4DA4-9DD5-E4AC529D7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296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A20A-91CC-4881-A9E0-F34DB0858359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EDCE-53F6-4DA4-9DD5-E4AC529D7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75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A20A-91CC-4881-A9E0-F34DB0858359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EDCE-53F6-4DA4-9DD5-E4AC529D7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024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CA20A-91CC-4881-A9E0-F34DB0858359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5EDCE-53F6-4DA4-9DD5-E4AC529D7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50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504" y="402674"/>
            <a:ext cx="10515600" cy="49335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Board Retreat 10/16/17</a:t>
            </a:r>
            <a:br>
              <a:rPr lang="en-US" sz="32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50504" y="1224357"/>
            <a:ext cx="10515599" cy="3134858"/>
          </a:xfrm>
        </p:spPr>
        <p:txBody>
          <a:bodyPr>
            <a:noAutofit/>
          </a:bodyPr>
          <a:lstStyle/>
          <a:p>
            <a:r>
              <a:rPr lang="en-US" sz="1800" dirty="0" smtClean="0">
                <a:sym typeface="Wingdings"/>
              </a:rPr>
              <a:t>Presentation with Notes added.</a:t>
            </a:r>
          </a:p>
          <a:p>
            <a:r>
              <a:rPr lang="en-US" sz="1100" dirty="0"/>
              <a:t>Strategic Planning Retreat</a:t>
            </a:r>
          </a:p>
          <a:p>
            <a:r>
              <a:rPr lang="en-US" sz="1100" dirty="0"/>
              <a:t>October 16, 2017</a:t>
            </a:r>
          </a:p>
          <a:p>
            <a:r>
              <a:rPr lang="en-US" sz="1100" dirty="0"/>
              <a:t>Facilitator: Lauren O’Brien</a:t>
            </a:r>
          </a:p>
          <a:p>
            <a:r>
              <a:rPr lang="en-US" sz="1100" dirty="0"/>
              <a:t> </a:t>
            </a:r>
          </a:p>
          <a:p>
            <a:r>
              <a:rPr lang="en-US" sz="1100" dirty="0"/>
              <a:t>Board members in attendance: Adam Wilson, Christy Beck, Erin Casey, David Tirman, Samir Tuma, Brett Williams </a:t>
            </a:r>
          </a:p>
          <a:p>
            <a:r>
              <a:rPr lang="en-US" sz="1100" dirty="0"/>
              <a:t>Staff in attendance: Andy Chapman, Cindy Gustafson, Ron Treabess, Lauren Sully, Sarah Winters, Anna Atwood, Jason Neary, Al Priester, Dawn Teran. </a:t>
            </a:r>
          </a:p>
          <a:p>
            <a:r>
              <a:rPr lang="en-US" sz="1100" dirty="0"/>
              <a:t>Public in attendance: Lindsay Romack, Lauren OBrien, Joy Doyle, Mike Staudenmayer</a:t>
            </a:r>
          </a:p>
          <a:p>
            <a:endParaRPr lang="en-US" sz="1100" dirty="0" smtClean="0">
              <a:sym typeface="Wingding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012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261" y="0"/>
            <a:ext cx="10515600" cy="4933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Other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13789" y="495096"/>
            <a:ext cx="10515599" cy="3134858"/>
          </a:xfrm>
        </p:spPr>
        <p:txBody>
          <a:bodyPr>
            <a:noAutofit/>
          </a:bodyPr>
          <a:lstStyle/>
          <a:p>
            <a:r>
              <a:rPr lang="en-US" sz="1800" dirty="0" smtClean="0"/>
              <a:t>Committee Recs</a:t>
            </a:r>
          </a:p>
          <a:p>
            <a:pPr lvl="1"/>
            <a:r>
              <a:rPr lang="en-US" dirty="0" smtClean="0"/>
              <a:t>In general most agree some not familiar</a:t>
            </a:r>
          </a:p>
          <a:p>
            <a:pPr lvl="1"/>
            <a:r>
              <a:rPr lang="en-US" dirty="0" smtClean="0"/>
              <a:t>Chamber one – well done – should be lead org. but most at risk – no $’s</a:t>
            </a:r>
          </a:p>
          <a:p>
            <a:r>
              <a:rPr lang="en-US" sz="1800" dirty="0" smtClean="0"/>
              <a:t>To achieve TMP – diversity of opinions</a:t>
            </a:r>
          </a:p>
          <a:p>
            <a:pPr lvl="1"/>
            <a:r>
              <a:rPr lang="en-US" dirty="0" smtClean="0"/>
              <a:t>Move more marketing dollars to transportation &amp; infrastructure</a:t>
            </a:r>
          </a:p>
          <a:p>
            <a:pPr lvl="1"/>
            <a:r>
              <a:rPr lang="en-US" dirty="0" smtClean="0"/>
              <a:t>Keep marketing dollars we need them to stay competitive</a:t>
            </a:r>
          </a:p>
          <a:p>
            <a:pPr lvl="1"/>
            <a:r>
              <a:rPr lang="en-US" dirty="0" smtClean="0"/>
              <a:t>Wildly underfunded – need to figure out how to raise $’s</a:t>
            </a:r>
          </a:p>
          <a:p>
            <a:pPr lvl="1"/>
            <a:r>
              <a:rPr lang="en-US" dirty="0" smtClean="0"/>
              <a:t>People get disillusioned that we don’t have $’s</a:t>
            </a:r>
          </a:p>
          <a:p>
            <a:pPr lvl="1"/>
            <a:r>
              <a:rPr lang="en-US" dirty="0" smtClean="0"/>
              <a:t>County can not do it alone – can’t move fast enough</a:t>
            </a:r>
          </a:p>
          <a:p>
            <a:pPr lvl="1"/>
            <a:r>
              <a:rPr lang="en-US" dirty="0" smtClean="0"/>
              <a:t>Need to figure out how to close the gap (need infrastructure before more marketing)</a:t>
            </a:r>
          </a:p>
          <a:p>
            <a:pPr lvl="1"/>
            <a:r>
              <a:rPr lang="en-US" dirty="0" smtClean="0"/>
              <a:t>Not very up to speed on this though vision is </a:t>
            </a:r>
            <a:r>
              <a:rPr lang="en-US" dirty="0" err="1" smtClean="0"/>
              <a:t>impt</a:t>
            </a:r>
            <a:r>
              <a:rPr lang="en-US" dirty="0" smtClean="0"/>
              <a:t>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71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889" y="75464"/>
            <a:ext cx="10515600" cy="4933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Other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70890" y="568814"/>
            <a:ext cx="10515599" cy="5290457"/>
          </a:xfrm>
        </p:spPr>
        <p:txBody>
          <a:bodyPr>
            <a:noAutofit/>
          </a:bodyPr>
          <a:lstStyle/>
          <a:p>
            <a:r>
              <a:rPr lang="en-US" sz="1800" dirty="0" smtClean="0"/>
              <a:t>Fundraising</a:t>
            </a:r>
          </a:p>
          <a:p>
            <a:pPr lvl="1"/>
            <a:r>
              <a:rPr lang="en-US" dirty="0" smtClean="0"/>
              <a:t>In favor of TBID as a region </a:t>
            </a:r>
          </a:p>
          <a:p>
            <a:pPr lvl="1"/>
            <a:r>
              <a:rPr lang="en-US" dirty="0" smtClean="0"/>
              <a:t>TOT should be 14% </a:t>
            </a:r>
          </a:p>
          <a:p>
            <a:pPr lvl="1"/>
            <a:r>
              <a:rPr lang="en-US" dirty="0" smtClean="0"/>
              <a:t>Need strategy to fund gap &amp; public support</a:t>
            </a:r>
          </a:p>
          <a:p>
            <a:r>
              <a:rPr lang="en-US" sz="1800" dirty="0" smtClean="0"/>
              <a:t>Governance/board dynamics</a:t>
            </a:r>
          </a:p>
          <a:p>
            <a:pPr lvl="1"/>
            <a:r>
              <a:rPr lang="en-US" dirty="0" smtClean="0"/>
              <a:t>Communication:  Don’t feel free </a:t>
            </a:r>
            <a:r>
              <a:rPr lang="en-US" dirty="0"/>
              <a:t>to speak </a:t>
            </a:r>
            <a:r>
              <a:rPr lang="en-US" dirty="0" smtClean="0"/>
              <a:t>up/respected/not enough info to engage</a:t>
            </a:r>
            <a:endParaRPr lang="en-US" dirty="0"/>
          </a:p>
          <a:p>
            <a:pPr lvl="1"/>
            <a:r>
              <a:rPr lang="en-US" dirty="0" smtClean="0"/>
              <a:t>Prefer County not on board  - need to trust, not aligned, </a:t>
            </a:r>
          </a:p>
          <a:p>
            <a:pPr lvl="1"/>
            <a:r>
              <a:rPr lang="en-US" dirty="0" smtClean="0"/>
              <a:t>Number of seats:</a:t>
            </a:r>
          </a:p>
          <a:p>
            <a:pPr lvl="2"/>
            <a:r>
              <a:rPr lang="en-US" dirty="0" smtClean="0"/>
              <a:t>Not more people - keep simple, like#, don’t think you can recruit more</a:t>
            </a:r>
          </a:p>
          <a:p>
            <a:pPr lvl="2"/>
            <a:r>
              <a:rPr lang="en-US" dirty="0" smtClean="0"/>
              <a:t>More people better – recusals, at large, more categories</a:t>
            </a:r>
          </a:p>
          <a:p>
            <a:pPr lvl="1"/>
            <a:r>
              <a:rPr lang="en-US" dirty="0" smtClean="0"/>
              <a:t>Keep DMO and Chamber boards close/not convinced about separate boards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698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Partner Feedback</a:t>
            </a:r>
          </a:p>
        </p:txBody>
      </p:sp>
      <p:sp>
        <p:nvSpPr>
          <p:cNvPr id="5" name="Subtitle 4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Mission</a:t>
            </a:r>
          </a:p>
          <a:p>
            <a:r>
              <a:rPr lang="en-US" dirty="0" smtClean="0"/>
              <a:t>SWOT</a:t>
            </a:r>
          </a:p>
          <a:p>
            <a:r>
              <a:rPr lang="en-US" dirty="0" smtClean="0"/>
              <a:t>Comments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043" y="526142"/>
            <a:ext cx="6589654" cy="435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51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Heads in beds</a:t>
            </a:r>
          </a:p>
          <a:p>
            <a:r>
              <a:rPr lang="en-US" dirty="0" smtClean="0"/>
              <a:t>Tourism and PR of NLT region</a:t>
            </a:r>
          </a:p>
          <a:p>
            <a:r>
              <a:rPr lang="en-US" dirty="0" smtClean="0"/>
              <a:t>Represent business and regional interests</a:t>
            </a:r>
          </a:p>
          <a:p>
            <a:r>
              <a:rPr lang="en-US" dirty="0" smtClean="0"/>
              <a:t>Fulfill tourism master plan</a:t>
            </a:r>
          </a:p>
          <a:p>
            <a:r>
              <a:rPr lang="en-US" dirty="0" smtClean="0"/>
              <a:t>Oversight on how TOT is spent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5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91533" y="3711203"/>
            <a:ext cx="2202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solidFill>
                  <a:srgbClr val="0090A1"/>
                </a:solidFill>
                <a:latin typeface="Avenir Heavy"/>
                <a:cs typeface="Avenir Heavy"/>
              </a:rPr>
              <a:t>Opportunities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014242"/>
            <a:ext cx="12192000" cy="1843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rot="16200000" flipH="1">
            <a:off x="3083186" y="3943480"/>
            <a:ext cx="5419368" cy="2"/>
          </a:xfrm>
          <a:prstGeom prst="line">
            <a:avLst/>
          </a:prstGeom>
          <a:ln w="44450">
            <a:solidFill>
              <a:srgbClr val="0090A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07418" y="4183245"/>
            <a:ext cx="4800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latin typeface="Arial"/>
              <a:cs typeface="Arial"/>
              <a:sym typeface="Wingdings"/>
            </a:endParaRPr>
          </a:p>
          <a:p>
            <a:endParaRPr lang="en-US" sz="1600" dirty="0">
              <a:latin typeface="Arial"/>
              <a:cs typeface="Arial"/>
              <a:sym typeface="Wingdings"/>
            </a:endParaRPr>
          </a:p>
          <a:p>
            <a:endParaRPr lang="en-US" sz="16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08016" y="3670687"/>
            <a:ext cx="1263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solidFill>
                  <a:srgbClr val="0090A1"/>
                </a:solidFill>
                <a:latin typeface="Avenir Heavy"/>
                <a:cs typeface="Avenir Heavy"/>
              </a:rPr>
              <a:t>Threats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487569" y="3461517"/>
            <a:ext cx="8610600" cy="31233"/>
          </a:xfrm>
          <a:prstGeom prst="line">
            <a:avLst/>
          </a:prstGeom>
          <a:ln w="44450">
            <a:solidFill>
              <a:srgbClr val="0090A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202604" y="1338771"/>
            <a:ext cx="558071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90A1"/>
                </a:solidFill>
              </a:rPr>
              <a:t>More </a:t>
            </a:r>
            <a:r>
              <a:rPr lang="en-US" sz="1600" dirty="0" smtClean="0">
                <a:solidFill>
                  <a:srgbClr val="0090A1"/>
                </a:solidFill>
              </a:rPr>
              <a:t>holistic </a:t>
            </a:r>
            <a:r>
              <a:rPr lang="en-US" sz="1600" dirty="0">
                <a:solidFill>
                  <a:srgbClr val="0090A1"/>
                </a:solidFill>
              </a:rPr>
              <a:t>representation of NLT/seems </a:t>
            </a:r>
            <a:r>
              <a:rPr lang="en-US" sz="1600" dirty="0" smtClean="0">
                <a:solidFill>
                  <a:srgbClr val="0090A1"/>
                </a:solidFill>
              </a:rPr>
              <a:t>bifurcated</a:t>
            </a:r>
            <a:endParaRPr lang="en-US" sz="1600" dirty="0">
              <a:solidFill>
                <a:srgbClr val="0090A1"/>
              </a:solidFill>
            </a:endParaRPr>
          </a:p>
          <a:p>
            <a:r>
              <a:rPr lang="en-US" sz="1600" dirty="0">
                <a:solidFill>
                  <a:srgbClr val="0090A1"/>
                </a:solidFill>
              </a:rPr>
              <a:t>Chamber is broader than tourism- many feel left out</a:t>
            </a:r>
          </a:p>
          <a:p>
            <a:r>
              <a:rPr lang="en-US" sz="1600" dirty="0">
                <a:solidFill>
                  <a:srgbClr val="0090A1"/>
                </a:solidFill>
              </a:rPr>
              <a:t>Don’t stick with things long enough – mktg. strategy</a:t>
            </a:r>
          </a:p>
          <a:p>
            <a:r>
              <a:rPr lang="en-US" sz="1600" dirty="0">
                <a:solidFill>
                  <a:srgbClr val="0090A1"/>
                </a:solidFill>
              </a:rPr>
              <a:t>Voice of small business not heard</a:t>
            </a:r>
          </a:p>
          <a:p>
            <a:r>
              <a:rPr lang="en-US" sz="1600" dirty="0">
                <a:solidFill>
                  <a:srgbClr val="0090A1"/>
                </a:solidFill>
              </a:rPr>
              <a:t>Chamber should be lead organization – now weak</a:t>
            </a:r>
          </a:p>
          <a:p>
            <a:r>
              <a:rPr lang="en-US" sz="1600" dirty="0">
                <a:solidFill>
                  <a:srgbClr val="0090A1"/>
                </a:solidFill>
              </a:rPr>
              <a:t>Downtown associations should have smaller boundaries –not good for chamber</a:t>
            </a:r>
          </a:p>
          <a:p>
            <a:r>
              <a:rPr lang="en-US" sz="1600" dirty="0">
                <a:solidFill>
                  <a:srgbClr val="0090A1"/>
                </a:solidFill>
              </a:rPr>
              <a:t>County relationship </a:t>
            </a:r>
          </a:p>
          <a:p>
            <a:endParaRPr lang="en-US" dirty="0">
              <a:solidFill>
                <a:srgbClr val="0090A1"/>
              </a:solidFill>
            </a:endParaRPr>
          </a:p>
          <a:p>
            <a:endParaRPr lang="en-US" dirty="0">
              <a:solidFill>
                <a:srgbClr val="0090A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95057" y="4212265"/>
            <a:ext cx="43112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90A1"/>
                </a:solidFill>
                <a:latin typeface="Arial"/>
                <a:cs typeface="Arial"/>
              </a:rPr>
              <a:t>Being a bigger broader voice for NLT</a:t>
            </a:r>
          </a:p>
          <a:p>
            <a:r>
              <a:rPr lang="en-US" sz="1600" dirty="0">
                <a:solidFill>
                  <a:srgbClr val="0090A1"/>
                </a:solidFill>
                <a:latin typeface="Arial"/>
                <a:cs typeface="Arial"/>
              </a:rPr>
              <a:t>Represent all communities of NLT</a:t>
            </a:r>
          </a:p>
          <a:p>
            <a:r>
              <a:rPr lang="en-US" sz="1600" dirty="0">
                <a:solidFill>
                  <a:srgbClr val="0090A1"/>
                </a:solidFill>
                <a:latin typeface="Arial"/>
                <a:cs typeface="Arial"/>
              </a:rPr>
              <a:t>Experiential marketing to differentiate from other areas (CO, UT)</a:t>
            </a:r>
          </a:p>
          <a:p>
            <a:r>
              <a:rPr lang="en-US" sz="1600" dirty="0">
                <a:solidFill>
                  <a:srgbClr val="0090A1"/>
                </a:solidFill>
                <a:latin typeface="Arial"/>
                <a:cs typeface="Arial"/>
              </a:rPr>
              <a:t>Partner with business community – (Reno)</a:t>
            </a:r>
          </a:p>
          <a:p>
            <a:r>
              <a:rPr lang="en-US" sz="1600" dirty="0">
                <a:solidFill>
                  <a:srgbClr val="0090A1"/>
                </a:solidFill>
                <a:latin typeface="Arial"/>
                <a:cs typeface="Arial"/>
              </a:rPr>
              <a:t>What is real vision of our community – more than tourism</a:t>
            </a:r>
          </a:p>
          <a:p>
            <a:r>
              <a:rPr lang="en-US" sz="1600" dirty="0">
                <a:solidFill>
                  <a:srgbClr val="0090A1"/>
                </a:solidFill>
                <a:latin typeface="Arial"/>
                <a:cs typeface="Arial"/>
              </a:rPr>
              <a:t>Like committee recommendations</a:t>
            </a:r>
          </a:p>
          <a:p>
            <a:endParaRPr lang="en-US" sz="1600" dirty="0">
              <a:solidFill>
                <a:srgbClr val="0090A1"/>
              </a:solidFill>
              <a:latin typeface="Arial"/>
              <a:cs typeface="Arial"/>
            </a:endParaRPr>
          </a:p>
          <a:p>
            <a:endParaRPr lang="en-US" sz="1600" dirty="0">
              <a:solidFill>
                <a:srgbClr val="0090A1"/>
              </a:solidFill>
              <a:latin typeface="Arial"/>
              <a:cs typeface="Arial"/>
            </a:endParaRPr>
          </a:p>
          <a:p>
            <a:endParaRPr lang="en-US" sz="1600" dirty="0">
              <a:solidFill>
                <a:srgbClr val="0090A1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56808" y="4143848"/>
            <a:ext cx="43587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90A1"/>
                </a:solidFill>
                <a:latin typeface="Arial"/>
                <a:cs typeface="Arial"/>
              </a:rPr>
              <a:t>County’s misunderstanding of value of NLTRA</a:t>
            </a:r>
          </a:p>
          <a:p>
            <a:r>
              <a:rPr lang="en-US" sz="1600" dirty="0">
                <a:solidFill>
                  <a:srgbClr val="0090A1"/>
                </a:solidFill>
                <a:latin typeface="Arial"/>
                <a:cs typeface="Arial"/>
              </a:rPr>
              <a:t>South Lake Tahoe – undergoing Renaissance</a:t>
            </a:r>
          </a:p>
          <a:p>
            <a:r>
              <a:rPr lang="en-US" sz="1600" dirty="0">
                <a:solidFill>
                  <a:srgbClr val="0090A1"/>
                </a:solidFill>
                <a:latin typeface="Arial"/>
                <a:cs typeface="Arial"/>
              </a:rPr>
              <a:t>Outdated infrastructure</a:t>
            </a:r>
          </a:p>
          <a:p>
            <a:r>
              <a:rPr lang="en-US" sz="1600" dirty="0">
                <a:solidFill>
                  <a:srgbClr val="0090A1"/>
                </a:solidFill>
                <a:latin typeface="Arial"/>
                <a:cs typeface="Arial"/>
              </a:rPr>
              <a:t>Business barriers to entry in NLT vs. other areas</a:t>
            </a:r>
          </a:p>
          <a:p>
            <a:r>
              <a:rPr lang="en-US" sz="1600" dirty="0">
                <a:solidFill>
                  <a:srgbClr val="0090A1"/>
                </a:solidFill>
                <a:latin typeface="Arial"/>
                <a:cs typeface="Arial"/>
              </a:rPr>
              <a:t>Small thinking about region</a:t>
            </a:r>
          </a:p>
          <a:p>
            <a:r>
              <a:rPr lang="en-US" sz="1600" dirty="0">
                <a:solidFill>
                  <a:srgbClr val="0090A1"/>
                </a:solidFill>
                <a:latin typeface="Arial"/>
                <a:cs typeface="Arial"/>
              </a:rPr>
              <a:t>Need dollars for aging </a:t>
            </a:r>
            <a:r>
              <a:rPr lang="en-US" sz="1600" dirty="0" smtClean="0">
                <a:solidFill>
                  <a:srgbClr val="0090A1"/>
                </a:solidFill>
                <a:latin typeface="Arial"/>
                <a:cs typeface="Arial"/>
              </a:rPr>
              <a:t>infrastructure</a:t>
            </a:r>
            <a:endParaRPr lang="en-US" sz="1600" dirty="0">
              <a:solidFill>
                <a:srgbClr val="0090A1"/>
              </a:solidFill>
              <a:latin typeface="Arial"/>
              <a:cs typeface="Arial"/>
            </a:endParaRPr>
          </a:p>
          <a:p>
            <a:r>
              <a:rPr lang="en-US" sz="1600" dirty="0">
                <a:solidFill>
                  <a:srgbClr val="0090A1"/>
                </a:solidFill>
                <a:latin typeface="Arial"/>
                <a:cs typeface="Arial"/>
              </a:rPr>
              <a:t>Loss of local control and local expertise – they are leaving</a:t>
            </a:r>
          </a:p>
          <a:p>
            <a:endParaRPr lang="en-US" sz="1600" dirty="0">
              <a:solidFill>
                <a:srgbClr val="0090A1"/>
              </a:solidFill>
              <a:latin typeface="Arial"/>
              <a:cs typeface="Arial"/>
            </a:endParaRPr>
          </a:p>
          <a:p>
            <a:endParaRPr lang="en-US" sz="1600" dirty="0">
              <a:solidFill>
                <a:srgbClr val="0090A1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3418" y="182347"/>
            <a:ext cx="10515600" cy="493350"/>
          </a:xfrm>
        </p:spPr>
        <p:txBody>
          <a:bodyPr>
            <a:normAutofit/>
          </a:bodyPr>
          <a:lstStyle/>
          <a:p>
            <a:r>
              <a:rPr lang="en-US" sz="2800" dirty="0"/>
              <a:t>Partner SWOT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4999" y="767557"/>
            <a:ext cx="1575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solidFill>
                  <a:srgbClr val="0090A1"/>
                </a:solidFill>
                <a:latin typeface="Avenir Heavy"/>
                <a:cs typeface="Avenir Heavy"/>
              </a:rPr>
              <a:t>Strengths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07223" y="599254"/>
            <a:ext cx="1928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solidFill>
                  <a:srgbClr val="0090A1"/>
                </a:solidFill>
                <a:latin typeface="Avenir Heavy"/>
                <a:cs typeface="Avenir Heavy"/>
              </a:rPr>
              <a:t>Weaknesses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24643" y="1524000"/>
            <a:ext cx="4686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90A1"/>
                </a:solidFill>
                <a:latin typeface="Arial"/>
                <a:cs typeface="Arial"/>
              </a:rPr>
              <a:t>Ability to market the region</a:t>
            </a:r>
          </a:p>
          <a:p>
            <a:r>
              <a:rPr lang="en-US" sz="1600" dirty="0">
                <a:solidFill>
                  <a:srgbClr val="0090A1"/>
                </a:solidFill>
                <a:latin typeface="Arial"/>
                <a:cs typeface="Arial"/>
              </a:rPr>
              <a:t>Web and social media</a:t>
            </a:r>
          </a:p>
          <a:p>
            <a:r>
              <a:rPr lang="en-US" sz="1600" dirty="0">
                <a:solidFill>
                  <a:srgbClr val="0090A1"/>
                </a:solidFill>
                <a:latin typeface="Arial"/>
                <a:cs typeface="Arial"/>
              </a:rPr>
              <a:t>Promoting community needs/infrastructure</a:t>
            </a:r>
          </a:p>
          <a:p>
            <a:r>
              <a:rPr lang="en-US" sz="1600" dirty="0">
                <a:solidFill>
                  <a:srgbClr val="0090A1"/>
                </a:solidFill>
                <a:latin typeface="Arial"/>
                <a:cs typeface="Arial"/>
              </a:rPr>
              <a:t>Partnership with Incline</a:t>
            </a:r>
          </a:p>
          <a:p>
            <a:r>
              <a:rPr lang="en-US" sz="1600" dirty="0">
                <a:solidFill>
                  <a:srgbClr val="0090A1"/>
                </a:solidFill>
                <a:latin typeface="Arial"/>
                <a:cs typeface="Arial"/>
              </a:rPr>
              <a:t>Good DMO</a:t>
            </a:r>
          </a:p>
          <a:p>
            <a:r>
              <a:rPr lang="en-US" sz="1600" dirty="0">
                <a:solidFill>
                  <a:srgbClr val="0090A1"/>
                </a:solidFill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307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504" y="322139"/>
            <a:ext cx="10515600" cy="4933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Other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50504" y="1159329"/>
            <a:ext cx="10515599" cy="3717470"/>
          </a:xfrm>
        </p:spPr>
        <p:txBody>
          <a:bodyPr>
            <a:normAutofit fontScale="70000" lnSpcReduction="20000"/>
          </a:bodyPr>
          <a:lstStyle/>
          <a:p>
            <a:r>
              <a:rPr lang="en-US" sz="2600" dirty="0"/>
              <a:t>Focus on gap to achieving TMP</a:t>
            </a:r>
          </a:p>
          <a:p>
            <a:r>
              <a:rPr lang="en-US" sz="2600" dirty="0" smtClean="0"/>
              <a:t>NLTRA knowledge of NLT needs is stronger than County’s  </a:t>
            </a:r>
          </a:p>
          <a:p>
            <a:pPr lvl="1"/>
            <a:r>
              <a:rPr lang="en-US" sz="2400" dirty="0" smtClean="0"/>
              <a:t>Loss of local control will hurt achieving TMP</a:t>
            </a:r>
          </a:p>
          <a:p>
            <a:r>
              <a:rPr lang="en-US" sz="2600" dirty="0" smtClean="0"/>
              <a:t>Agree with TBID</a:t>
            </a:r>
          </a:p>
          <a:p>
            <a:r>
              <a:rPr lang="en-US" sz="2600" dirty="0" smtClean="0"/>
              <a:t>Opportunity to make Tahoe City/NL a remote working place</a:t>
            </a:r>
          </a:p>
          <a:p>
            <a:r>
              <a:rPr lang="en-US" sz="2600" dirty="0" smtClean="0"/>
              <a:t>Think you need two boards for chamber and DMO</a:t>
            </a:r>
          </a:p>
          <a:p>
            <a:r>
              <a:rPr lang="en-US" sz="2600" dirty="0" smtClean="0"/>
              <a:t>Need to think about community and economic development</a:t>
            </a:r>
          </a:p>
          <a:p>
            <a:pPr lvl="1"/>
            <a:r>
              <a:rPr lang="en-US" sz="2600" dirty="0" smtClean="0"/>
              <a:t>Look at what Reno has done</a:t>
            </a:r>
          </a:p>
          <a:p>
            <a:r>
              <a:rPr lang="en-US" sz="2600" dirty="0" smtClean="0"/>
              <a:t>Agree with committee recommendations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52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50504" y="492370"/>
            <a:ext cx="10515600" cy="4933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OUR REGIONAL VISION </a:t>
            </a:r>
            <a:endParaRPr lang="en-US" dirty="0"/>
          </a:p>
        </p:txBody>
      </p:sp>
      <p:pic>
        <p:nvPicPr>
          <p:cNvPr id="15" name="Picture 14" descr="Screen Shot 2016-02-25 at 10.46.43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1" y="1407751"/>
            <a:ext cx="8096006" cy="400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10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504" y="587830"/>
            <a:ext cx="10515600" cy="493350"/>
          </a:xfrm>
        </p:spPr>
        <p:txBody>
          <a:bodyPr>
            <a:noAutofit/>
          </a:bodyPr>
          <a:lstStyle/>
          <a:p>
            <a:r>
              <a:rPr lang="en-US" sz="3200" dirty="0" smtClean="0"/>
              <a:t>Tourism Master Plan Priorities</a:t>
            </a:r>
            <a:endParaRPr lang="en-US" sz="3200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852" y="6104844"/>
            <a:ext cx="4042904" cy="585896"/>
          </a:xfrm>
          <a:prstGeom prst="rect">
            <a:avLst/>
          </a:prstGeom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74760347"/>
              </p:ext>
            </p:extLst>
          </p:nvPr>
        </p:nvGraphicFramePr>
        <p:xfrm>
          <a:off x="627018" y="1384663"/>
          <a:ext cx="10450285" cy="38722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8384"/>
                <a:gridCol w="818866"/>
                <a:gridCol w="4873537"/>
                <a:gridCol w="1856964"/>
                <a:gridCol w="1922534"/>
              </a:tblGrid>
              <a:tr h="34473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Visitor Activities &amp; Facilities: Tier 1 Priority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</a:tr>
              <a:tr h="15165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Year Estimate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</a:tr>
              <a:tr h="52982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Provide connected trail systems throughout North Lake Tahoe including: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</a:tr>
              <a:tr h="52982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Class 1, </a:t>
                      </a:r>
                      <a:r>
                        <a:rPr lang="en-US" sz="1800" u="none" strike="noStrike" dirty="0" err="1">
                          <a:effectLst/>
                        </a:rPr>
                        <a:t>Mtn</a:t>
                      </a:r>
                      <a:r>
                        <a:rPr lang="en-US" sz="1800" u="none" strike="noStrike" dirty="0">
                          <a:effectLst/>
                        </a:rPr>
                        <a:t> Bike, Nordic trails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                                                    $          6,456,250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$            51,650,000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</a:tr>
              <a:tr h="511677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Bicycle signage and amenities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$                40,000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$                  320,000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</a:tr>
              <a:tr h="52982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Capital replacement program for trails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$               500,000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$              4,000,000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</a:tr>
              <a:tr h="52982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Winter use of trail systems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                                           </a:t>
                      </a:r>
                    </a:p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$              100,000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$                  800,000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</a:tr>
              <a:tr h="529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                                                                       Trails </a:t>
                      </a:r>
                      <a:r>
                        <a:rPr lang="en-US" sz="1800" b="1" u="none" strike="noStrike" dirty="0">
                          <a:effectLst/>
                        </a:rPr>
                        <a:t>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smtClean="0">
                          <a:effectLst/>
                        </a:rPr>
                        <a:t>                                        </a:t>
                      </a:r>
                    </a:p>
                    <a:p>
                      <a:pPr algn="l" fontAlgn="b"/>
                      <a:r>
                        <a:rPr lang="en-US" sz="1800" b="1" u="none" strike="noStrike" dirty="0" smtClean="0">
                          <a:effectLst/>
                        </a:rPr>
                        <a:t>$          7,096,250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 $            56,770,000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1685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504" y="587830"/>
            <a:ext cx="10515600" cy="493350"/>
          </a:xfrm>
        </p:spPr>
        <p:txBody>
          <a:bodyPr>
            <a:noAutofit/>
          </a:bodyPr>
          <a:lstStyle/>
          <a:p>
            <a:r>
              <a:rPr lang="en-US" sz="3200" dirty="0" smtClean="0"/>
              <a:t>Tourism Master Plan Priorities</a:t>
            </a:r>
            <a:endParaRPr lang="en-US" sz="3200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852" y="6104844"/>
            <a:ext cx="4042904" cy="585896"/>
          </a:xfrm>
          <a:prstGeom prst="rect">
            <a:avLst/>
          </a:prstGeom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988214035"/>
              </p:ext>
            </p:extLst>
          </p:nvPr>
        </p:nvGraphicFramePr>
        <p:xfrm>
          <a:off x="627018" y="1420521"/>
          <a:ext cx="10450285" cy="26989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8384"/>
                <a:gridCol w="818866"/>
                <a:gridCol w="4873537"/>
                <a:gridCol w="1856964"/>
                <a:gridCol w="1922534"/>
              </a:tblGrid>
              <a:tr h="499726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smtClean="0">
                          <a:effectLst/>
                        </a:rPr>
                        <a:t/>
                      </a:r>
                      <a:br>
                        <a:rPr lang="en-US" sz="2000" b="1" u="none" strike="noStrike" dirty="0" smtClean="0">
                          <a:effectLst/>
                        </a:rPr>
                      </a:br>
                      <a:r>
                        <a:rPr lang="en-US" sz="2000" b="1" u="none" strike="noStrike" dirty="0" smtClean="0">
                          <a:effectLst/>
                        </a:rPr>
                        <a:t>Transportation: </a:t>
                      </a:r>
                      <a:r>
                        <a:rPr lang="en-US" sz="2000" b="1" u="none" strike="noStrike" dirty="0">
                          <a:effectLst/>
                        </a:rPr>
                        <a:t>Tier 1 Priority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</a:tr>
              <a:tr h="17990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Year Estimate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</a:tr>
              <a:tr h="45052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Fund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and implement the Transit Vision to p</a:t>
                      </a:r>
                      <a:r>
                        <a:rPr lang="en-US" sz="1800" u="none" strike="noStrike" dirty="0" smtClean="0">
                          <a:effectLst/>
                        </a:rPr>
                        <a:t>rovide frequent, fun, and free Transit Service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r>
                        <a:rPr lang="en-US" sz="1800" u="none" strike="noStrike" dirty="0" smtClean="0">
                          <a:effectLst/>
                        </a:rPr>
                        <a:t>$       3,100,000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$         24,800,000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</a:tr>
              <a:tr h="427647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</a:tr>
              <a:tr h="41299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</a:tr>
              <a:tr h="427647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161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504" y="587830"/>
            <a:ext cx="10515600" cy="493350"/>
          </a:xfrm>
        </p:spPr>
        <p:txBody>
          <a:bodyPr>
            <a:noAutofit/>
          </a:bodyPr>
          <a:lstStyle/>
          <a:p>
            <a:r>
              <a:rPr lang="en-US" sz="3200" dirty="0" smtClean="0"/>
              <a:t>Tourism Master Plan Priorities</a:t>
            </a:r>
            <a:endParaRPr lang="en-US" sz="3200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852" y="6104844"/>
            <a:ext cx="4042904" cy="585896"/>
          </a:xfrm>
          <a:prstGeom prst="rect">
            <a:avLst/>
          </a:prstGeom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807310979"/>
              </p:ext>
            </p:extLst>
          </p:nvPr>
        </p:nvGraphicFramePr>
        <p:xfrm>
          <a:off x="561703" y="1685108"/>
          <a:ext cx="10463349" cy="29162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1448"/>
                <a:gridCol w="5692403"/>
                <a:gridCol w="1856964"/>
                <a:gridCol w="1922534"/>
              </a:tblGrid>
              <a:tr h="34473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smtClean="0">
                          <a:effectLst/>
                        </a:rPr>
                        <a:t/>
                      </a:r>
                      <a:br>
                        <a:rPr lang="en-US" sz="2000" b="1" u="none" strike="noStrike" dirty="0" smtClean="0">
                          <a:effectLst/>
                        </a:rPr>
                      </a:br>
                      <a:r>
                        <a:rPr lang="en-US" sz="2000" b="1" u="none" strike="noStrike" dirty="0" smtClean="0">
                          <a:effectLst/>
                        </a:rPr>
                        <a:t>Marketing</a:t>
                      </a:r>
                      <a:r>
                        <a:rPr lang="en-US" sz="2000" b="1" u="none" strike="noStrike" baseline="0" dirty="0" smtClean="0">
                          <a:effectLst/>
                        </a:rPr>
                        <a:t> and Visitor Information</a:t>
                      </a:r>
                      <a:r>
                        <a:rPr lang="en-US" sz="2000" b="1" u="none" strike="noStrike" dirty="0" smtClean="0">
                          <a:effectLst/>
                        </a:rPr>
                        <a:t>: </a:t>
                      </a:r>
                      <a:r>
                        <a:rPr lang="en-US" sz="2000" b="1" u="none" strike="noStrike" dirty="0">
                          <a:effectLst/>
                        </a:rPr>
                        <a:t>Tier 1 Priority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</a:tr>
              <a:tr h="15165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Year Estimate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</a:tr>
              <a:tr h="52982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Increase</a:t>
                      </a:r>
                      <a:r>
                        <a:rPr lang="en-US" sz="18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domestic and international destination visitors traveling from longer distances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r>
                        <a:rPr lang="en-US" sz="1800" u="none" strike="noStrike" dirty="0" smtClean="0">
                          <a:effectLst/>
                        </a:rPr>
                        <a:t>$       1,900,000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$         15,200,000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</a:tr>
              <a:tr h="141242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</a:tr>
              <a:tr h="52982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Implement user-friendly visitor guide technology,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accessible on a variety of devices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           300,000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          2,400,000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</a:tr>
              <a:tr h="643618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Marketing/Visitor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Information  TOTAL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        2,200,000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        17,600,000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5673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504" y="402674"/>
            <a:ext cx="10515600" cy="4933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Agenda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50504" y="1224357"/>
            <a:ext cx="10515599" cy="3134858"/>
          </a:xfrm>
        </p:spPr>
        <p:txBody>
          <a:bodyPr>
            <a:noAutofit/>
          </a:bodyPr>
          <a:lstStyle/>
          <a:p>
            <a:r>
              <a:rPr lang="en-US" sz="1800" dirty="0" smtClean="0"/>
              <a:t>Overview (History, Mission, SWOT)</a:t>
            </a:r>
          </a:p>
          <a:p>
            <a:r>
              <a:rPr lang="en-US" sz="1800" dirty="0" smtClean="0"/>
              <a:t>Vision per the Tourism Master Plan </a:t>
            </a:r>
          </a:p>
          <a:p>
            <a:pPr lvl="1"/>
            <a:r>
              <a:rPr lang="en-US" dirty="0" smtClean="0"/>
              <a:t>Closing the gap</a:t>
            </a:r>
          </a:p>
          <a:p>
            <a:pPr lvl="1"/>
            <a:r>
              <a:rPr lang="en-US" dirty="0" smtClean="0"/>
              <a:t>Role of NLTRA</a:t>
            </a:r>
          </a:p>
          <a:p>
            <a:r>
              <a:rPr lang="en-US" sz="1800" dirty="0" smtClean="0"/>
              <a:t>Committee Recommendations Review </a:t>
            </a:r>
            <a:r>
              <a:rPr lang="en-US" sz="1800" dirty="0" smtClean="0">
                <a:sym typeface="Wingdings"/>
              </a:rPr>
              <a:t> Solidify next steps</a:t>
            </a:r>
          </a:p>
          <a:p>
            <a:pPr lvl="1"/>
            <a:r>
              <a:rPr lang="en-US" dirty="0" smtClean="0">
                <a:sym typeface="Wingdings"/>
              </a:rPr>
              <a:t>Marketing</a:t>
            </a:r>
          </a:p>
          <a:p>
            <a:pPr lvl="1"/>
            <a:r>
              <a:rPr lang="en-US" dirty="0" smtClean="0">
                <a:sym typeface="Wingdings"/>
              </a:rPr>
              <a:t>Chamber </a:t>
            </a:r>
          </a:p>
          <a:p>
            <a:pPr lvl="1"/>
            <a:r>
              <a:rPr lang="en-US" dirty="0" smtClean="0">
                <a:sym typeface="Wingdings"/>
              </a:rPr>
              <a:t>Governance</a:t>
            </a:r>
          </a:p>
          <a:p>
            <a:r>
              <a:rPr lang="en-US" sz="1800" dirty="0" smtClean="0">
                <a:sym typeface="Wingdings"/>
              </a:rPr>
              <a:t>Governance Structure Discussion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86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504" y="587830"/>
            <a:ext cx="10515600" cy="493350"/>
          </a:xfrm>
        </p:spPr>
        <p:txBody>
          <a:bodyPr>
            <a:noAutofit/>
          </a:bodyPr>
          <a:lstStyle/>
          <a:p>
            <a:r>
              <a:rPr lang="en-US" sz="3200" dirty="0" smtClean="0"/>
              <a:t>Tourism Master Plan Priorities</a:t>
            </a:r>
            <a:endParaRPr lang="en-US" sz="3200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852" y="6104844"/>
            <a:ext cx="4042904" cy="585896"/>
          </a:xfrm>
          <a:prstGeom prst="rect">
            <a:avLst/>
          </a:prstGeom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673942307"/>
              </p:ext>
            </p:extLst>
          </p:nvPr>
        </p:nvGraphicFramePr>
        <p:xfrm>
          <a:off x="561703" y="1685108"/>
          <a:ext cx="10463349" cy="29449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1448"/>
                <a:gridCol w="5692403"/>
                <a:gridCol w="1856964"/>
                <a:gridCol w="1922534"/>
              </a:tblGrid>
              <a:tr h="34473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smtClean="0">
                          <a:effectLst/>
                        </a:rPr>
                        <a:t>Tier </a:t>
                      </a:r>
                      <a:r>
                        <a:rPr lang="en-US" sz="2000" b="1" u="none" strike="noStrike" dirty="0">
                          <a:effectLst/>
                        </a:rPr>
                        <a:t>1 </a:t>
                      </a:r>
                      <a:r>
                        <a:rPr lang="en-US" sz="2000" b="1" u="none" strike="noStrike" dirty="0" smtClean="0">
                          <a:effectLst/>
                        </a:rPr>
                        <a:t>Priorities - Summary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</a:tr>
              <a:tr h="15165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Year Estimate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</a:tr>
              <a:tr h="52982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Visitor</a:t>
                      </a:r>
                      <a:r>
                        <a:rPr lang="en-US" sz="18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Activities &amp; Facilities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$           7,096,250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$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           </a:t>
                      </a:r>
                      <a:r>
                        <a:rPr lang="en-US" sz="1800" u="none" strike="noStrike" dirty="0" smtClean="0">
                          <a:effectLst/>
                        </a:rPr>
                        <a:t>56,770,000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</a:tr>
              <a:tr h="52982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Transit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          3,100,000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           24,800,000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</a:tr>
              <a:tr h="643618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Marketing/Visitor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Information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          2,200,000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          17,600,000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</a:tr>
              <a:tr h="64361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                </a:t>
                      </a:r>
                    </a:p>
                    <a:p>
                      <a:pPr algn="ctr" fontAlgn="b"/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  TOTAL Additional Funding Needed        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        12,396,250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          99,170,000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8944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504" y="483326"/>
            <a:ext cx="10515600" cy="493350"/>
          </a:xfrm>
        </p:spPr>
        <p:txBody>
          <a:bodyPr>
            <a:noAutofit/>
          </a:bodyPr>
          <a:lstStyle/>
          <a:p>
            <a:r>
              <a:rPr lang="en-US" sz="3200" dirty="0" smtClean="0"/>
              <a:t>TOT Leverage of Capital Investment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50504" y="1658983"/>
            <a:ext cx="10515599" cy="32178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1996-2016 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$   34,912,431  	TOT investment in Infrastructure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400" u="sng" dirty="0" smtClean="0"/>
              <a:t>$ 206,794,114</a:t>
            </a:r>
            <a:r>
              <a:rPr lang="en-US" sz="2400" dirty="0" smtClean="0"/>
              <a:t>		Matching Funds from Other Sources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$ 241,706,545		Total Expended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	 TOT represents 14% of Total Investment made in since 1996   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852" y="6104844"/>
            <a:ext cx="4042904" cy="5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95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504" y="587830"/>
            <a:ext cx="10515600" cy="493350"/>
          </a:xfrm>
        </p:spPr>
        <p:txBody>
          <a:bodyPr>
            <a:noAutofit/>
          </a:bodyPr>
          <a:lstStyle/>
          <a:p>
            <a:r>
              <a:rPr lang="en-US" sz="3200" dirty="0" smtClean="0"/>
              <a:t>Tourism Master Plan Priorities</a:t>
            </a:r>
            <a:endParaRPr lang="en-US" sz="3200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852" y="6104844"/>
            <a:ext cx="4042904" cy="585896"/>
          </a:xfrm>
          <a:prstGeom prst="rect">
            <a:avLst/>
          </a:prstGeom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22444397"/>
              </p:ext>
            </p:extLst>
          </p:nvPr>
        </p:nvGraphicFramePr>
        <p:xfrm>
          <a:off x="561703" y="1304226"/>
          <a:ext cx="10463349" cy="30315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1448"/>
                <a:gridCol w="5692403"/>
                <a:gridCol w="1856964"/>
                <a:gridCol w="1922534"/>
              </a:tblGrid>
              <a:tr h="29563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smtClean="0">
                          <a:effectLst/>
                        </a:rPr>
                        <a:t>Tier </a:t>
                      </a:r>
                      <a:r>
                        <a:rPr lang="en-US" sz="2000" b="1" u="none" strike="noStrike" dirty="0">
                          <a:effectLst/>
                        </a:rPr>
                        <a:t>1 </a:t>
                      </a:r>
                      <a:r>
                        <a:rPr lang="en-US" sz="2000" b="1" u="none" strike="noStrike" dirty="0" smtClean="0">
                          <a:effectLst/>
                        </a:rPr>
                        <a:t>Priorities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</a:tr>
              <a:tr h="20963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Year Estimate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</a:tr>
              <a:tr h="524978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                                      </a:t>
                      </a:r>
                    </a:p>
                    <a:p>
                      <a:pPr algn="ctr" fontAlgn="b"/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TOTAL Additional Funding Needed       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          12,396,250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            99,170,000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</a:tr>
              <a:tr h="33060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Funding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Strategies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</a:tr>
              <a:tr h="266968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½ %  Sales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Tax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             1,500,000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            12,000,000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</a:tr>
              <a:tr h="2866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% TOT/Lodging TBID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             3,200,000 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            25,600,000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</a:tr>
              <a:tr h="34502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County TOT (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uncollectibles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             </a:t>
                      </a:r>
                      <a:r>
                        <a:rPr lang="en-US" sz="18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5,000,000</a:t>
                      </a:r>
                      <a:endParaRPr lang="en-US" sz="1800" b="0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            </a:t>
                      </a:r>
                      <a:r>
                        <a:rPr lang="en-US" sz="18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40,000,000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</a:tr>
              <a:tr h="34502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Funding Strategies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             9,700,000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            77,600,000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</a:tr>
              <a:tr h="34502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Gap (or required leverage)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$            (2,696,250)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$           (21,570,000)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3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7061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2534" y="173083"/>
            <a:ext cx="10515600" cy="493350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WHAT IS THE ROLE OF NLTRA IN ACHIEVING THIS VISION?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HOW DO WE CLOSE THE GAP TOGETHER?</a:t>
            </a:r>
            <a:endParaRPr lang="en-US" dirty="0"/>
          </a:p>
        </p:txBody>
      </p:sp>
      <p:pic>
        <p:nvPicPr>
          <p:cNvPr id="5" name="Picture 4" descr="Screen Shot 2016-04-19 at 2.25.5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841" y="845043"/>
            <a:ext cx="6799385" cy="453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0396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324" y="260329"/>
            <a:ext cx="10515600" cy="4933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Current Organizational Structure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91000" y="1829594"/>
            <a:ext cx="2400713" cy="609600"/>
          </a:xfrm>
          <a:prstGeom prst="rect">
            <a:avLst/>
          </a:prstGeom>
          <a:solidFill>
            <a:srgbClr val="0090A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Board </a:t>
            </a:r>
          </a:p>
        </p:txBody>
      </p:sp>
      <p:sp>
        <p:nvSpPr>
          <p:cNvPr id="5" name="Rectangle 4"/>
          <p:cNvSpPr/>
          <p:nvPr/>
        </p:nvSpPr>
        <p:spPr>
          <a:xfrm>
            <a:off x="3329588" y="3037697"/>
            <a:ext cx="1676400" cy="609600"/>
          </a:xfrm>
          <a:prstGeom prst="rect">
            <a:avLst/>
          </a:prstGeom>
          <a:solidFill>
            <a:srgbClr val="0090A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Chamber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91713" y="1138906"/>
            <a:ext cx="281442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90A1"/>
                </a:solidFill>
              </a:rPr>
              <a:t>11 voting seats – voted by members</a:t>
            </a:r>
          </a:p>
          <a:p>
            <a:r>
              <a:rPr lang="en-US" sz="1400" dirty="0">
                <a:solidFill>
                  <a:srgbClr val="0090A1"/>
                </a:solidFill>
              </a:rPr>
              <a:t>1 ex-</a:t>
            </a:r>
            <a:r>
              <a:rPr lang="en-US" sz="1400" dirty="0" err="1">
                <a:solidFill>
                  <a:srgbClr val="0090A1"/>
                </a:solidFill>
              </a:rPr>
              <a:t>officiio</a:t>
            </a:r>
            <a:r>
              <a:rPr lang="en-US" sz="1400" dirty="0">
                <a:solidFill>
                  <a:srgbClr val="0090A1"/>
                </a:solidFill>
              </a:rPr>
              <a:t> (TRPA)</a:t>
            </a:r>
          </a:p>
          <a:p>
            <a:r>
              <a:rPr lang="en-US" sz="1400" dirty="0">
                <a:solidFill>
                  <a:srgbClr val="0090A1"/>
                </a:solidFill>
              </a:rPr>
              <a:t>Set Bylaws</a:t>
            </a:r>
          </a:p>
          <a:p>
            <a:r>
              <a:rPr lang="en-US" sz="1400" dirty="0">
                <a:solidFill>
                  <a:srgbClr val="0090A1"/>
                </a:solidFill>
              </a:rPr>
              <a:t>Oversight/</a:t>
            </a:r>
            <a:r>
              <a:rPr lang="en-US" sz="1400" dirty="0" err="1">
                <a:solidFill>
                  <a:srgbClr val="0090A1"/>
                </a:solidFill>
              </a:rPr>
              <a:t>Strat</a:t>
            </a:r>
            <a:r>
              <a:rPr lang="en-US" sz="1400" dirty="0">
                <a:solidFill>
                  <a:srgbClr val="0090A1"/>
                </a:solidFill>
              </a:rPr>
              <a:t>. Direction</a:t>
            </a:r>
          </a:p>
          <a:p>
            <a:r>
              <a:rPr lang="en-US" sz="1400" dirty="0">
                <a:solidFill>
                  <a:srgbClr val="0090A1"/>
                </a:solidFill>
              </a:rPr>
              <a:t>Business must be in Placer County</a:t>
            </a:r>
          </a:p>
        </p:txBody>
      </p:sp>
      <p:cxnSp>
        <p:nvCxnSpPr>
          <p:cNvPr id="8" name="Straight Connector 7"/>
          <p:cNvCxnSpPr>
            <a:endCxn id="11" idx="1"/>
          </p:cNvCxnSpPr>
          <p:nvPr/>
        </p:nvCxnSpPr>
        <p:spPr>
          <a:xfrm flipH="1">
            <a:off x="5542482" y="2439987"/>
            <a:ext cx="20119" cy="9435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961282" y="2439194"/>
            <a:ext cx="19967" cy="6906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542482" y="3078752"/>
            <a:ext cx="1676400" cy="609600"/>
          </a:xfrm>
          <a:prstGeom prst="rect">
            <a:avLst/>
          </a:prstGeom>
          <a:solidFill>
            <a:srgbClr val="0090A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Visitor </a:t>
            </a:r>
            <a:r>
              <a:rPr lang="en-US" sz="1600" dirty="0" smtClean="0"/>
              <a:t>Bureau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10125723" y="2600823"/>
            <a:ext cx="1676400" cy="6096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Trans. &amp; </a:t>
            </a:r>
            <a:r>
              <a:rPr lang="en-US" sz="1400" dirty="0" smtClean="0"/>
              <a:t>Infrastructure</a:t>
            </a:r>
            <a:endParaRPr lang="en-US" sz="1400" dirty="0"/>
          </a:p>
        </p:txBody>
      </p:sp>
      <p:cxnSp>
        <p:nvCxnSpPr>
          <p:cNvPr id="14" name="Straight Connector 13"/>
          <p:cNvCxnSpPr>
            <a:stCxn id="11" idx="3"/>
            <a:endCxn id="13" idx="1"/>
          </p:cNvCxnSpPr>
          <p:nvPr/>
        </p:nvCxnSpPr>
        <p:spPr>
          <a:xfrm flipV="1">
            <a:off x="7218882" y="2905623"/>
            <a:ext cx="2906841" cy="477929"/>
          </a:xfrm>
          <a:prstGeom prst="line">
            <a:avLst/>
          </a:prstGeom>
          <a:ln w="22225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483270" y="3762990"/>
            <a:ext cx="220406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90A1"/>
                </a:solidFill>
              </a:rPr>
              <a:t>Events</a:t>
            </a:r>
          </a:p>
          <a:p>
            <a:r>
              <a:rPr lang="en-US" sz="1400" dirty="0">
                <a:solidFill>
                  <a:srgbClr val="0090A1"/>
                </a:solidFill>
              </a:rPr>
              <a:t>Collaboration of Chambers</a:t>
            </a:r>
          </a:p>
          <a:p>
            <a:r>
              <a:rPr lang="en-US" sz="1400" dirty="0">
                <a:solidFill>
                  <a:srgbClr val="0090A1"/>
                </a:solidFill>
              </a:rPr>
              <a:t>Large geography promotion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46240" y="3767712"/>
            <a:ext cx="181748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90A1"/>
                </a:solidFill>
              </a:rPr>
              <a:t>Destination Marketing</a:t>
            </a:r>
          </a:p>
          <a:p>
            <a:r>
              <a:rPr lang="en-US" sz="1400" dirty="0">
                <a:solidFill>
                  <a:srgbClr val="0090A1"/>
                </a:solidFill>
              </a:rPr>
              <a:t>Sales</a:t>
            </a:r>
          </a:p>
          <a:p>
            <a:r>
              <a:rPr lang="en-US" sz="1400" dirty="0">
                <a:solidFill>
                  <a:srgbClr val="0090A1"/>
                </a:solidFill>
              </a:rPr>
              <a:t>Events </a:t>
            </a:r>
          </a:p>
          <a:p>
            <a:r>
              <a:rPr lang="en-US" sz="1400" dirty="0">
                <a:solidFill>
                  <a:srgbClr val="0090A1"/>
                </a:solidFill>
              </a:rPr>
              <a:t>Visitor Information</a:t>
            </a:r>
          </a:p>
          <a:p>
            <a:endParaRPr lang="en-US" sz="1400" dirty="0">
              <a:solidFill>
                <a:srgbClr val="0090A1"/>
              </a:solidFill>
            </a:endParaRPr>
          </a:p>
          <a:p>
            <a:endParaRPr lang="en-US" sz="1400" dirty="0">
              <a:solidFill>
                <a:srgbClr val="0090A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22630" y="3262496"/>
            <a:ext cx="240444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90A1"/>
                </a:solidFill>
              </a:rPr>
              <a:t>Advisory – Transp.</a:t>
            </a:r>
          </a:p>
          <a:p>
            <a:r>
              <a:rPr lang="en-US" sz="1400" dirty="0" smtClean="0">
                <a:solidFill>
                  <a:srgbClr val="0090A1"/>
                </a:solidFill>
              </a:rPr>
              <a:t>Co-chair- Infrastructure</a:t>
            </a:r>
            <a:endParaRPr lang="en-US" sz="1400" dirty="0">
              <a:solidFill>
                <a:srgbClr val="0090A1"/>
              </a:solidFill>
            </a:endParaRPr>
          </a:p>
          <a:p>
            <a:r>
              <a:rPr lang="en-US" sz="1400" dirty="0">
                <a:solidFill>
                  <a:srgbClr val="0090A1"/>
                </a:solidFill>
              </a:rPr>
              <a:t>Community engagement</a:t>
            </a:r>
          </a:p>
          <a:p>
            <a:r>
              <a:rPr lang="en-US" sz="1400" dirty="0">
                <a:solidFill>
                  <a:srgbClr val="0090A1"/>
                </a:solidFill>
              </a:rPr>
              <a:t>Advocate for visitor amenities </a:t>
            </a:r>
          </a:p>
          <a:p>
            <a:endParaRPr lang="en-US" sz="1400" dirty="0">
              <a:solidFill>
                <a:srgbClr val="0090A1"/>
              </a:solidFill>
            </a:endParaRPr>
          </a:p>
          <a:p>
            <a:endParaRPr lang="en-US" sz="1400" dirty="0">
              <a:solidFill>
                <a:srgbClr val="0090A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0163028" y="1839420"/>
            <a:ext cx="1601789" cy="458391"/>
          </a:xfrm>
          <a:prstGeom prst="round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County</a:t>
            </a:r>
            <a:endParaRPr lang="en-US" sz="1400" dirty="0"/>
          </a:p>
        </p:txBody>
      </p:sp>
      <p:sp>
        <p:nvSpPr>
          <p:cNvPr id="32" name="Rectangle 31"/>
          <p:cNvSpPr/>
          <p:nvPr/>
        </p:nvSpPr>
        <p:spPr>
          <a:xfrm>
            <a:off x="4686713" y="869372"/>
            <a:ext cx="1676400" cy="609600"/>
          </a:xfrm>
          <a:prstGeom prst="rect">
            <a:avLst/>
          </a:prstGeom>
          <a:solidFill>
            <a:srgbClr val="0090A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Members</a:t>
            </a:r>
          </a:p>
        </p:txBody>
      </p:sp>
      <p:cxnSp>
        <p:nvCxnSpPr>
          <p:cNvPr id="34" name="Straight Connector 33"/>
          <p:cNvCxnSpPr/>
          <p:nvPr/>
        </p:nvCxnSpPr>
        <p:spPr>
          <a:xfrm rot="16200000" flipH="1">
            <a:off x="5366664" y="1708269"/>
            <a:ext cx="241062" cy="15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0727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504" y="587830"/>
            <a:ext cx="10515600" cy="493350"/>
          </a:xfrm>
        </p:spPr>
        <p:txBody>
          <a:bodyPr>
            <a:noAutofit/>
          </a:bodyPr>
          <a:lstStyle/>
          <a:p>
            <a:r>
              <a:rPr lang="en-US" sz="3200" dirty="0" smtClean="0"/>
              <a:t>Organizational Task Force Recommendations</a:t>
            </a:r>
            <a:endParaRPr lang="en-US" sz="3200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63" y="6104844"/>
            <a:ext cx="4042904" cy="585896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010679"/>
              </p:ext>
            </p:extLst>
          </p:nvPr>
        </p:nvGraphicFramePr>
        <p:xfrm>
          <a:off x="497641" y="1201783"/>
          <a:ext cx="10905748" cy="36174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4189"/>
                <a:gridCol w="809082"/>
                <a:gridCol w="809082"/>
                <a:gridCol w="809082"/>
                <a:gridCol w="809082"/>
                <a:gridCol w="809082"/>
                <a:gridCol w="809082"/>
                <a:gridCol w="809082"/>
                <a:gridCol w="809082"/>
                <a:gridCol w="809082"/>
                <a:gridCol w="2359821"/>
              </a:tblGrid>
              <a:tr h="397276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Marketing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Recommendations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Responsible Party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</a:tr>
              <a:tr h="510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</a:tr>
              <a:tr h="28217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Define strategy and role for the DMO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Board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&amp; major stakeholders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</a:tr>
              <a:tr h="2894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Include strategy for collaboration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Board &amp; major stakeholders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</a:tr>
              <a:tr h="2967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Evaluate the DMO spend compared with other similar destinations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Staff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</a:tr>
              <a:tr h="28217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Strengthen DMO role to be more competitive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90A1">
                        <a:alpha val="2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</a:tr>
              <a:tr h="28217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Identify dollars needed to do the job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Board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/Staff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</a:tr>
              <a:tr h="28217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Strategic focus on expanding alternative resources for long-term vision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Board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/Staff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</a:tr>
              <a:tr h="28217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Consider TBID and/or TOT to raise additional funds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90A1">
                        <a:alpha val="2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Board 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</a:tr>
              <a:tr h="28217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Expand sponsorships and grants to raise funds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Staff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0" name="Right Arrow 9"/>
          <p:cNvSpPr/>
          <p:nvPr/>
        </p:nvSpPr>
        <p:spPr>
          <a:xfrm>
            <a:off x="1323703" y="2181826"/>
            <a:ext cx="313508" cy="156754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267180" y="3070921"/>
            <a:ext cx="313508" cy="156754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1301685" y="4207718"/>
            <a:ext cx="313508" cy="156754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275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269" y="267992"/>
            <a:ext cx="10515600" cy="493350"/>
          </a:xfrm>
        </p:spPr>
        <p:txBody>
          <a:bodyPr>
            <a:noAutofit/>
          </a:bodyPr>
          <a:lstStyle/>
          <a:p>
            <a:r>
              <a:rPr lang="en-US" sz="3200" dirty="0" smtClean="0"/>
              <a:t>Organizational Task Force Recommendations</a:t>
            </a:r>
            <a:endParaRPr lang="en-US" sz="3200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63" y="6088773"/>
            <a:ext cx="4042904" cy="585896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326934"/>
              </p:ext>
            </p:extLst>
          </p:nvPr>
        </p:nvGraphicFramePr>
        <p:xfrm>
          <a:off x="628271" y="1000664"/>
          <a:ext cx="11207170" cy="42190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6321"/>
                <a:gridCol w="1004253"/>
                <a:gridCol w="831444"/>
                <a:gridCol w="831444"/>
                <a:gridCol w="831444"/>
                <a:gridCol w="831444"/>
                <a:gridCol w="831444"/>
                <a:gridCol w="831444"/>
                <a:gridCol w="831444"/>
                <a:gridCol w="831444"/>
                <a:gridCol w="2425044"/>
              </a:tblGrid>
              <a:tr h="286778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Chamber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Recommendations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Responsible Party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</a:tr>
              <a:tr h="3069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</a:tr>
              <a:tr h="277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Strong regional Chamber is needed to represent and serve the broader business community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90A1">
                        <a:alpha val="2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90A1">
                        <a:alpha val="2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90A1">
                        <a:alpha val="2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90A1">
                        <a:alpha val="2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Board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</a:tr>
              <a:tr h="284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rowSpan="2" gridSpan="9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Funding should be driven by membership, sponsorships and some public funding, creating a diversified sustainable revenue base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90A1">
                        <a:alpha val="25000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90A1">
                        <a:alpha val="25000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90A1">
                        <a:alpha val="25000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90A1">
                        <a:alpha val="25000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90A1">
                        <a:alpha val="2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Board/Staff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</a:tr>
              <a:tr h="2915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gridSpan="9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90A1">
                        <a:alpha val="25000"/>
                      </a:srgb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90A1">
                        <a:alpha val="25000"/>
                      </a:srgb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90A1">
                        <a:alpha val="2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90A1">
                        <a:alpha val="25000"/>
                      </a:srgbClr>
                    </a:solidFill>
                  </a:tcPr>
                </a:tc>
              </a:tr>
              <a:tr h="277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rowSpan="2" gridSpan="9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Deliverables derived from this process, including the "Programmatic Priorities" should inform a broader strategic plan and next steps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90A1">
                        <a:alpha val="25000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90A1">
                        <a:alpha val="25000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90A1">
                        <a:alpha val="25000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90A1">
                        <a:alpha val="25000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90A1">
                        <a:alpha val="2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See below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</a:tr>
              <a:tr h="277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gridSpan="9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90A1">
                        <a:alpha val="25000"/>
                      </a:srgb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90A1">
                        <a:alpha val="25000"/>
                      </a:srgb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90A1">
                        <a:alpha val="25000"/>
                      </a:srgb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90A1">
                        <a:alpha val="25000"/>
                      </a:srgb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90A1">
                        <a:alpha val="25000"/>
                      </a:srgb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90A1">
                        <a:alpha val="2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90A1">
                        <a:alpha val="25000"/>
                      </a:srgbClr>
                    </a:solidFill>
                  </a:tcPr>
                </a:tc>
              </a:tr>
              <a:tr h="277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deliverables need to be further explored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90A1">
                        <a:alpha val="2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Chamber Committee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</a:tr>
              <a:tr h="277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Economic Development - assist with permits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TBD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</a:tr>
              <a:tr h="277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Community Development - Housing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Board/Staff - Underway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</a:tr>
              <a:tr h="277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Workforce Development - Recruitment &amp; Retention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90A1">
                        <a:alpha val="2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Staff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</a:tr>
              <a:tr h="277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Legislative Advocacy  - State and Local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Board/Staff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</a:tr>
              <a:tr h="277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Collaboration is key to a strong chamber, before expanding areas of service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90A1">
                        <a:alpha val="2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90A1">
                        <a:alpha val="2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Chamber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Committee – Underway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</a:tr>
              <a:tr h="277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Check in at least annually to ensure progress to the strategic plan 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90A1">
                        <a:alpha val="2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Chamber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Committee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</a:tr>
              <a:tr h="277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Follow the Draft Conceptual Shared Guiding Principles developed by Committee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90A1">
                        <a:alpha val="2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90A1">
                        <a:alpha val="2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Chamber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Committee - Underway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" name="Right Arrow 8"/>
          <p:cNvSpPr/>
          <p:nvPr/>
        </p:nvSpPr>
        <p:spPr>
          <a:xfrm>
            <a:off x="1301931" y="1660750"/>
            <a:ext cx="313508" cy="156754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301931" y="1980997"/>
            <a:ext cx="313508" cy="156754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724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547" y="614788"/>
            <a:ext cx="10515600" cy="4933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ROLE OF CHAMBER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03547" y="1259127"/>
            <a:ext cx="5655713" cy="3134858"/>
          </a:xfrm>
        </p:spPr>
        <p:txBody>
          <a:bodyPr>
            <a:noAutofit/>
          </a:bodyPr>
          <a:lstStyle/>
          <a:p>
            <a:r>
              <a:rPr lang="en-US" b="0" dirty="0"/>
              <a:t>Helping businesses prosper&amp; helping </a:t>
            </a:r>
            <a:r>
              <a:rPr lang="en-US" b="0" dirty="0" smtClean="0"/>
              <a:t>our communities thrive</a:t>
            </a:r>
          </a:p>
          <a:p>
            <a:r>
              <a:rPr lang="en-US" b="0" dirty="0" smtClean="0"/>
              <a:t>Catalyst, convener, champion </a:t>
            </a:r>
          </a:p>
          <a:p>
            <a:r>
              <a:rPr lang="en-US" b="0" dirty="0"/>
              <a:t>Depth of </a:t>
            </a:r>
            <a:r>
              <a:rPr lang="en-US" b="0" dirty="0" smtClean="0"/>
              <a:t>Knowledge</a:t>
            </a:r>
          </a:p>
          <a:p>
            <a:r>
              <a:rPr lang="en-US" b="0" dirty="0" smtClean="0"/>
              <a:t>Unimpeachable Trust</a:t>
            </a:r>
          </a:p>
          <a:p>
            <a:r>
              <a:rPr lang="en-US" b="0" dirty="0" smtClean="0"/>
              <a:t>Universal Respect</a:t>
            </a:r>
          </a:p>
          <a:p>
            <a:r>
              <a:rPr lang="en-US" b="0" dirty="0" smtClean="0"/>
              <a:t>Advocate </a:t>
            </a:r>
            <a:r>
              <a:rPr lang="en-US" b="0" dirty="0"/>
              <a:t>for </a:t>
            </a:r>
            <a:r>
              <a:rPr lang="en-US" b="0" dirty="0" smtClean="0"/>
              <a:t>Business</a:t>
            </a:r>
          </a:p>
          <a:p>
            <a:r>
              <a:rPr lang="en-US" b="0" dirty="0" smtClean="0"/>
              <a:t>Pillar </a:t>
            </a:r>
            <a:r>
              <a:rPr lang="en-US" b="0" dirty="0"/>
              <a:t>of the </a:t>
            </a:r>
            <a:r>
              <a:rPr lang="en-US" b="0" dirty="0" smtClean="0"/>
              <a:t>Community</a:t>
            </a:r>
            <a:endParaRPr lang="en-US" b="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985" y="614788"/>
            <a:ext cx="5641675" cy="5520915"/>
          </a:xfrm>
        </p:spPr>
      </p:pic>
    </p:spTree>
    <p:extLst>
      <p:ext uri="{BB962C8B-B14F-4D97-AF65-F5344CB8AC3E}">
        <p14:creationId xmlns:p14="http://schemas.microsoft.com/office/powerpoint/2010/main" val="20130092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723" y="326521"/>
            <a:ext cx="10515600" cy="493350"/>
          </a:xfrm>
        </p:spPr>
        <p:txBody>
          <a:bodyPr>
            <a:noAutofit/>
          </a:bodyPr>
          <a:lstStyle/>
          <a:p>
            <a:r>
              <a:rPr lang="en-US" sz="3200" dirty="0" smtClean="0"/>
              <a:t>Organizational Task Force Recommendations</a:t>
            </a:r>
            <a:endParaRPr lang="en-US" sz="3200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63" y="6104844"/>
            <a:ext cx="4042904" cy="585896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71450"/>
              </p:ext>
            </p:extLst>
          </p:nvPr>
        </p:nvGraphicFramePr>
        <p:xfrm>
          <a:off x="589570" y="1203049"/>
          <a:ext cx="10905748" cy="42750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4189"/>
                <a:gridCol w="809082"/>
                <a:gridCol w="809082"/>
                <a:gridCol w="809082"/>
                <a:gridCol w="809082"/>
                <a:gridCol w="809082"/>
                <a:gridCol w="809082"/>
                <a:gridCol w="809082"/>
                <a:gridCol w="809082"/>
                <a:gridCol w="1179894"/>
                <a:gridCol w="1989009"/>
              </a:tblGrid>
              <a:tr h="357777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Board Governance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Recommendations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Responsible Party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</a:tr>
              <a:tr h="4599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</a:tr>
              <a:tr h="25411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rowSpan="3" gridSpan="9"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Broaden representation of stakeholders to provide vision and direction to staff and committees, maximizing flexibility for inclusion of diverse industry sectors and geographic areas.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</a:tr>
              <a:tr h="2420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gridSpan="9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</a:tr>
              <a:tr h="825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gridSpan="9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</a:tr>
              <a:tr h="30666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Determine </a:t>
                      </a:r>
                      <a:r>
                        <a:rPr lang="en-US" sz="1600" u="none" strike="noStrike" dirty="0" smtClean="0">
                          <a:effectLst/>
                        </a:rPr>
                        <a:t> County </a:t>
                      </a:r>
                      <a:r>
                        <a:rPr lang="en-US" sz="1600" u="none" strike="noStrike" dirty="0">
                          <a:effectLst/>
                        </a:rPr>
                        <a:t>staff's role on Board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Board/County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</a:tr>
              <a:tr h="30666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Consider size of Board 15-20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Board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</a:tr>
              <a:tr h="30666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Move meetings throughout area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Staff - Underway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</a:tr>
              <a:tr h="30666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Consider live-streaming of meetings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Staff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</a:tr>
              <a:tr h="30666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Provide a larger number of At-Large seats providing diversity of industries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Board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</a:tr>
              <a:tr h="30666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Provide greater public access of files on website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Staff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</a:tr>
              <a:tr h="30666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Reconsider the current term limits, may be harming the organization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Board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</a:tr>
              <a:tr h="30666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Increase succession planning for board members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Board &amp; Staff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9" name="Right Arrow 18"/>
          <p:cNvSpPr/>
          <p:nvPr/>
        </p:nvSpPr>
        <p:spPr>
          <a:xfrm>
            <a:off x="2042161" y="3422473"/>
            <a:ext cx="313508" cy="156754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2042161" y="4371919"/>
            <a:ext cx="313508" cy="156754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2049967" y="4925019"/>
            <a:ext cx="313508" cy="156754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62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641" y="206171"/>
            <a:ext cx="10515600" cy="493350"/>
          </a:xfrm>
        </p:spPr>
        <p:txBody>
          <a:bodyPr>
            <a:noAutofit/>
          </a:bodyPr>
          <a:lstStyle/>
          <a:p>
            <a:r>
              <a:rPr lang="en-US" sz="3200" dirty="0" smtClean="0"/>
              <a:t>Organizational Task Force Recommendations</a:t>
            </a:r>
            <a:endParaRPr lang="en-US" sz="3200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63" y="6104844"/>
            <a:ext cx="4042904" cy="585896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685051"/>
              </p:ext>
            </p:extLst>
          </p:nvPr>
        </p:nvGraphicFramePr>
        <p:xfrm>
          <a:off x="497641" y="1201783"/>
          <a:ext cx="10905748" cy="43881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4189"/>
                <a:gridCol w="809082"/>
                <a:gridCol w="809082"/>
                <a:gridCol w="809082"/>
                <a:gridCol w="809082"/>
                <a:gridCol w="809082"/>
                <a:gridCol w="809082"/>
                <a:gridCol w="809082"/>
                <a:gridCol w="809082"/>
                <a:gridCol w="1530616"/>
                <a:gridCol w="1638287"/>
              </a:tblGrid>
              <a:tr h="336182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Board Governance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Recommendations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Responsible Party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</a:tr>
              <a:tr h="4322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</a:tr>
              <a:tr h="2387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rowSpan="3" gridSpan="9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Broaden representation of stakeholders to advise staff and board on execution of strategic goals and mission, through specific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expertise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geographic diversity, and industry perspective as appropriate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</a:tr>
              <a:tr h="2449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gridSpan="9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90A1">
                        <a:alpha val="25000"/>
                      </a:srgb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</a:tr>
              <a:tr h="276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gridSpan="9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90A1">
                        <a:alpha val="25000"/>
                      </a:srgb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</a:tr>
              <a:tr h="2535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Establish a Chamber Committee</a:t>
                      </a: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Board </a:t>
                      </a: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</a:tr>
              <a:tr h="2535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Move meetings throughout area </a:t>
                      </a: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Staff - Underway</a:t>
                      </a: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</a:tr>
              <a:tr h="2535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Actively manage potential conflicts of interest rather than restricting membership</a:t>
                      </a: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Board &amp; Staff Underway</a:t>
                      </a: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</a:tr>
              <a:tr h="2535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Broader notification of committee meetings and agendas </a:t>
                      </a: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Staff </a:t>
                      </a: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</a:tr>
              <a:tr h="2387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rowSpan="3" gridSpan="9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Provide an accessible, easy to understand framework of rules to govern operations and adequate information to assist with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decisions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that impact the organization and the community. </a:t>
                      </a: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</a:tr>
              <a:tr h="234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gridSpan="9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</a:tr>
              <a:tr h="2881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gridSpan="9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</a:tr>
              <a:tr h="2881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rowSpan="2" gridSpan="8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Subcommittee of Board to work on full review of bylaws/supplemental operating procedures</a:t>
                      </a: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90A1">
                        <a:alpha val="25000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90A1">
                        <a:alpha val="25000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90A1">
                        <a:alpha val="25000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90A1">
                        <a:alpha val="2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Board/Staff/ Legal</a:t>
                      </a: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</a:tr>
              <a:tr h="2189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gridSpan="8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90A1">
                        <a:alpha val="25000"/>
                      </a:srgb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90A1">
                        <a:alpha val="25000"/>
                      </a:srgb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90A1">
                        <a:alpha val="25000"/>
                      </a:srgb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90A1">
                        <a:alpha val="25000"/>
                      </a:srgb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90A1">
                        <a:alpha val="25000"/>
                      </a:srgb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90A1">
                        <a:alpha val="2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90A1">
                        <a:alpha val="25000"/>
                      </a:srgbClr>
                    </a:solidFill>
                  </a:tcPr>
                </a:tc>
              </a:tr>
              <a:tr h="2881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Simplifying Placer County Contract - extending length</a:t>
                      </a: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90A1">
                        <a:alpha val="2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Board/Staff/County</a:t>
                      </a: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</a:tr>
              <a:tr h="2881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Employee handbook - to update new HR laws in California</a:t>
                      </a: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90A1">
                        <a:alpha val="2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Staff/Consultant</a:t>
                      </a:r>
                    </a:p>
                  </a:txBody>
                  <a:tcPr marL="0" marR="0" marT="0" marB="0" anchor="b">
                    <a:solidFill>
                      <a:srgbClr val="0090A1">
                        <a:alpha val="25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" name="Right Arrow 8"/>
          <p:cNvSpPr/>
          <p:nvPr/>
        </p:nvSpPr>
        <p:spPr>
          <a:xfrm>
            <a:off x="2002972" y="2794137"/>
            <a:ext cx="313508" cy="156754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002972" y="4561319"/>
            <a:ext cx="313508" cy="156754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23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332" y="391886"/>
            <a:ext cx="11014627" cy="809897"/>
          </a:xfrm>
        </p:spPr>
        <p:txBody>
          <a:bodyPr>
            <a:noAutofit/>
          </a:bodyPr>
          <a:lstStyle/>
          <a:p>
            <a:r>
              <a:rPr lang="en-US" sz="3200" dirty="0" smtClean="0"/>
              <a:t>North Lake Tahoe Resort Association – </a:t>
            </a:r>
            <a:br>
              <a:rPr lang="en-US" sz="3200" dirty="0" smtClean="0"/>
            </a:br>
            <a:r>
              <a:rPr lang="en-US" sz="3200" dirty="0"/>
              <a:t>	</a:t>
            </a:r>
            <a:r>
              <a:rPr lang="en-US" sz="3200" dirty="0" smtClean="0"/>
              <a:t>					Background and History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315" y="6041393"/>
            <a:ext cx="4046194" cy="585896"/>
          </a:xfrm>
        </p:spPr>
      </p:pic>
      <p:sp>
        <p:nvSpPr>
          <p:cNvPr id="3" name="TextBox 2"/>
          <p:cNvSpPr txBox="1"/>
          <p:nvPr/>
        </p:nvSpPr>
        <p:spPr>
          <a:xfrm>
            <a:off x="692332" y="1332412"/>
            <a:ext cx="104241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90A1"/>
                </a:solidFill>
              </a:rPr>
              <a:t>HISTORY OF TOT COLLECTIONS IN PLACER COUNTY</a:t>
            </a:r>
          </a:p>
          <a:p>
            <a:r>
              <a:rPr lang="en-US" dirty="0" smtClean="0">
                <a:solidFill>
                  <a:srgbClr val="0090A1"/>
                </a:solidFill>
              </a:rPr>
              <a:t>1965 - Transient Occupancy Tax collected in Placer County</a:t>
            </a:r>
          </a:p>
          <a:p>
            <a:endParaRPr lang="en-US" sz="800" dirty="0" smtClean="0">
              <a:solidFill>
                <a:srgbClr val="0090A1"/>
              </a:solidFill>
            </a:endParaRPr>
          </a:p>
          <a:p>
            <a:r>
              <a:rPr lang="en-US" dirty="0" smtClean="0">
                <a:solidFill>
                  <a:srgbClr val="0090A1"/>
                </a:solidFill>
              </a:rPr>
              <a:t>1983 – Sometime before 1984 - 50% to General Fund to augment County services for Tourism impacts </a:t>
            </a:r>
          </a:p>
          <a:p>
            <a:r>
              <a:rPr lang="en-US" dirty="0" smtClean="0">
                <a:solidFill>
                  <a:srgbClr val="0090A1"/>
                </a:solidFill>
              </a:rPr>
              <a:t>             50% to Chamber/VCB for promotions, visitor services and special </a:t>
            </a:r>
            <a:r>
              <a:rPr lang="en-US" dirty="0">
                <a:solidFill>
                  <a:srgbClr val="0090A1"/>
                </a:solidFill>
              </a:rPr>
              <a:t>c</a:t>
            </a:r>
            <a:r>
              <a:rPr lang="en-US" dirty="0" smtClean="0">
                <a:solidFill>
                  <a:srgbClr val="0090A1"/>
                </a:solidFill>
              </a:rPr>
              <a:t>ultural and sport </a:t>
            </a:r>
            <a:r>
              <a:rPr lang="en-US" dirty="0">
                <a:solidFill>
                  <a:srgbClr val="0090A1"/>
                </a:solidFill>
              </a:rPr>
              <a:t>e</a:t>
            </a:r>
            <a:r>
              <a:rPr lang="en-US" dirty="0" smtClean="0">
                <a:solidFill>
                  <a:srgbClr val="0090A1"/>
                </a:solidFill>
              </a:rPr>
              <a:t>vents</a:t>
            </a:r>
          </a:p>
          <a:p>
            <a:endParaRPr lang="en-US" sz="800" dirty="0" smtClean="0">
              <a:solidFill>
                <a:srgbClr val="0090A1"/>
              </a:solidFill>
            </a:endParaRPr>
          </a:p>
          <a:p>
            <a:r>
              <a:rPr lang="en-US" dirty="0" smtClean="0">
                <a:solidFill>
                  <a:srgbClr val="0090A1"/>
                </a:solidFill>
              </a:rPr>
              <a:t>1984 - Increased from 6-8%  TOT Advisory Committee established by Board of Supervisors</a:t>
            </a:r>
          </a:p>
          <a:p>
            <a:r>
              <a:rPr lang="en-US" dirty="0">
                <a:solidFill>
                  <a:srgbClr val="0090A1"/>
                </a:solidFill>
              </a:rPr>
              <a:t>	</a:t>
            </a:r>
            <a:r>
              <a:rPr lang="en-US" dirty="0" smtClean="0">
                <a:solidFill>
                  <a:srgbClr val="0090A1"/>
                </a:solidFill>
              </a:rPr>
              <a:t>additional 2% used for construction of conference/community-use facilities in Tahoe</a:t>
            </a:r>
          </a:p>
          <a:p>
            <a:endParaRPr lang="en-US" sz="800" dirty="0" smtClean="0">
              <a:solidFill>
                <a:srgbClr val="0090A1"/>
              </a:solidFill>
            </a:endParaRPr>
          </a:p>
          <a:p>
            <a:r>
              <a:rPr lang="en-US" dirty="0" smtClean="0">
                <a:solidFill>
                  <a:srgbClr val="0090A1"/>
                </a:solidFill>
              </a:rPr>
              <a:t>1995 – North Lake Tahoe Tourism Master adopted, </a:t>
            </a:r>
            <a:r>
              <a:rPr lang="en-US" b="1" dirty="0" smtClean="0">
                <a:solidFill>
                  <a:srgbClr val="0090A1"/>
                </a:solidFill>
              </a:rPr>
              <a:t>NLTRA formed</a:t>
            </a:r>
          </a:p>
          <a:p>
            <a:endParaRPr lang="en-US" sz="800" dirty="0" smtClean="0">
              <a:solidFill>
                <a:srgbClr val="0090A1"/>
              </a:solidFill>
            </a:endParaRPr>
          </a:p>
          <a:p>
            <a:r>
              <a:rPr lang="en-US" dirty="0" smtClean="0">
                <a:solidFill>
                  <a:srgbClr val="0090A1"/>
                </a:solidFill>
              </a:rPr>
              <a:t>1996 – TOT increased from 8-10% </a:t>
            </a:r>
          </a:p>
          <a:p>
            <a:r>
              <a:rPr lang="en-US" dirty="0">
                <a:solidFill>
                  <a:srgbClr val="0090A1"/>
                </a:solidFill>
              </a:rPr>
              <a:t>	</a:t>
            </a:r>
            <a:r>
              <a:rPr lang="en-US" dirty="0" smtClean="0">
                <a:solidFill>
                  <a:srgbClr val="0090A1"/>
                </a:solidFill>
              </a:rPr>
              <a:t>additional 2% used for Infrastructure development and visitor related services</a:t>
            </a:r>
          </a:p>
          <a:p>
            <a:endParaRPr lang="en-US" sz="800" dirty="0" smtClean="0">
              <a:solidFill>
                <a:srgbClr val="0090A1"/>
              </a:solidFill>
            </a:endParaRPr>
          </a:p>
          <a:p>
            <a:r>
              <a:rPr lang="en-US" dirty="0" smtClean="0">
                <a:solidFill>
                  <a:srgbClr val="0090A1"/>
                </a:solidFill>
              </a:rPr>
              <a:t>2002 – Renewal of 2% for 10 years</a:t>
            </a:r>
          </a:p>
          <a:p>
            <a:endParaRPr lang="en-US" sz="800" dirty="0" smtClean="0">
              <a:solidFill>
                <a:srgbClr val="0090A1"/>
              </a:solidFill>
            </a:endParaRPr>
          </a:p>
          <a:p>
            <a:r>
              <a:rPr lang="en-US" dirty="0" smtClean="0">
                <a:solidFill>
                  <a:srgbClr val="0090A1"/>
                </a:solidFill>
              </a:rPr>
              <a:t>2012 – Renewal of 2% for 10 years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08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"/>
            <a:ext cx="8260970" cy="809897"/>
          </a:xfrm>
        </p:spPr>
        <p:txBody>
          <a:bodyPr>
            <a:noAutofit/>
          </a:bodyPr>
          <a:lstStyle/>
          <a:p>
            <a:r>
              <a:rPr lang="en-US" sz="3200" dirty="0"/>
              <a:t>Governance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986" y="6041393"/>
            <a:ext cx="3034646" cy="585896"/>
          </a:xfrm>
        </p:spPr>
      </p:pic>
      <p:sp>
        <p:nvSpPr>
          <p:cNvPr id="3" name="TextBox 2"/>
          <p:cNvSpPr txBox="1"/>
          <p:nvPr/>
        </p:nvSpPr>
        <p:spPr>
          <a:xfrm>
            <a:off x="1905001" y="762000"/>
            <a:ext cx="3747951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0090A1"/>
                </a:solidFill>
              </a:rPr>
              <a:t>Current </a:t>
            </a:r>
          </a:p>
          <a:p>
            <a:r>
              <a:rPr lang="en-US" dirty="0">
                <a:solidFill>
                  <a:srgbClr val="0090A1"/>
                </a:solidFill>
              </a:rPr>
              <a:t>11 Voting Members + 1 Ex Officio</a:t>
            </a:r>
          </a:p>
          <a:p>
            <a:endParaRPr lang="en-US" sz="800" dirty="0">
              <a:solidFill>
                <a:srgbClr val="0090A1"/>
              </a:solidFill>
            </a:endParaRPr>
          </a:p>
          <a:p>
            <a:r>
              <a:rPr lang="en-US" u="sng" dirty="0">
                <a:solidFill>
                  <a:srgbClr val="0090A1"/>
                </a:solidFill>
              </a:rPr>
              <a:t>Elected Seats</a:t>
            </a:r>
            <a:r>
              <a:rPr lang="en-US" dirty="0">
                <a:solidFill>
                  <a:srgbClr val="0090A1"/>
                </a:solidFill>
              </a:rPr>
              <a:t>: </a:t>
            </a:r>
          </a:p>
          <a:p>
            <a:r>
              <a:rPr lang="en-US" dirty="0">
                <a:solidFill>
                  <a:srgbClr val="0090A1"/>
                </a:solidFill>
              </a:rPr>
              <a:t>Large Lodging</a:t>
            </a:r>
          </a:p>
          <a:p>
            <a:r>
              <a:rPr lang="en-US" dirty="0">
                <a:solidFill>
                  <a:srgbClr val="0090A1"/>
                </a:solidFill>
              </a:rPr>
              <a:t>Small Lodging</a:t>
            </a:r>
          </a:p>
          <a:p>
            <a:r>
              <a:rPr lang="en-US" dirty="0">
                <a:solidFill>
                  <a:srgbClr val="0090A1"/>
                </a:solidFill>
              </a:rPr>
              <a:t>Real Estate/Property Management</a:t>
            </a:r>
          </a:p>
          <a:p>
            <a:r>
              <a:rPr lang="en-US" dirty="0">
                <a:solidFill>
                  <a:srgbClr val="0090A1"/>
                </a:solidFill>
              </a:rPr>
              <a:t>Restaurant</a:t>
            </a:r>
          </a:p>
          <a:p>
            <a:r>
              <a:rPr lang="en-US" dirty="0">
                <a:solidFill>
                  <a:srgbClr val="0090A1"/>
                </a:solidFill>
              </a:rPr>
              <a:t>Retail</a:t>
            </a:r>
          </a:p>
          <a:p>
            <a:r>
              <a:rPr lang="en-US" dirty="0">
                <a:solidFill>
                  <a:srgbClr val="0090A1"/>
                </a:solidFill>
              </a:rPr>
              <a:t>Recreation</a:t>
            </a:r>
          </a:p>
          <a:p>
            <a:r>
              <a:rPr lang="en-US" dirty="0">
                <a:solidFill>
                  <a:srgbClr val="0090A1"/>
                </a:solidFill>
              </a:rPr>
              <a:t>Ski Area</a:t>
            </a:r>
          </a:p>
          <a:p>
            <a:r>
              <a:rPr lang="en-US" dirty="0">
                <a:solidFill>
                  <a:srgbClr val="0090A1"/>
                </a:solidFill>
              </a:rPr>
              <a:t>General</a:t>
            </a:r>
          </a:p>
          <a:p>
            <a:r>
              <a:rPr lang="en-US" dirty="0">
                <a:solidFill>
                  <a:srgbClr val="0090A1"/>
                </a:solidFill>
              </a:rPr>
              <a:t>At Large</a:t>
            </a:r>
          </a:p>
          <a:p>
            <a:r>
              <a:rPr lang="en-US" u="sng" dirty="0">
                <a:solidFill>
                  <a:srgbClr val="0090A1"/>
                </a:solidFill>
              </a:rPr>
              <a:t>Appointed Seats</a:t>
            </a:r>
            <a:r>
              <a:rPr lang="en-US" dirty="0">
                <a:solidFill>
                  <a:srgbClr val="0090A1"/>
                </a:solidFill>
              </a:rPr>
              <a:t>:</a:t>
            </a:r>
          </a:p>
          <a:p>
            <a:r>
              <a:rPr lang="en-US" dirty="0">
                <a:solidFill>
                  <a:srgbClr val="0090A1"/>
                </a:solidFill>
              </a:rPr>
              <a:t>Board of Supervisors Appointment</a:t>
            </a:r>
          </a:p>
          <a:p>
            <a:r>
              <a:rPr lang="en-US" dirty="0">
                <a:solidFill>
                  <a:srgbClr val="0090A1"/>
                </a:solidFill>
              </a:rPr>
              <a:t>County CEO Appointee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                               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19800" y="609601"/>
            <a:ext cx="43434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0090A1"/>
                </a:solidFill>
              </a:rPr>
              <a:t>Suggestion </a:t>
            </a:r>
          </a:p>
          <a:p>
            <a:r>
              <a:rPr lang="en-US" dirty="0">
                <a:solidFill>
                  <a:srgbClr val="0090A1"/>
                </a:solidFill>
              </a:rPr>
              <a:t>13-15 Voting Members + 1-2 Ex Officio</a:t>
            </a:r>
          </a:p>
          <a:p>
            <a:endParaRPr lang="en-US" sz="800" dirty="0">
              <a:solidFill>
                <a:srgbClr val="0090A1"/>
              </a:solidFill>
            </a:endParaRPr>
          </a:p>
          <a:p>
            <a:endParaRPr lang="en-US" dirty="0">
              <a:solidFill>
                <a:srgbClr val="0090A1"/>
              </a:solidFill>
            </a:endParaRPr>
          </a:p>
          <a:p>
            <a:r>
              <a:rPr lang="en-US" dirty="0">
                <a:solidFill>
                  <a:srgbClr val="0090A1"/>
                </a:solidFill>
              </a:rPr>
              <a:t>Combination of Designated Seats </a:t>
            </a:r>
          </a:p>
          <a:p>
            <a:r>
              <a:rPr lang="en-US" dirty="0">
                <a:solidFill>
                  <a:srgbClr val="0090A1"/>
                </a:solidFill>
              </a:rPr>
              <a:t>Elected Seats and</a:t>
            </a:r>
          </a:p>
          <a:p>
            <a:r>
              <a:rPr lang="en-US" dirty="0">
                <a:solidFill>
                  <a:srgbClr val="0090A1"/>
                </a:solidFill>
              </a:rPr>
              <a:t>Appointed Seats </a:t>
            </a:r>
          </a:p>
          <a:p>
            <a:endParaRPr lang="en-US" dirty="0">
              <a:solidFill>
                <a:srgbClr val="0090A1"/>
              </a:solidFill>
            </a:endParaRPr>
          </a:p>
          <a:p>
            <a:r>
              <a:rPr lang="en-US" dirty="0">
                <a:solidFill>
                  <a:srgbClr val="0090A1"/>
                </a:solidFill>
              </a:rPr>
              <a:t>Ensuring  geographic diversity, representation of key industries,</a:t>
            </a:r>
          </a:p>
          <a:p>
            <a:r>
              <a:rPr lang="en-US" dirty="0">
                <a:solidFill>
                  <a:srgbClr val="0090A1"/>
                </a:solidFill>
              </a:rPr>
              <a:t>Representation of TOT collections,</a:t>
            </a:r>
          </a:p>
          <a:p>
            <a:r>
              <a:rPr lang="en-US" dirty="0">
                <a:solidFill>
                  <a:srgbClr val="0090A1"/>
                </a:solidFill>
              </a:rPr>
              <a:t> as well as providing opportunity for other business types.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05473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624" y="226423"/>
            <a:ext cx="10515600" cy="4933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END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4124342" y="226423"/>
            <a:ext cx="6858882" cy="28810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625" y="627017"/>
            <a:ext cx="346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Chart to right was created by Lauren Obrien regarding funding and added from notes taken at the presentation to the Board on 10/16/17:</a:t>
            </a:r>
            <a:endParaRPr lang="en-US" sz="12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57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624" y="226423"/>
            <a:ext cx="10515600" cy="4933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67625" y="1213123"/>
            <a:ext cx="10515599" cy="3134858"/>
          </a:xfrm>
        </p:spPr>
        <p:txBody>
          <a:bodyPr>
            <a:noAutofit/>
          </a:bodyPr>
          <a:lstStyle/>
          <a:p>
            <a:r>
              <a:rPr lang="en-US" sz="1200" dirty="0"/>
              <a:t>Next Steps: Governance</a:t>
            </a:r>
          </a:p>
          <a:p>
            <a:r>
              <a:rPr lang="en-US" sz="1200" dirty="0"/>
              <a:t>	- What is the role of Ex-Officio?</a:t>
            </a:r>
          </a:p>
          <a:p>
            <a:r>
              <a:rPr lang="en-US" sz="1200" dirty="0"/>
              <a:t>	- What is the role of County?</a:t>
            </a:r>
          </a:p>
          <a:p>
            <a:r>
              <a:rPr lang="en-US" sz="1200" dirty="0"/>
              <a:t>	- Consider Chamber </a:t>
            </a:r>
            <a:r>
              <a:rPr lang="en-US" sz="1200" dirty="0" smtClean="0"/>
              <a:t>role.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           - DMO </a:t>
            </a:r>
            <a:r>
              <a:rPr lang="en-US" sz="1200" dirty="0"/>
              <a:t>and relationship with Chamber needs to be addressed.</a:t>
            </a:r>
          </a:p>
          <a:p>
            <a:r>
              <a:rPr lang="en-US" sz="1200" dirty="0"/>
              <a:t>	</a:t>
            </a:r>
            <a:r>
              <a:rPr lang="en-US" sz="1200" dirty="0" smtClean="0"/>
              <a:t>-   Look </a:t>
            </a:r>
            <a:r>
              <a:rPr lang="en-US" sz="1200" dirty="0"/>
              <a:t>into composition with Chamber</a:t>
            </a:r>
            <a:r>
              <a:rPr lang="en-US" sz="1200" dirty="0" smtClean="0"/>
              <a:t>.</a:t>
            </a:r>
            <a:endParaRPr lang="en-US" sz="1200" dirty="0"/>
          </a:p>
          <a:p>
            <a:r>
              <a:rPr lang="en-US" sz="1200" dirty="0"/>
              <a:t>	- Bylaw and governance changes with timing and term limits, work with Executive Committee-December 	  		Board meeting.</a:t>
            </a:r>
          </a:p>
          <a:p>
            <a:r>
              <a:rPr lang="en-US" sz="1200" dirty="0"/>
              <a:t>	</a:t>
            </a:r>
            <a:r>
              <a:rPr lang="en-US" sz="1200" dirty="0" smtClean="0"/>
              <a:t>--</a:t>
            </a:r>
            <a:r>
              <a:rPr lang="en-US" sz="1200" dirty="0" err="1"/>
              <a:t>Agendize</a:t>
            </a:r>
            <a:r>
              <a:rPr lang="en-US" sz="1200" dirty="0"/>
              <a:t> Chamber Subcommittee work and direction to adapt to outcome (1 hour).</a:t>
            </a:r>
          </a:p>
          <a:p>
            <a:r>
              <a:rPr lang="en-US" sz="1200" dirty="0"/>
              <a:t>	-Invite Subcommittee members and Cindy to meet with the subcommittee beforehand.</a:t>
            </a:r>
          </a:p>
          <a:p>
            <a:r>
              <a:rPr lang="en-US" sz="1200" dirty="0"/>
              <a:t>	-Subcommittees need to be defined to figure out Board Structure. </a:t>
            </a:r>
          </a:p>
          <a:p>
            <a:r>
              <a:rPr lang="en-US" sz="1200" dirty="0"/>
              <a:t>	-Figure out barriers to small business participation.</a:t>
            </a:r>
          </a:p>
          <a:p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953043" y="719773"/>
            <a:ext cx="7428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*This slide is comprised of notes taken at the presentation to Board on 10/16/17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580262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329" y="452736"/>
            <a:ext cx="10515600" cy="4933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Governance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50504" y="1323358"/>
            <a:ext cx="10515599" cy="3553441"/>
          </a:xfrm>
        </p:spPr>
        <p:txBody>
          <a:bodyPr>
            <a:normAutofit/>
          </a:bodyPr>
          <a:lstStyle/>
          <a:p>
            <a:r>
              <a:rPr lang="en-US" dirty="0" smtClean="0"/>
              <a:t>November agenda: </a:t>
            </a:r>
            <a:r>
              <a:rPr lang="en-US" dirty="0"/>
              <a:t>proposal of new structure </a:t>
            </a:r>
          </a:p>
          <a:p>
            <a:pPr lvl="1"/>
            <a:r>
              <a:rPr lang="en-US" dirty="0"/>
              <a:t>Possible postponement of election? </a:t>
            </a:r>
            <a:r>
              <a:rPr lang="en-US" dirty="0" smtClean="0"/>
              <a:t>Non peak time.</a:t>
            </a:r>
          </a:p>
          <a:p>
            <a:pPr lvl="1"/>
            <a:r>
              <a:rPr lang="en-US" dirty="0" smtClean="0"/>
              <a:t>Bylaw </a:t>
            </a:r>
            <a:r>
              <a:rPr lang="en-US" dirty="0"/>
              <a:t>and governance changes with timing and term limits, </a:t>
            </a:r>
            <a:endParaRPr lang="en-US" dirty="0" smtClean="0"/>
          </a:p>
          <a:p>
            <a:pPr lvl="1"/>
            <a:r>
              <a:rPr lang="en-US" dirty="0"/>
              <a:t>W</a:t>
            </a:r>
            <a:r>
              <a:rPr lang="en-US" dirty="0" smtClean="0"/>
              <a:t>ork </a:t>
            </a:r>
            <a:r>
              <a:rPr lang="en-US" dirty="0"/>
              <a:t>with Executive </a:t>
            </a:r>
            <a:r>
              <a:rPr lang="en-US" dirty="0" smtClean="0"/>
              <a:t>Committee to prep for formalizing at December </a:t>
            </a:r>
            <a:r>
              <a:rPr lang="en-US" dirty="0"/>
              <a:t>Board meeting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err="1"/>
              <a:t>Agendize</a:t>
            </a:r>
            <a:r>
              <a:rPr lang="en-US" dirty="0"/>
              <a:t> Chamber Subcommittee work and direction to adapt to outcome (1 hour).</a:t>
            </a:r>
          </a:p>
          <a:p>
            <a:pPr lvl="1"/>
            <a:r>
              <a:rPr lang="en-US" dirty="0"/>
              <a:t>Invite Subcommittee members and Cindy to meet with the subcommittee beforehand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Executive Board can review draft  (of new governance structure) it can be ready for November meeting.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569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Governance – additional questions to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What is the role of Ex-Officio?</a:t>
            </a:r>
          </a:p>
          <a:p>
            <a:r>
              <a:rPr lang="en-US" dirty="0" smtClean="0"/>
              <a:t>What </a:t>
            </a:r>
            <a:r>
              <a:rPr lang="en-US" dirty="0"/>
              <a:t>is the role of County?</a:t>
            </a:r>
          </a:p>
          <a:p>
            <a:r>
              <a:rPr lang="en-US" dirty="0" smtClean="0"/>
              <a:t>Consider </a:t>
            </a:r>
            <a:r>
              <a:rPr lang="en-US" dirty="0"/>
              <a:t>Chamber role.</a:t>
            </a:r>
          </a:p>
          <a:p>
            <a:r>
              <a:rPr lang="en-US" dirty="0" smtClean="0"/>
              <a:t>DMO </a:t>
            </a:r>
            <a:r>
              <a:rPr lang="en-US" dirty="0"/>
              <a:t>and relationship with Chamber needs to be </a:t>
            </a:r>
            <a:r>
              <a:rPr lang="en-US" dirty="0" smtClean="0"/>
              <a:t>addressed.</a:t>
            </a:r>
          </a:p>
          <a:p>
            <a:r>
              <a:rPr lang="en-US" dirty="0" smtClean="0"/>
              <a:t>Look </a:t>
            </a:r>
            <a:r>
              <a:rPr lang="en-US" dirty="0"/>
              <a:t>into composition with Chamber.</a:t>
            </a:r>
          </a:p>
          <a:p>
            <a:endParaRPr lang="en-US" dirty="0"/>
          </a:p>
          <a:p>
            <a:r>
              <a:rPr lang="en-US" dirty="0" smtClean="0"/>
              <a:t>Subcommittees </a:t>
            </a:r>
            <a:r>
              <a:rPr lang="en-US" dirty="0"/>
              <a:t>need to be defined to figure out Board Structure. </a:t>
            </a:r>
          </a:p>
          <a:p>
            <a:r>
              <a:rPr lang="en-US" dirty="0" smtClean="0"/>
              <a:t>Figure </a:t>
            </a:r>
            <a:r>
              <a:rPr lang="en-US" dirty="0"/>
              <a:t>out barriers to small business participation.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382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624" y="226423"/>
            <a:ext cx="10515600" cy="4933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50504" y="1318437"/>
            <a:ext cx="10515599" cy="400847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Board Structure notes</a:t>
            </a:r>
          </a:p>
          <a:p>
            <a:r>
              <a:rPr lang="en-US" dirty="0"/>
              <a:t>	</a:t>
            </a:r>
            <a:r>
              <a:rPr lang="en-US" dirty="0" smtClean="0"/>
              <a:t>-Staff’s suggested </a:t>
            </a:r>
            <a:r>
              <a:rPr lang="en-US" dirty="0"/>
              <a:t>seat list: </a:t>
            </a:r>
          </a:p>
          <a:p>
            <a:r>
              <a:rPr lang="en-US" dirty="0"/>
              <a:t>	</a:t>
            </a:r>
            <a:r>
              <a:rPr lang="en-US" dirty="0" smtClean="0"/>
              <a:t>6 </a:t>
            </a:r>
            <a:r>
              <a:rPr lang="en-US" dirty="0"/>
              <a:t>Designated (Sugar Bowl, Squaw, Northstar, Ritz, Homewood, RSC) -3 Property </a:t>
            </a:r>
            <a:r>
              <a:rPr lang="en-US" dirty="0" err="1"/>
              <a:t>Mgmt</a:t>
            </a:r>
            <a:r>
              <a:rPr lang="en-US" dirty="0"/>
              <a:t> (1 </a:t>
            </a:r>
            <a:r>
              <a:rPr lang="en-US" dirty="0" smtClean="0"/>
              <a:t>	</a:t>
            </a:r>
            <a:r>
              <a:rPr lang="en-US" dirty="0" smtClean="0"/>
              <a:t>TC/West Shore</a:t>
            </a:r>
            <a:r>
              <a:rPr lang="en-US" dirty="0"/>
              <a:t>, </a:t>
            </a:r>
            <a:r>
              <a:rPr lang="en-US" dirty="0" smtClean="0"/>
              <a:t>1 CB/KB</a:t>
            </a:r>
            <a:r>
              <a:rPr lang="en-US" dirty="0"/>
              <a:t>, 1 at Large), 2 elected at large seats, 3 appointed at large seats, 1 Board </a:t>
            </a:r>
            <a:r>
              <a:rPr lang="en-US" dirty="0" smtClean="0"/>
              <a:t>	of </a:t>
            </a:r>
            <a:r>
              <a:rPr lang="en-US" dirty="0"/>
              <a:t>Supervisors </a:t>
            </a:r>
          </a:p>
          <a:p>
            <a:r>
              <a:rPr lang="en-US" dirty="0"/>
              <a:t>	</a:t>
            </a:r>
            <a:r>
              <a:rPr lang="en-US" dirty="0" smtClean="0"/>
              <a:t>Comments:  </a:t>
            </a:r>
          </a:p>
          <a:p>
            <a:pPr lvl="2">
              <a:buFont typeface="Courier New" pitchFamily="49" charset="0"/>
              <a:buChar char="o"/>
            </a:pPr>
            <a:r>
              <a:rPr lang="en-US" dirty="0" smtClean="0"/>
              <a:t>Small </a:t>
            </a:r>
            <a:r>
              <a:rPr lang="en-US" dirty="0"/>
              <a:t>Restaurant, retail? Consider Chamber role</a:t>
            </a:r>
            <a:r>
              <a:rPr lang="en-US" dirty="0" smtClean="0"/>
              <a:t>.</a:t>
            </a:r>
          </a:p>
          <a:p>
            <a:pPr lvl="2">
              <a:buFont typeface="Courier New" pitchFamily="49" charset="0"/>
              <a:buChar char="o"/>
            </a:pPr>
            <a:r>
              <a:rPr lang="en-US" dirty="0" smtClean="0"/>
              <a:t>Term Limits 6 </a:t>
            </a:r>
            <a:r>
              <a:rPr lang="en-US" dirty="0"/>
              <a:t>seats stay. 12 year term limits. At large, shorter</a:t>
            </a:r>
            <a:r>
              <a:rPr lang="en-US" dirty="0" smtClean="0"/>
              <a:t>?</a:t>
            </a:r>
          </a:p>
          <a:p>
            <a:pPr lvl="2">
              <a:buFont typeface="Courier New" pitchFamily="49" charset="0"/>
              <a:buChar char="o"/>
            </a:pPr>
            <a:r>
              <a:rPr lang="en-US" dirty="0" smtClean="0"/>
              <a:t>Look </a:t>
            </a:r>
            <a:r>
              <a:rPr lang="en-US" dirty="0"/>
              <a:t>at type of seat.</a:t>
            </a:r>
          </a:p>
          <a:p>
            <a:pPr lvl="2">
              <a:buFont typeface="Courier New" pitchFamily="49" charset="0"/>
              <a:buChar char="o"/>
            </a:pPr>
            <a:r>
              <a:rPr lang="en-US" dirty="0" smtClean="0"/>
              <a:t>Timing</a:t>
            </a:r>
            <a:r>
              <a:rPr lang="en-US" dirty="0"/>
              <a:t>? Non-Peak time. March retreat. February election?</a:t>
            </a:r>
          </a:p>
          <a:p>
            <a:pPr lvl="2">
              <a:buFont typeface="Courier New" pitchFamily="49" charset="0"/>
              <a:buChar char="o"/>
            </a:pPr>
            <a:r>
              <a:rPr lang="en-US" dirty="0" smtClean="0"/>
              <a:t>Potential </a:t>
            </a:r>
            <a:r>
              <a:rPr lang="en-US" dirty="0"/>
              <a:t>to have more seats on Chamber.</a:t>
            </a:r>
          </a:p>
          <a:p>
            <a:pPr lvl="2">
              <a:buFont typeface="Courier New" pitchFamily="49" charset="0"/>
              <a:buChar char="o"/>
            </a:pPr>
            <a:r>
              <a:rPr lang="en-US" dirty="0" smtClean="0"/>
              <a:t>What about Business Districts on Board?</a:t>
            </a:r>
            <a:endParaRPr lang="en-US" dirty="0"/>
          </a:p>
          <a:p>
            <a:pPr lvl="2">
              <a:buFont typeface="Courier New" pitchFamily="49" charset="0"/>
              <a:buChar char="o"/>
            </a:pPr>
            <a:r>
              <a:rPr lang="en-US" dirty="0" smtClean="0"/>
              <a:t>Funding constraints for Chamber?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67330" y="794576"/>
            <a:ext cx="7428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*This slide is comprised of notes taken at the presentation to Board on 10/16/17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07504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End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Create </a:t>
            </a:r>
            <a:r>
              <a:rPr lang="en-US" dirty="0"/>
              <a:t>a better onboarding process (orientation) for new Board members.</a:t>
            </a:r>
          </a:p>
          <a:p>
            <a:r>
              <a:rPr lang="en-US" dirty="0" smtClean="0"/>
              <a:t>Bring </a:t>
            </a:r>
            <a:r>
              <a:rPr lang="en-US" dirty="0"/>
              <a:t>new Board members on in March and retreat in April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50504" y="1267068"/>
            <a:ext cx="7428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*This slide is comprised of notes taken at the presentation to Board on 10/16/17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358612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332" y="391886"/>
            <a:ext cx="11014627" cy="809897"/>
          </a:xfrm>
        </p:spPr>
        <p:txBody>
          <a:bodyPr>
            <a:noAutofit/>
          </a:bodyPr>
          <a:lstStyle/>
          <a:p>
            <a:r>
              <a:rPr lang="en-US" sz="3200" dirty="0" smtClean="0"/>
              <a:t>BACKUP 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Tourism Improvement Districts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315" y="6041393"/>
            <a:ext cx="4046194" cy="585896"/>
          </a:xfrm>
        </p:spPr>
      </p:pic>
      <p:sp>
        <p:nvSpPr>
          <p:cNvPr id="3" name="TextBox 2"/>
          <p:cNvSpPr txBox="1"/>
          <p:nvPr/>
        </p:nvSpPr>
        <p:spPr>
          <a:xfrm>
            <a:off x="485298" y="2229560"/>
            <a:ext cx="10424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90A1"/>
                </a:solidFill>
              </a:rPr>
              <a:t>100 in State of California</a:t>
            </a:r>
          </a:p>
          <a:p>
            <a:pPr algn="ctr"/>
            <a:r>
              <a:rPr lang="en-US" b="1" dirty="0" smtClean="0">
                <a:solidFill>
                  <a:srgbClr val="0090A1"/>
                </a:solidFill>
              </a:rPr>
              <a:t>Ranging from 1% to 4.5% on Lodging</a:t>
            </a:r>
          </a:p>
          <a:p>
            <a:pPr algn="ctr"/>
            <a:r>
              <a:rPr lang="en-US" b="1" dirty="0" smtClean="0">
                <a:solidFill>
                  <a:srgbClr val="0090A1"/>
                </a:solidFill>
              </a:rPr>
              <a:t>Retail, Restaurant, Attractions: Ski, bike, boat, kayak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27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NLTRA Mission Statement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 smtClean="0"/>
              <a:t>TO PROMOTE TOURISM AND BENEFIT BUSINESS THROUGH EFFORTS THAT ENHANCE THE ECONOMIC, ENVIRONMENTAL, RECREATIONAL, AND CULTURAL CLIMATE OF THE NORTH LAKE TAHOE AREA</a:t>
            </a:r>
            <a:endParaRPr lang="en-US" sz="3200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852" y="6104844"/>
            <a:ext cx="4042904" cy="5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16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852" y="6104844"/>
            <a:ext cx="4042904" cy="585896"/>
          </a:xfr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952942703"/>
              </p:ext>
            </p:extLst>
          </p:nvPr>
        </p:nvGraphicFramePr>
        <p:xfrm>
          <a:off x="222069" y="117566"/>
          <a:ext cx="11808823" cy="5107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70473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Board Feedback</a:t>
            </a:r>
          </a:p>
        </p:txBody>
      </p:sp>
      <p:sp>
        <p:nvSpPr>
          <p:cNvPr id="5" name="Subtitle 4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Mission</a:t>
            </a:r>
          </a:p>
          <a:p>
            <a:r>
              <a:rPr lang="en-US" sz="2400" dirty="0" smtClean="0"/>
              <a:t>SWOT</a:t>
            </a:r>
          </a:p>
          <a:p>
            <a:r>
              <a:rPr lang="en-US" sz="2400" dirty="0" smtClean="0"/>
              <a:t>Comments</a:t>
            </a:r>
            <a:endParaRPr lang="en-US" sz="2400" dirty="0"/>
          </a:p>
        </p:txBody>
      </p:sp>
      <p:pic>
        <p:nvPicPr>
          <p:cNvPr id="7" name="Picture 6" descr="Screen Shot 2016-04-20 at 11.36.58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5871" y="373226"/>
            <a:ext cx="5581732" cy="587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751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Achieve TMP or convene around achieving TMP</a:t>
            </a:r>
          </a:p>
          <a:p>
            <a:r>
              <a:rPr lang="en-US" sz="1800" dirty="0" smtClean="0"/>
              <a:t>Marketing &amp; tourism (out of area)</a:t>
            </a:r>
          </a:p>
          <a:p>
            <a:r>
              <a:rPr lang="en-US" sz="1800" dirty="0" smtClean="0"/>
              <a:t>Economic development advocate/voice for areas</a:t>
            </a:r>
          </a:p>
          <a:p>
            <a:r>
              <a:rPr lang="en-US" sz="1800" dirty="0" smtClean="0"/>
              <a:t>Represent business community – driving tourism to NLT</a:t>
            </a:r>
          </a:p>
          <a:p>
            <a:r>
              <a:rPr lang="en-US" sz="1800" dirty="0" smtClean="0"/>
              <a:t>Strong Chamber role:  community advocacy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pic>
        <p:nvPicPr>
          <p:cNvPr id="5" name="Picture 4" descr="Screen Shot 2016-03-28 at 11.09.58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829" y="413630"/>
            <a:ext cx="4439557" cy="599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21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432" y="199628"/>
            <a:ext cx="10515600" cy="493350"/>
          </a:xfrm>
        </p:spPr>
        <p:txBody>
          <a:bodyPr>
            <a:normAutofit/>
          </a:bodyPr>
          <a:lstStyle/>
          <a:p>
            <a:r>
              <a:rPr lang="en-US" sz="2800" dirty="0"/>
              <a:t>Board SWOT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16200000" flipH="1">
            <a:off x="2860721" y="3851605"/>
            <a:ext cx="5419368" cy="2"/>
          </a:xfrm>
          <a:prstGeom prst="line">
            <a:avLst/>
          </a:prstGeom>
          <a:ln w="44450">
            <a:solidFill>
              <a:srgbClr val="0090A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89734" y="911090"/>
            <a:ext cx="1575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solidFill>
                  <a:srgbClr val="0090A1"/>
                </a:solidFill>
                <a:latin typeface="Avenir Heavy"/>
                <a:cs typeface="Avenir Heavy"/>
              </a:rPr>
              <a:t>Strengths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08015" y="911090"/>
            <a:ext cx="1928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solidFill>
                  <a:srgbClr val="0090A1"/>
                </a:solidFill>
                <a:latin typeface="Avenir Heavy"/>
                <a:cs typeface="Avenir Heavy"/>
              </a:rPr>
              <a:t>Weaknesses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1115" y="1641818"/>
            <a:ext cx="47561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90A1"/>
                </a:solidFill>
                <a:latin typeface="Arial"/>
                <a:cs typeface="Arial"/>
              </a:rPr>
              <a:t>New Leadership (Cindy)</a:t>
            </a:r>
          </a:p>
          <a:p>
            <a:r>
              <a:rPr lang="en-US" sz="1600" dirty="0">
                <a:solidFill>
                  <a:srgbClr val="0090A1"/>
                </a:solidFill>
                <a:latin typeface="Arial"/>
                <a:cs typeface="Arial"/>
              </a:rPr>
              <a:t>Conference, group, events </a:t>
            </a:r>
          </a:p>
          <a:p>
            <a:r>
              <a:rPr lang="en-US" sz="1600" dirty="0">
                <a:solidFill>
                  <a:srgbClr val="0090A1"/>
                </a:solidFill>
                <a:latin typeface="Arial"/>
                <a:cs typeface="Arial"/>
              </a:rPr>
              <a:t>Connections to business community/local knowledge &amp; voice</a:t>
            </a:r>
          </a:p>
          <a:p>
            <a:r>
              <a:rPr lang="en-US" sz="1600" dirty="0">
                <a:solidFill>
                  <a:srgbClr val="0090A1"/>
                </a:solidFill>
                <a:latin typeface="Arial"/>
                <a:cs typeface="Arial"/>
              </a:rPr>
              <a:t>Knowledge on board</a:t>
            </a:r>
          </a:p>
          <a:p>
            <a:r>
              <a:rPr lang="en-US" sz="1600" dirty="0">
                <a:solidFill>
                  <a:srgbClr val="0090A1"/>
                </a:solidFill>
                <a:latin typeface="Arial"/>
                <a:cs typeface="Arial"/>
              </a:rPr>
              <a:t>Good community presence</a:t>
            </a:r>
          </a:p>
          <a:p>
            <a:r>
              <a:rPr lang="en-US" sz="1600" dirty="0">
                <a:solidFill>
                  <a:srgbClr val="0090A1"/>
                </a:solidFill>
                <a:latin typeface="Arial"/>
                <a:cs typeface="Arial"/>
              </a:rPr>
              <a:t>Diversity of board</a:t>
            </a:r>
          </a:p>
          <a:p>
            <a:r>
              <a:rPr lang="en-US" sz="1600" dirty="0">
                <a:solidFill>
                  <a:srgbClr val="0090A1"/>
                </a:solidFill>
                <a:latin typeface="Arial"/>
                <a:cs typeface="Arial"/>
              </a:rPr>
              <a:t>Community voice – can convene &amp; provide forum </a:t>
            </a:r>
          </a:p>
          <a:p>
            <a:r>
              <a:rPr lang="en-US" sz="1600" dirty="0">
                <a:solidFill>
                  <a:srgbClr val="0090A1"/>
                </a:solidFill>
                <a:latin typeface="Arial"/>
                <a:cs typeface="Arial"/>
              </a:rPr>
              <a:t>Significant revenue stream</a:t>
            </a:r>
          </a:p>
          <a:p>
            <a:r>
              <a:rPr lang="en-US" sz="1600" dirty="0">
                <a:solidFill>
                  <a:srgbClr val="0090A1"/>
                </a:solidFill>
                <a:latin typeface="Arial"/>
                <a:cs typeface="Arial"/>
              </a:rPr>
              <a:t>Marketing (not all)</a:t>
            </a:r>
          </a:p>
          <a:p>
            <a:r>
              <a:rPr lang="en-US" sz="1600" dirty="0">
                <a:solidFill>
                  <a:srgbClr val="0090A1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08015" y="1439224"/>
            <a:ext cx="51179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90A1"/>
                </a:solidFill>
                <a:latin typeface="Arial"/>
                <a:cs typeface="Arial"/>
              </a:rPr>
              <a:t>Putting dollars into marketing </a:t>
            </a:r>
            <a:r>
              <a:rPr lang="en-US" sz="1600" dirty="0" err="1" smtClean="0">
                <a:solidFill>
                  <a:srgbClr val="0090A1"/>
                </a:solidFill>
                <a:latin typeface="Arial"/>
                <a:cs typeface="Arial"/>
              </a:rPr>
              <a:t>vs.infrastructure</a:t>
            </a:r>
            <a:endParaRPr lang="en-US" sz="1600" dirty="0" smtClean="0">
              <a:solidFill>
                <a:srgbClr val="0090A1"/>
              </a:solidFill>
              <a:latin typeface="Arial"/>
              <a:cs typeface="Arial"/>
            </a:endParaRPr>
          </a:p>
          <a:p>
            <a:r>
              <a:rPr lang="en-US" sz="1600" dirty="0" smtClean="0">
                <a:solidFill>
                  <a:srgbClr val="0090A1"/>
                </a:solidFill>
                <a:latin typeface="Arial"/>
                <a:cs typeface="Arial"/>
              </a:rPr>
              <a:t>No </a:t>
            </a:r>
            <a:r>
              <a:rPr lang="en-US" sz="1600" dirty="0">
                <a:solidFill>
                  <a:srgbClr val="0090A1"/>
                </a:solidFill>
                <a:latin typeface="Arial"/>
                <a:cs typeface="Arial"/>
              </a:rPr>
              <a:t>ROI on advertising – show results</a:t>
            </a:r>
          </a:p>
          <a:p>
            <a:r>
              <a:rPr lang="en-US" sz="1600" dirty="0">
                <a:solidFill>
                  <a:srgbClr val="0090A1"/>
                </a:solidFill>
                <a:latin typeface="Arial"/>
                <a:cs typeface="Arial"/>
              </a:rPr>
              <a:t>Internal controls/accounting/policies</a:t>
            </a:r>
          </a:p>
          <a:p>
            <a:r>
              <a:rPr lang="en-US" sz="1600" dirty="0">
                <a:solidFill>
                  <a:srgbClr val="0090A1"/>
                </a:solidFill>
                <a:latin typeface="Arial"/>
                <a:cs typeface="Arial"/>
              </a:rPr>
              <a:t>Broader geographic engagement </a:t>
            </a:r>
          </a:p>
          <a:p>
            <a:r>
              <a:rPr lang="en-US" sz="1600" dirty="0">
                <a:solidFill>
                  <a:srgbClr val="0090A1"/>
                </a:solidFill>
                <a:latin typeface="Arial"/>
                <a:cs typeface="Arial"/>
              </a:rPr>
              <a:t>County relationship</a:t>
            </a:r>
          </a:p>
          <a:p>
            <a:r>
              <a:rPr lang="en-US" sz="1600" dirty="0">
                <a:solidFill>
                  <a:srgbClr val="0090A1"/>
                </a:solidFill>
                <a:latin typeface="Arial"/>
                <a:cs typeface="Arial"/>
              </a:rPr>
              <a:t>Board not engaged – lack of communication </a:t>
            </a:r>
          </a:p>
          <a:p>
            <a:r>
              <a:rPr lang="en-US" sz="1600" dirty="0">
                <a:solidFill>
                  <a:srgbClr val="0090A1"/>
                </a:solidFill>
                <a:latin typeface="Arial"/>
                <a:cs typeface="Arial"/>
              </a:rPr>
              <a:t>Need forward looking board w/vision</a:t>
            </a:r>
          </a:p>
          <a:p>
            <a:r>
              <a:rPr lang="en-US" sz="1600" dirty="0">
                <a:solidFill>
                  <a:srgbClr val="0090A1"/>
                </a:solidFill>
                <a:latin typeface="Arial"/>
                <a:cs typeface="Arial"/>
              </a:rPr>
              <a:t>Not sharing what we are doing</a:t>
            </a:r>
          </a:p>
          <a:p>
            <a:r>
              <a:rPr lang="en-US" sz="1600" dirty="0">
                <a:solidFill>
                  <a:srgbClr val="0090A1"/>
                </a:solidFill>
                <a:latin typeface="Arial"/>
                <a:cs typeface="Arial"/>
              </a:rPr>
              <a:t>No diversified funding </a:t>
            </a:r>
          </a:p>
          <a:p>
            <a:r>
              <a:rPr lang="en-US" sz="1600" dirty="0">
                <a:solidFill>
                  <a:srgbClr val="0090A1"/>
                </a:solidFill>
                <a:latin typeface="Arial"/>
                <a:cs typeface="Arial"/>
              </a:rPr>
              <a:t>Weak chamber</a:t>
            </a:r>
          </a:p>
          <a:p>
            <a:r>
              <a:rPr lang="en-US" sz="1600" dirty="0">
                <a:solidFill>
                  <a:srgbClr val="0090A1"/>
                </a:solidFill>
                <a:latin typeface="Arial"/>
                <a:cs typeface="Arial"/>
              </a:rPr>
              <a:t>Can’t supply service industry with workers</a:t>
            </a:r>
          </a:p>
          <a:p>
            <a:r>
              <a:rPr lang="en-US" sz="1600" dirty="0">
                <a:solidFill>
                  <a:srgbClr val="0090A1"/>
                </a:solidFill>
                <a:latin typeface="Arial"/>
                <a:cs typeface="Arial"/>
              </a:rPr>
              <a:t> </a:t>
            </a:r>
          </a:p>
          <a:p>
            <a:endParaRPr lang="en-US" sz="1600" dirty="0">
              <a:solidFill>
                <a:srgbClr val="0090A1"/>
              </a:solidFill>
              <a:latin typeface="Arial"/>
              <a:cs typeface="Arial"/>
            </a:endParaRPr>
          </a:p>
          <a:p>
            <a:endParaRPr lang="en-US" sz="1600" dirty="0">
              <a:solidFill>
                <a:srgbClr val="0090A1"/>
              </a:solidFill>
              <a:latin typeface="Arial"/>
              <a:cs typeface="Arial"/>
            </a:endParaRPr>
          </a:p>
          <a:p>
            <a:endParaRPr lang="en-US" sz="1600" dirty="0">
              <a:solidFill>
                <a:srgbClr val="0090A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389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4290" y="144517"/>
            <a:ext cx="10515600" cy="493350"/>
          </a:xfrm>
        </p:spPr>
        <p:txBody>
          <a:bodyPr>
            <a:normAutofit/>
          </a:bodyPr>
          <a:lstStyle/>
          <a:p>
            <a:r>
              <a:rPr lang="en-US" sz="2800" dirty="0"/>
              <a:t>Board SWOT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16200000" flipH="1">
            <a:off x="3305685" y="3785103"/>
            <a:ext cx="5419368" cy="2"/>
          </a:xfrm>
          <a:prstGeom prst="line">
            <a:avLst/>
          </a:prstGeom>
          <a:ln w="444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56780" y="844587"/>
            <a:ext cx="2202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solidFill>
                  <a:srgbClr val="0090A1"/>
                </a:solidFill>
                <a:latin typeface="Avenir Heavy"/>
                <a:cs typeface="Avenir Heavy"/>
              </a:rPr>
              <a:t>Opportunities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8446" y="1613696"/>
            <a:ext cx="48005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90A1"/>
                </a:solidFill>
                <a:latin typeface="Arial"/>
                <a:cs typeface="Arial"/>
                <a:sym typeface="Wingdings"/>
              </a:rPr>
              <a:t>New leadership/leadership role</a:t>
            </a:r>
          </a:p>
          <a:p>
            <a:r>
              <a:rPr lang="en-US" sz="1600" dirty="0">
                <a:solidFill>
                  <a:srgbClr val="0090A1"/>
                </a:solidFill>
                <a:latin typeface="Arial"/>
                <a:cs typeface="Arial"/>
                <a:sym typeface="Wingdings"/>
              </a:rPr>
              <a:t>Focus marketing on getting better flights to Reno</a:t>
            </a:r>
          </a:p>
          <a:p>
            <a:r>
              <a:rPr lang="en-US" sz="1600" dirty="0">
                <a:solidFill>
                  <a:srgbClr val="0090A1"/>
                </a:solidFill>
                <a:latin typeface="Arial"/>
                <a:cs typeface="Arial"/>
                <a:sym typeface="Wingdings"/>
              </a:rPr>
              <a:t>Attracting midweek visitor</a:t>
            </a:r>
          </a:p>
          <a:p>
            <a:r>
              <a:rPr lang="en-US" sz="1600" dirty="0">
                <a:solidFill>
                  <a:srgbClr val="0090A1"/>
                </a:solidFill>
                <a:latin typeface="Arial"/>
                <a:cs typeface="Arial"/>
                <a:sym typeface="Wingdings"/>
              </a:rPr>
              <a:t>More conference/group</a:t>
            </a:r>
          </a:p>
          <a:p>
            <a:r>
              <a:rPr lang="en-US" sz="1600" dirty="0">
                <a:solidFill>
                  <a:srgbClr val="0090A1"/>
                </a:solidFill>
                <a:latin typeface="Arial"/>
                <a:cs typeface="Arial"/>
                <a:sym typeface="Wingdings"/>
              </a:rPr>
              <a:t>More business promotion</a:t>
            </a:r>
          </a:p>
          <a:p>
            <a:r>
              <a:rPr lang="en-US" sz="1600" dirty="0">
                <a:solidFill>
                  <a:srgbClr val="0090A1"/>
                </a:solidFill>
                <a:latin typeface="Arial"/>
                <a:cs typeface="Arial"/>
                <a:sym typeface="Wingdings"/>
              </a:rPr>
              <a:t>Transportation and housing</a:t>
            </a:r>
          </a:p>
          <a:p>
            <a:r>
              <a:rPr lang="en-US" sz="1600" dirty="0">
                <a:solidFill>
                  <a:srgbClr val="0090A1"/>
                </a:solidFill>
                <a:latin typeface="Arial"/>
                <a:cs typeface="Arial"/>
                <a:sym typeface="Wingdings"/>
              </a:rPr>
              <a:t>Sponsorship, outdoor activities</a:t>
            </a:r>
          </a:p>
          <a:p>
            <a:r>
              <a:rPr lang="en-US" sz="1600" dirty="0">
                <a:solidFill>
                  <a:srgbClr val="0090A1"/>
                </a:solidFill>
                <a:latin typeface="Arial"/>
                <a:cs typeface="Arial"/>
                <a:sym typeface="Wingdings"/>
              </a:rPr>
              <a:t>Diversity funding base</a:t>
            </a:r>
          </a:p>
          <a:p>
            <a:r>
              <a:rPr lang="en-US" sz="1600" dirty="0">
                <a:solidFill>
                  <a:srgbClr val="0090A1"/>
                </a:solidFill>
                <a:latin typeface="Arial"/>
                <a:cs typeface="Arial"/>
                <a:sym typeface="Wingdings"/>
              </a:rPr>
              <a:t>Key constituents need to be on </a:t>
            </a:r>
            <a:r>
              <a:rPr lang="en-US" sz="1600" dirty="0" smtClean="0">
                <a:solidFill>
                  <a:srgbClr val="0090A1"/>
                </a:solidFill>
                <a:latin typeface="Arial"/>
                <a:cs typeface="Arial"/>
                <a:sym typeface="Wingdings"/>
              </a:rPr>
              <a:t>the board</a:t>
            </a:r>
            <a:endParaRPr lang="en-US" sz="1600" dirty="0">
              <a:solidFill>
                <a:srgbClr val="0090A1"/>
              </a:solidFill>
              <a:latin typeface="Arial"/>
              <a:cs typeface="Arial"/>
              <a:sym typeface="Wingdings"/>
            </a:endParaRPr>
          </a:p>
          <a:p>
            <a:r>
              <a:rPr lang="en-US" sz="1600" dirty="0">
                <a:solidFill>
                  <a:srgbClr val="0090A1"/>
                </a:solidFill>
                <a:latin typeface="Arial"/>
                <a:cs typeface="Arial"/>
                <a:sym typeface="Wingdings"/>
              </a:rPr>
              <a:t>Leadership to achieve </a:t>
            </a:r>
            <a:r>
              <a:rPr lang="en-US" sz="1600" dirty="0" smtClean="0">
                <a:solidFill>
                  <a:srgbClr val="0090A1"/>
                </a:solidFill>
                <a:latin typeface="Arial"/>
                <a:cs typeface="Arial"/>
                <a:sym typeface="Wingdings"/>
              </a:rPr>
              <a:t>TMP/transit </a:t>
            </a:r>
            <a:r>
              <a:rPr lang="en-US" sz="1600" dirty="0">
                <a:solidFill>
                  <a:srgbClr val="0090A1"/>
                </a:solidFill>
                <a:latin typeface="Arial"/>
                <a:cs typeface="Arial"/>
                <a:sym typeface="Wingdings"/>
              </a:rPr>
              <a:t>&amp; trails</a:t>
            </a:r>
          </a:p>
          <a:p>
            <a:r>
              <a:rPr lang="en-US" sz="1600" dirty="0">
                <a:solidFill>
                  <a:srgbClr val="0090A1"/>
                </a:solidFill>
                <a:latin typeface="Arial"/>
                <a:cs typeface="Arial"/>
                <a:sym typeface="Wingdings"/>
              </a:rPr>
              <a:t>Figure out who NLTRA is &amp; governance</a:t>
            </a:r>
          </a:p>
          <a:p>
            <a:r>
              <a:rPr lang="en-US" sz="1600" dirty="0">
                <a:solidFill>
                  <a:srgbClr val="0090A1"/>
                </a:solidFill>
                <a:latin typeface="Arial"/>
                <a:cs typeface="Arial"/>
                <a:sym typeface="Wingdings"/>
              </a:rPr>
              <a:t>Improve relationship with County</a:t>
            </a:r>
          </a:p>
          <a:p>
            <a:r>
              <a:rPr lang="en-US" sz="1600" dirty="0">
                <a:solidFill>
                  <a:srgbClr val="0090A1"/>
                </a:solidFill>
                <a:latin typeface="Arial"/>
                <a:cs typeface="Arial"/>
                <a:sym typeface="Wingdings"/>
              </a:rPr>
              <a:t>Efficiency of board</a:t>
            </a:r>
          </a:p>
          <a:p>
            <a:endParaRPr lang="en-US" sz="1600" dirty="0">
              <a:solidFill>
                <a:srgbClr val="0090A1"/>
              </a:solidFill>
              <a:latin typeface="Arial"/>
              <a:cs typeface="Arial"/>
              <a:sym typeface="Wingdings"/>
            </a:endParaRPr>
          </a:p>
          <a:p>
            <a:endParaRPr lang="en-US" sz="1600" dirty="0">
              <a:solidFill>
                <a:srgbClr val="0090A1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30531" y="844587"/>
            <a:ext cx="1263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solidFill>
                  <a:srgbClr val="0090A1"/>
                </a:solidFill>
                <a:latin typeface="Avenir Heavy"/>
                <a:cs typeface="Avenir Heavy"/>
              </a:rPr>
              <a:t>Threats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49205" y="1613696"/>
            <a:ext cx="47464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90A1"/>
                </a:solidFill>
                <a:latin typeface="Arial"/>
                <a:cs typeface="Arial"/>
              </a:rPr>
              <a:t>Disengaged board – not right composition – Need </a:t>
            </a:r>
            <a:r>
              <a:rPr lang="en-US" sz="1600" dirty="0" err="1">
                <a:solidFill>
                  <a:srgbClr val="0090A1"/>
                </a:solidFill>
                <a:latin typeface="Arial"/>
                <a:cs typeface="Arial"/>
              </a:rPr>
              <a:t>Gms’</a:t>
            </a:r>
            <a:r>
              <a:rPr lang="en-US" sz="1600" dirty="0">
                <a:solidFill>
                  <a:srgbClr val="0090A1"/>
                </a:solidFill>
                <a:latin typeface="Arial"/>
                <a:cs typeface="Arial"/>
              </a:rPr>
              <a:t> of resorts</a:t>
            </a:r>
          </a:p>
          <a:p>
            <a:r>
              <a:rPr lang="en-US" sz="1600" dirty="0">
                <a:solidFill>
                  <a:srgbClr val="0090A1"/>
                </a:solidFill>
                <a:latin typeface="Arial"/>
                <a:cs typeface="Arial"/>
              </a:rPr>
              <a:t>Placer County – conflict, contract term, stuck</a:t>
            </a:r>
          </a:p>
          <a:p>
            <a:r>
              <a:rPr lang="en-US" sz="1600" dirty="0">
                <a:solidFill>
                  <a:srgbClr val="0090A1"/>
                </a:solidFill>
                <a:latin typeface="Arial"/>
                <a:cs typeface="Arial"/>
              </a:rPr>
              <a:t>Squaw valley splintering TBID </a:t>
            </a:r>
          </a:p>
          <a:p>
            <a:r>
              <a:rPr lang="en-US" sz="1600" dirty="0">
                <a:solidFill>
                  <a:srgbClr val="0090A1"/>
                </a:solidFill>
                <a:latin typeface="Arial"/>
                <a:cs typeface="Arial"/>
              </a:rPr>
              <a:t>Not a unified front on board</a:t>
            </a:r>
          </a:p>
          <a:p>
            <a:r>
              <a:rPr lang="en-US" sz="1600" dirty="0">
                <a:solidFill>
                  <a:srgbClr val="0090A1"/>
                </a:solidFill>
                <a:latin typeface="Arial"/>
                <a:cs typeface="Arial"/>
              </a:rPr>
              <a:t>Finance/funding</a:t>
            </a:r>
          </a:p>
          <a:p>
            <a:r>
              <a:rPr lang="en-US" sz="1600" dirty="0">
                <a:solidFill>
                  <a:srgbClr val="0090A1"/>
                </a:solidFill>
                <a:latin typeface="Arial"/>
                <a:cs typeface="Arial"/>
              </a:rPr>
              <a:t>Demise of NLTRA under current conditions</a:t>
            </a:r>
          </a:p>
          <a:p>
            <a:r>
              <a:rPr lang="en-US" sz="1600" dirty="0">
                <a:solidFill>
                  <a:srgbClr val="0090A1"/>
                </a:solidFill>
                <a:latin typeface="Arial"/>
                <a:cs typeface="Arial"/>
              </a:rPr>
              <a:t>Too crowded – turn off</a:t>
            </a:r>
          </a:p>
        </p:txBody>
      </p:sp>
    </p:spTree>
    <p:extLst>
      <p:ext uri="{BB962C8B-B14F-4D97-AF65-F5344CB8AC3E}">
        <p14:creationId xmlns:p14="http://schemas.microsoft.com/office/powerpoint/2010/main" val="119547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2806</TotalTime>
  <Words>2176</Words>
  <Application>Microsoft Office PowerPoint</Application>
  <PresentationFormat>Widescreen</PresentationFormat>
  <Paragraphs>745</Paragraphs>
  <Slides>37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Avenir Heavy</vt:lpstr>
      <vt:lpstr>Calibri</vt:lpstr>
      <vt:lpstr>Calibri Light</vt:lpstr>
      <vt:lpstr>Courier New</vt:lpstr>
      <vt:lpstr>Wingdings</vt:lpstr>
      <vt:lpstr>Office Theme</vt:lpstr>
      <vt:lpstr>Board Retreat 10/16/17 </vt:lpstr>
      <vt:lpstr>Agenda </vt:lpstr>
      <vt:lpstr>North Lake Tahoe Resort Association –        Background and History</vt:lpstr>
      <vt:lpstr>NLTRA Mission Statement</vt:lpstr>
      <vt:lpstr>PowerPoint Presentation</vt:lpstr>
      <vt:lpstr>Board Feedback</vt:lpstr>
      <vt:lpstr>Mission</vt:lpstr>
      <vt:lpstr>Board SWOT</vt:lpstr>
      <vt:lpstr>Board SWOT</vt:lpstr>
      <vt:lpstr>Other comments</vt:lpstr>
      <vt:lpstr>Other comments</vt:lpstr>
      <vt:lpstr>Partner Feedback</vt:lpstr>
      <vt:lpstr>Mission</vt:lpstr>
      <vt:lpstr>Partner SWOT</vt:lpstr>
      <vt:lpstr>Other comments</vt:lpstr>
      <vt:lpstr>OUR REGIONAL VISION </vt:lpstr>
      <vt:lpstr>Tourism Master Plan Priorities</vt:lpstr>
      <vt:lpstr>Tourism Master Plan Priorities</vt:lpstr>
      <vt:lpstr>Tourism Master Plan Priorities</vt:lpstr>
      <vt:lpstr>Tourism Master Plan Priorities</vt:lpstr>
      <vt:lpstr>TOT Leverage of Capital Investment </vt:lpstr>
      <vt:lpstr>Tourism Master Plan Priorities</vt:lpstr>
      <vt:lpstr>WHAT IS THE ROLE OF NLTRA IN ACHIEVING THIS VISION?</vt:lpstr>
      <vt:lpstr>Current Organizational Structure </vt:lpstr>
      <vt:lpstr>Organizational Task Force Recommendations</vt:lpstr>
      <vt:lpstr>Organizational Task Force Recommendations</vt:lpstr>
      <vt:lpstr>ROLE OF CHAMBER </vt:lpstr>
      <vt:lpstr>Organizational Task Force Recommendations</vt:lpstr>
      <vt:lpstr>Organizational Task Force Recommendations</vt:lpstr>
      <vt:lpstr>Governance </vt:lpstr>
      <vt:lpstr>END </vt:lpstr>
      <vt:lpstr>END </vt:lpstr>
      <vt:lpstr>Governance Actions</vt:lpstr>
      <vt:lpstr>Governance – additional questions to answer</vt:lpstr>
      <vt:lpstr>END </vt:lpstr>
      <vt:lpstr>End notes</vt:lpstr>
      <vt:lpstr>BACKUP   Tourism Improvement Districts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 Asst</dc:creator>
  <cp:lastModifiedBy>Admin Asst</cp:lastModifiedBy>
  <cp:revision>61</cp:revision>
  <dcterms:created xsi:type="dcterms:W3CDTF">2017-10-13T22:37:23Z</dcterms:created>
  <dcterms:modified xsi:type="dcterms:W3CDTF">2017-10-27T16:41:12Z</dcterms:modified>
</cp:coreProperties>
</file>