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4" r:id="rId8"/>
    <p:sldId id="277" r:id="rId9"/>
    <p:sldId id="265" r:id="rId10"/>
    <p:sldId id="266" r:id="rId11"/>
    <p:sldId id="270" r:id="rId12"/>
    <p:sldId id="278" r:id="rId13"/>
    <p:sldId id="276" r:id="rId14"/>
    <p:sldId id="271" r:id="rId15"/>
    <p:sldId id="272" r:id="rId16"/>
    <p:sldId id="273" r:id="rId17"/>
    <p:sldId id="275" r:id="rId18"/>
    <p:sldId id="274" r:id="rId19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67" autoAdjust="0"/>
    <p:restoredTop sz="94652" autoAdjust="0"/>
  </p:normalViewPr>
  <p:slideViewPr>
    <p:cSldViewPr>
      <p:cViewPr varScale="1">
        <p:scale>
          <a:sx n="91" d="100"/>
          <a:sy n="91" d="100"/>
        </p:scale>
        <p:origin x="108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0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206BBDCA-2FA7-4F08-8292-3C7966A918E2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BBDCA-2FA7-4F08-8292-3C7966A918E2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95252-85FD-4341-8D96-76E39054B0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BBDCA-2FA7-4F08-8292-3C7966A918E2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95252-85FD-4341-8D96-76E39054B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BBDCA-2FA7-4F08-8292-3C7966A918E2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95252-85FD-4341-8D96-76E39054B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06BBDCA-2FA7-4F08-8292-3C7966A918E2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06BBDCA-2FA7-4F08-8292-3C7966A918E2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95252-85FD-4341-8D96-76E39054B0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BBDCA-2FA7-4F08-8292-3C7966A918E2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95252-85FD-4341-8D96-76E39054B0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6BBDCA-2FA7-4F08-8292-3C7966A918E2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95252-85FD-4341-8D96-76E39054B0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6BBDCA-2FA7-4F08-8292-3C7966A918E2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95252-85FD-4341-8D96-76E39054B0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06BBDCA-2FA7-4F08-8292-3C7966A918E2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95252-85FD-4341-8D96-76E39054B0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BBDCA-2FA7-4F08-8292-3C7966A918E2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95252-85FD-4341-8D96-76E39054B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BBDCA-2FA7-4F08-8292-3C7966A918E2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95252-85FD-4341-8D96-76E39054B0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BBDCA-2FA7-4F08-8292-3C7966A918E2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95252-85FD-4341-8D96-76E39054B0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BBDCA-2FA7-4F08-8292-3C7966A918E2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95252-85FD-4341-8D96-76E39054B0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206BBDCA-2FA7-4F08-8292-3C7966A918E2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206BBDCA-2FA7-4F08-8292-3C7966A918E2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2695252-85FD-4341-8D96-76E39054B0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BBDCA-2FA7-4F08-8292-3C7966A918E2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95252-85FD-4341-8D96-76E39054B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BBDCA-2FA7-4F08-8292-3C7966A918E2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95252-85FD-4341-8D96-76E39054B0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BBDCA-2FA7-4F08-8292-3C7966A918E2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2695252-85FD-4341-8D96-76E39054B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BBDCA-2FA7-4F08-8292-3C7966A918E2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95252-85FD-4341-8D96-76E39054B0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06BBDCA-2FA7-4F08-8292-3C7966A918E2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2695252-85FD-4341-8D96-76E39054B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  <p:sldLayoutId id="2147483725" r:id="rId18"/>
    <p:sldLayoutId id="2147483726" r:id="rId19"/>
    <p:sldLayoutId id="2147483727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NorthTahoeCSD@gmail.com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mailto:NorthTahoeCSD@gmail.co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4572000"/>
            <a:ext cx="4038600" cy="131445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NORTH TAHOE 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COMMUNITY SERVICES DISTRICT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4" name="Picture 3" descr="j023477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2133600" cy="2909456"/>
          </a:xfrm>
          <a:prstGeom prst="rect">
            <a:avLst/>
          </a:prstGeom>
        </p:spPr>
      </p:pic>
      <p:pic>
        <p:nvPicPr>
          <p:cNvPr id="5" name="Picture 4" descr="j023477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457200"/>
            <a:ext cx="1498600" cy="1574800"/>
          </a:xfrm>
          <a:prstGeom prst="rect">
            <a:avLst/>
          </a:prstGeom>
        </p:spPr>
      </p:pic>
      <p:pic>
        <p:nvPicPr>
          <p:cNvPr id="6" name="Picture 5" descr="j023653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6600" y="2590800"/>
            <a:ext cx="137160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Operational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7315200" cy="2743200"/>
          </a:xfrm>
        </p:spPr>
        <p:txBody>
          <a:bodyPr/>
          <a:lstStyle/>
          <a:p>
            <a:r>
              <a:rPr lang="en-US" sz="2400" dirty="0" smtClean="0">
                <a:solidFill>
                  <a:srgbClr val="2F97B5"/>
                </a:solidFill>
              </a:rPr>
              <a:t>Operational Benefits to Community?</a:t>
            </a:r>
            <a:endParaRPr lang="en-US" sz="1200" dirty="0" smtClean="0">
              <a:solidFill>
                <a:srgbClr val="2F97B5"/>
              </a:solidFill>
            </a:endParaRPr>
          </a:p>
          <a:p>
            <a:pPr lvl="1"/>
            <a:r>
              <a:rPr lang="en-US" dirty="0" smtClean="0">
                <a:solidFill>
                  <a:srgbClr val="2F97B5"/>
                </a:solidFill>
              </a:rPr>
              <a:t>Fiscal (economies of scale)</a:t>
            </a:r>
          </a:p>
          <a:p>
            <a:pPr lvl="1"/>
            <a:r>
              <a:rPr lang="en-US" dirty="0" smtClean="0">
                <a:solidFill>
                  <a:srgbClr val="2F97B5"/>
                </a:solidFill>
              </a:rPr>
              <a:t>Service delivery</a:t>
            </a:r>
          </a:p>
          <a:p>
            <a:pPr lvl="1"/>
            <a:r>
              <a:rPr lang="en-US" dirty="0" smtClean="0">
                <a:solidFill>
                  <a:srgbClr val="2F97B5"/>
                </a:solidFill>
              </a:rPr>
              <a:t>System Integrity</a:t>
            </a:r>
          </a:p>
          <a:p>
            <a:pPr lvl="1"/>
            <a:r>
              <a:rPr lang="en-US" dirty="0" smtClean="0">
                <a:solidFill>
                  <a:srgbClr val="2F97B5"/>
                </a:solidFill>
              </a:rPr>
              <a:t>Safety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2765066"/>
            <a:ext cx="3378200" cy="32166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Governance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524001"/>
            <a:ext cx="7502525" cy="304799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2F97B5"/>
                </a:solidFill>
              </a:rPr>
              <a:t>Enhanced Local Governance Benefits:</a:t>
            </a:r>
          </a:p>
          <a:p>
            <a:pPr lvl="1"/>
            <a:r>
              <a:rPr lang="en-US" dirty="0" smtClean="0">
                <a:solidFill>
                  <a:srgbClr val="2F97B5"/>
                </a:solidFill>
              </a:rPr>
              <a:t>Decisions Made Locally</a:t>
            </a:r>
          </a:p>
          <a:p>
            <a:pPr lvl="1"/>
            <a:r>
              <a:rPr lang="en-US" dirty="0" smtClean="0">
                <a:solidFill>
                  <a:srgbClr val="2F97B5"/>
                </a:solidFill>
              </a:rPr>
              <a:t>Leverage</a:t>
            </a:r>
          </a:p>
          <a:p>
            <a:pPr lvl="2"/>
            <a:r>
              <a:rPr lang="en-US" dirty="0" smtClean="0">
                <a:solidFill>
                  <a:srgbClr val="2F97B5"/>
                </a:solidFill>
              </a:rPr>
              <a:t>Political influence with County and other agencies</a:t>
            </a:r>
          </a:p>
          <a:p>
            <a:pPr lvl="2"/>
            <a:r>
              <a:rPr lang="en-US" dirty="0" smtClean="0">
                <a:solidFill>
                  <a:srgbClr val="2F97B5"/>
                </a:solidFill>
              </a:rPr>
              <a:t>Access to capital</a:t>
            </a:r>
          </a:p>
          <a:p>
            <a:pPr lvl="1"/>
            <a:r>
              <a:rPr lang="en-US" dirty="0" smtClean="0">
                <a:solidFill>
                  <a:srgbClr val="2F97B5"/>
                </a:solidFill>
              </a:rPr>
              <a:t>Strategic planning</a:t>
            </a:r>
          </a:p>
          <a:p>
            <a:pPr lvl="1"/>
            <a:r>
              <a:rPr lang="en-US" dirty="0" smtClean="0">
                <a:solidFill>
                  <a:srgbClr val="2F97B5"/>
                </a:solidFill>
              </a:rPr>
              <a:t>Policy-making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3359" y="3581400"/>
            <a:ext cx="4629741" cy="271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	Let’s consider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FIRE	</a:t>
            </a:r>
          </a:p>
          <a:p>
            <a:pPr lvl="1"/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Greatest threat to North Shore</a:t>
            </a:r>
          </a:p>
          <a:p>
            <a:pPr lvl="1"/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2015 - 9 million acres burned in California </a:t>
            </a:r>
          </a:p>
          <a:p>
            <a:pPr lvl="1"/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Are we prepared as a community?</a:t>
            </a:r>
          </a:p>
          <a:p>
            <a:pPr lvl="1"/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Have we devoted enough resources?</a:t>
            </a:r>
          </a:p>
          <a:p>
            <a:pPr lvl="1"/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1"/>
            <a:endParaRPr lang="en-US" sz="20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35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Next steps. .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It’s Time to Learn More.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447801"/>
            <a:ext cx="7197726" cy="228599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2F97B5"/>
                </a:solidFill>
              </a:rPr>
              <a:t>An </a:t>
            </a:r>
            <a:r>
              <a:rPr lang="en-US" b="1" dirty="0" smtClean="0">
                <a:solidFill>
                  <a:srgbClr val="2F97B5"/>
                </a:solidFill>
              </a:rPr>
              <a:t>Analysis</a:t>
            </a:r>
            <a:r>
              <a:rPr lang="en-US" dirty="0" smtClean="0">
                <a:solidFill>
                  <a:srgbClr val="2F97B5"/>
                </a:solidFill>
              </a:rPr>
              <a:t> will help Decide if it’s a Good Idea to Consolidate Agencies</a:t>
            </a:r>
          </a:p>
          <a:p>
            <a:pPr lvl="1"/>
            <a:r>
              <a:rPr lang="en-US" dirty="0" smtClean="0">
                <a:solidFill>
                  <a:srgbClr val="2F97B5"/>
                </a:solidFill>
              </a:rPr>
              <a:t>Study existing conditions</a:t>
            </a:r>
          </a:p>
          <a:p>
            <a:pPr lvl="1"/>
            <a:r>
              <a:rPr lang="en-US" dirty="0" smtClean="0">
                <a:solidFill>
                  <a:srgbClr val="2F97B5"/>
                </a:solidFill>
              </a:rPr>
              <a:t>Plan alternative futures</a:t>
            </a:r>
          </a:p>
          <a:p>
            <a:pPr lvl="1">
              <a:buNone/>
            </a:pPr>
            <a:endParaRPr lang="en-US" dirty="0" smtClean="0">
              <a:solidFill>
                <a:srgbClr val="2F97B5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2895600"/>
            <a:ext cx="2565400" cy="19741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3276600"/>
            <a:ext cx="3149600" cy="25781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38800" y="5334000"/>
            <a:ext cx="2504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More We </a:t>
            </a:r>
            <a:r>
              <a:rPr lang="en-US" dirty="0" smtClean="0">
                <a:solidFill>
                  <a:srgbClr val="5BA2BC"/>
                </a:solidFill>
              </a:rPr>
              <a:t>Know!</a:t>
            </a:r>
            <a:endParaRPr lang="en-US" dirty="0">
              <a:solidFill>
                <a:srgbClr val="5BA2B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Community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273925" cy="243839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2F97B5"/>
                </a:solidFill>
              </a:rPr>
              <a:t>The Boards of the Special Districts Agree to Fund an Analysis of </a:t>
            </a:r>
            <a:r>
              <a:rPr lang="en-US" u="sng" dirty="0" smtClean="0">
                <a:solidFill>
                  <a:srgbClr val="2F97B5"/>
                </a:solidFill>
              </a:rPr>
              <a:t>Potential</a:t>
            </a:r>
            <a:r>
              <a:rPr lang="en-US" dirty="0" smtClean="0">
                <a:solidFill>
                  <a:srgbClr val="2F97B5"/>
                </a:solidFill>
              </a:rPr>
              <a:t> Benefits </a:t>
            </a:r>
            <a:r>
              <a:rPr lang="en-US" u="sng" dirty="0" smtClean="0">
                <a:solidFill>
                  <a:srgbClr val="2F97B5"/>
                </a:solidFill>
              </a:rPr>
              <a:t>to the Community.</a:t>
            </a:r>
          </a:p>
          <a:p>
            <a:pPr lvl="1"/>
            <a:r>
              <a:rPr lang="en-US" dirty="0" smtClean="0">
                <a:solidFill>
                  <a:srgbClr val="2F97B5"/>
                </a:solidFill>
              </a:rPr>
              <a:t>Finances </a:t>
            </a:r>
          </a:p>
          <a:p>
            <a:pPr lvl="1"/>
            <a:r>
              <a:rPr lang="en-US" dirty="0" smtClean="0">
                <a:solidFill>
                  <a:srgbClr val="2F97B5"/>
                </a:solidFill>
              </a:rPr>
              <a:t>Operations</a:t>
            </a:r>
          </a:p>
          <a:p>
            <a:pPr lvl="1"/>
            <a:r>
              <a:rPr lang="en-US" dirty="0" smtClean="0">
                <a:solidFill>
                  <a:srgbClr val="2F97B5"/>
                </a:solidFill>
              </a:rPr>
              <a:t>And Governance  </a:t>
            </a:r>
          </a:p>
          <a:p>
            <a:pPr lvl="1"/>
            <a:r>
              <a:rPr lang="en-US" dirty="0" smtClean="0">
                <a:solidFill>
                  <a:srgbClr val="2F97B5"/>
                </a:solidFill>
              </a:rPr>
              <a:t>Determine possible </a:t>
            </a:r>
            <a:r>
              <a:rPr lang="en-US" dirty="0" err="1" smtClean="0">
                <a:solidFill>
                  <a:srgbClr val="2F97B5"/>
                </a:solidFill>
              </a:rPr>
              <a:t>LAFCo</a:t>
            </a:r>
            <a:r>
              <a:rPr lang="en-US" dirty="0" smtClean="0">
                <a:solidFill>
                  <a:srgbClr val="2F97B5"/>
                </a:solidFill>
              </a:rPr>
              <a:t> procedures moving forward</a:t>
            </a:r>
          </a:p>
          <a:p>
            <a:pPr lvl="1"/>
            <a:endParaRPr lang="en-US" dirty="0" smtClean="0">
              <a:solidFill>
                <a:srgbClr val="2F97B5"/>
              </a:solidFill>
            </a:endParaRP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" name="Picture 5" descr="j023477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962400"/>
            <a:ext cx="1397000" cy="1905000"/>
          </a:xfrm>
          <a:prstGeom prst="rect">
            <a:avLst/>
          </a:prstGeom>
        </p:spPr>
      </p:pic>
      <p:pic>
        <p:nvPicPr>
          <p:cNvPr id="7" name="Picture 6" descr="j023477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4267200"/>
            <a:ext cx="1498600" cy="1574800"/>
          </a:xfrm>
          <a:prstGeom prst="rect">
            <a:avLst/>
          </a:prstGeom>
        </p:spPr>
      </p:pic>
      <p:pic>
        <p:nvPicPr>
          <p:cNvPr id="8" name="Picture 7" descr="j0234777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400" y="4191000"/>
            <a:ext cx="1612900" cy="1651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38201" y="5941949"/>
            <a:ext cx="1142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2F97B5"/>
                </a:solidFill>
              </a:rPr>
              <a:t>NTPUD</a:t>
            </a:r>
            <a:endParaRPr lang="en-US" dirty="0">
              <a:solidFill>
                <a:srgbClr val="2F97B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5943600"/>
            <a:ext cx="969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2F97B5"/>
                </a:solidFill>
              </a:rPr>
              <a:t>TCPUD</a:t>
            </a:r>
            <a:endParaRPr lang="en-US" dirty="0">
              <a:solidFill>
                <a:srgbClr val="2F97B5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53200" y="5943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2F97B5"/>
                </a:solidFill>
              </a:rPr>
              <a:t>NTFPD</a:t>
            </a:r>
            <a:endParaRPr lang="en-US" dirty="0">
              <a:solidFill>
                <a:srgbClr val="2F97B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Community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1447801"/>
            <a:ext cx="7010400" cy="4191000"/>
          </a:xfrm>
        </p:spPr>
        <p:txBody>
          <a:bodyPr/>
          <a:lstStyle/>
          <a:p>
            <a:r>
              <a:rPr lang="en-US" dirty="0" smtClean="0">
                <a:solidFill>
                  <a:srgbClr val="2F97B5"/>
                </a:solidFill>
              </a:rPr>
              <a:t>A CSD Formation Review Committee </a:t>
            </a:r>
          </a:p>
          <a:p>
            <a:pPr lvl="1"/>
            <a:r>
              <a:rPr lang="en-US" dirty="0" smtClean="0">
                <a:solidFill>
                  <a:srgbClr val="2F97B5"/>
                </a:solidFill>
              </a:rPr>
              <a:t>Appointed representatives from the three Special Districts </a:t>
            </a:r>
          </a:p>
          <a:p>
            <a:pPr lvl="1"/>
            <a:r>
              <a:rPr lang="en-US" dirty="0" smtClean="0">
                <a:solidFill>
                  <a:srgbClr val="2F97B5"/>
                </a:solidFill>
              </a:rPr>
              <a:t>Citizens/Rate Payers of the Districts </a:t>
            </a:r>
          </a:p>
          <a:p>
            <a:pPr lvl="1"/>
            <a:endParaRPr lang="en-US" dirty="0" smtClean="0">
              <a:solidFill>
                <a:srgbClr val="2F97B5"/>
              </a:solidFill>
            </a:endParaRPr>
          </a:p>
          <a:p>
            <a:pPr lvl="1"/>
            <a:r>
              <a:rPr lang="en-US" dirty="0" smtClean="0">
                <a:solidFill>
                  <a:srgbClr val="2F97B5"/>
                </a:solidFill>
              </a:rPr>
              <a:t>As Community Members and Rate Payers, We Can</a:t>
            </a:r>
          </a:p>
          <a:p>
            <a:pPr lvl="2"/>
            <a:r>
              <a:rPr lang="en-US" i="1" dirty="0" smtClean="0">
                <a:solidFill>
                  <a:srgbClr val="2F97B5"/>
                </a:solidFill>
              </a:rPr>
              <a:t>Support an objective analysis </a:t>
            </a:r>
            <a:r>
              <a:rPr lang="en-US" dirty="0" smtClean="0">
                <a:solidFill>
                  <a:srgbClr val="2F97B5"/>
                </a:solidFill>
              </a:rPr>
              <a:t>of the potential benefits and/or limitations of forming a Community Services District</a:t>
            </a:r>
          </a:p>
          <a:p>
            <a:pPr lvl="2"/>
            <a:r>
              <a:rPr lang="en-US" i="1" dirty="0" smtClean="0">
                <a:solidFill>
                  <a:srgbClr val="2F97B5"/>
                </a:solidFill>
              </a:rPr>
              <a:t>Ask your local deciders to support the analysis</a:t>
            </a:r>
          </a:p>
          <a:p>
            <a:pPr lvl="2"/>
            <a:r>
              <a:rPr lang="en-US" i="1" dirty="0" smtClean="0">
                <a:solidFill>
                  <a:srgbClr val="2F97B5"/>
                </a:solidFill>
              </a:rPr>
              <a:t>Sign up to be part of the review committee</a:t>
            </a:r>
          </a:p>
          <a:p>
            <a:pPr lvl="2"/>
            <a:r>
              <a:rPr lang="en-US" i="1" dirty="0" smtClean="0">
                <a:solidFill>
                  <a:srgbClr val="2F97B5"/>
                </a:solidFill>
              </a:rPr>
              <a:t>Tell you friends and neighbors</a:t>
            </a:r>
          </a:p>
          <a:p>
            <a:pPr lvl="2"/>
            <a:endParaRPr lang="en-US" dirty="0" smtClean="0">
              <a:solidFill>
                <a:srgbClr val="2F97B5"/>
              </a:solidFill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4648200"/>
            <a:ext cx="2590800" cy="207148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514600" y="5867400"/>
            <a:ext cx="3440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solidFill>
                  <a:srgbClr val="2F97B5"/>
                </a:solidFill>
                <a:hlinkClick r:id="rId3"/>
              </a:rPr>
              <a:t>No</a:t>
            </a:r>
            <a:r>
              <a:rPr lang="en-US" dirty="0" smtClean="0">
                <a:solidFill>
                  <a:srgbClr val="2F97B5"/>
                </a:solidFill>
                <a:hlinkClick r:id="rId3"/>
              </a:rPr>
              <a:t>rthTahoeCSD@gmail.com</a:t>
            </a:r>
            <a:endParaRPr lang="en-US" dirty="0">
              <a:solidFill>
                <a:srgbClr val="2F97B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A Final 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7556313" cy="1524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4000" i="1" dirty="0" smtClean="0">
                <a:solidFill>
                  <a:srgbClr val="2F97B5"/>
                </a:solidFill>
              </a:rPr>
              <a:t>If we open a quarrel between past and present, we shall find that we have lost the future.</a:t>
            </a:r>
          </a:p>
          <a:p>
            <a:pPr algn="r">
              <a:buNone/>
            </a:pPr>
            <a:r>
              <a:rPr lang="en-US" sz="4000" i="1" dirty="0" smtClean="0">
                <a:solidFill>
                  <a:srgbClr val="2F97B5"/>
                </a:solidFill>
              </a:rPr>
              <a:t>Winston Churchill</a:t>
            </a:r>
          </a:p>
          <a:p>
            <a:pPr>
              <a:buNone/>
            </a:pPr>
            <a:endParaRPr lang="en-US" sz="40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051466" y="24032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85561" y="471860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191000" y="5943600"/>
            <a:ext cx="3440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244A58"/>
                </a:solidFill>
                <a:hlinkClick r:id="rId2"/>
              </a:rPr>
              <a:t>NorthTahoeCSD@gmail.com</a:t>
            </a:r>
            <a:endParaRPr lang="en-US" dirty="0">
              <a:solidFill>
                <a:srgbClr val="244A58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5943600"/>
            <a:ext cx="3460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2F97B5"/>
                </a:solidFill>
              </a:rPr>
              <a:t>  Questions/Comments</a:t>
            </a:r>
            <a:r>
              <a:rPr lang="en-US" dirty="0">
                <a:solidFill>
                  <a:srgbClr val="2F97B5"/>
                </a:solidFill>
              </a:rPr>
              <a:t>:</a:t>
            </a:r>
            <a:endParaRPr lang="en-US" dirty="0" smtClean="0">
              <a:solidFill>
                <a:srgbClr val="2F97B5"/>
              </a:solidFill>
            </a:endParaRPr>
          </a:p>
        </p:txBody>
      </p:sp>
      <p:pic>
        <p:nvPicPr>
          <p:cNvPr id="13" name="image0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295400" y="1447800"/>
            <a:ext cx="5791200" cy="2667000"/>
          </a:xfrm>
          <a:prstGeom prst="rect">
            <a:avLst/>
          </a:prstGeo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Discussion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Community Services Districts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600200"/>
            <a:ext cx="7273926" cy="1904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Community Services Districts are a form of independent local government used to provide services in unincorporated areas of a county.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371600" y="3657600"/>
            <a:ext cx="59239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Examples near us include:  </a:t>
            </a:r>
          </a:p>
          <a:p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</a:t>
            </a:r>
            <a:r>
              <a:rPr lang="en-US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Northstar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Community Services District</a:t>
            </a:r>
          </a:p>
          <a:p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Incline Village General Improvement District</a:t>
            </a:r>
            <a:endParaRPr lang="en-US" i="1" dirty="0"/>
          </a:p>
          <a:p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Squaw Valley Public Services District</a:t>
            </a:r>
          </a:p>
          <a:p>
            <a:endParaRPr lang="en-US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4724400"/>
            <a:ext cx="6781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There are currently more than 300 CSDs in California</a:t>
            </a:r>
            <a:endParaRPr lang="en-US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56388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5BA2BC"/>
                </a:solidFill>
              </a:rPr>
              <a:t>CSDs throughout California are heralded as model government for smaller communities.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Community Services Districts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447801"/>
            <a:ext cx="7273926" cy="3733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 Community Service District CAN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</a:t>
            </a:r>
          </a:p>
          <a:p>
            <a:pPr lvl="1"/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Provide A Variety of Services</a:t>
            </a:r>
          </a:p>
          <a:p>
            <a:pPr lvl="2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Water</a:t>
            </a:r>
          </a:p>
          <a:p>
            <a:pPr lvl="2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Sewer</a:t>
            </a:r>
          </a:p>
          <a:p>
            <a:pPr lvl="2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Recreation Facilities and Programs</a:t>
            </a:r>
          </a:p>
          <a:p>
            <a:pPr lvl="2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Garbage Collection</a:t>
            </a:r>
          </a:p>
          <a:p>
            <a:pPr lvl="2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Fire Protection</a:t>
            </a:r>
          </a:p>
          <a:p>
            <a:pPr lvl="2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Street Lighting</a:t>
            </a:r>
          </a:p>
          <a:p>
            <a:pPr lvl="2"/>
            <a:r>
              <a:rPr lang="en-US" dirty="0" smtClean="0">
                <a:solidFill>
                  <a:srgbClr val="5BA2BC"/>
                </a:solidFill>
              </a:rPr>
              <a:t>And Facilities and Services that Promote the Public Peace, Health, Safety, and Welfare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5334000"/>
            <a:ext cx="60198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Community Services Districts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426326" cy="3581400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>
                <a:solidFill>
                  <a:srgbClr val="5BA2BC"/>
                </a:solidFill>
              </a:rPr>
              <a:t>Community Services Districts May Also Be:</a:t>
            </a:r>
          </a:p>
          <a:p>
            <a:pPr lvl="1">
              <a:buNone/>
            </a:pPr>
            <a:endParaRPr lang="en-US" sz="2400" dirty="0" smtClean="0">
              <a:solidFill>
                <a:srgbClr val="5BA2BC"/>
              </a:solidFill>
            </a:endParaRPr>
          </a:p>
          <a:p>
            <a:pPr lvl="2"/>
            <a:r>
              <a:rPr lang="en-US" dirty="0" smtClean="0">
                <a:solidFill>
                  <a:srgbClr val="5BA2BC"/>
                </a:solidFill>
              </a:rPr>
              <a:t>An effective form of governance </a:t>
            </a:r>
            <a:r>
              <a:rPr lang="en-US" b="1" i="1" dirty="0" smtClean="0">
                <a:solidFill>
                  <a:srgbClr val="5BA2BC"/>
                </a:solidFill>
              </a:rPr>
              <a:t>for combining two or more special districts that serve overlapping or adjacent territory into a multifunction special district. </a:t>
            </a:r>
          </a:p>
          <a:p>
            <a:pPr lvl="2">
              <a:buNone/>
            </a:pPr>
            <a:endParaRPr lang="en-US" dirty="0" smtClean="0">
              <a:solidFill>
                <a:srgbClr val="5BA2BC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5BA2BC"/>
              </a:solidFill>
            </a:endParaRPr>
          </a:p>
          <a:p>
            <a:pPr lvl="1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24600" y="4953000"/>
            <a:ext cx="2209800" cy="15894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Community Services Districts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752601"/>
            <a:ext cx="7045326" cy="2362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5BA2BC"/>
                </a:solidFill>
              </a:rPr>
              <a:t>A Community Service District </a:t>
            </a:r>
            <a:r>
              <a:rPr lang="en-US" sz="2400" i="1" dirty="0" smtClean="0">
                <a:solidFill>
                  <a:srgbClr val="5BA2BC"/>
                </a:solidFill>
              </a:rPr>
              <a:t>Cannot</a:t>
            </a:r>
            <a:r>
              <a:rPr lang="en-US" sz="2400" dirty="0" smtClean="0">
                <a:solidFill>
                  <a:srgbClr val="5BA2BC"/>
                </a:solidFill>
              </a:rPr>
              <a:t>:</a:t>
            </a:r>
          </a:p>
          <a:p>
            <a:pPr lvl="2"/>
            <a:r>
              <a:rPr lang="en-US" sz="2000" dirty="0" smtClean="0">
                <a:solidFill>
                  <a:srgbClr val="5BA2BC"/>
                </a:solidFill>
              </a:rPr>
              <a:t>Make Land Use decisions </a:t>
            </a:r>
          </a:p>
          <a:p>
            <a:pPr lvl="2"/>
            <a:r>
              <a:rPr lang="en-US" sz="2000" dirty="0" smtClean="0">
                <a:solidFill>
                  <a:srgbClr val="5BA2BC"/>
                </a:solidFill>
              </a:rPr>
              <a:t>Unilaterally Increase Taxes</a:t>
            </a:r>
          </a:p>
          <a:p>
            <a:pPr lvl="2"/>
            <a:r>
              <a:rPr lang="en-US" sz="2000" dirty="0" smtClean="0">
                <a:solidFill>
                  <a:srgbClr val="5BA2BC"/>
                </a:solidFill>
              </a:rPr>
              <a:t>Be Formed without Consent of the Voters of the current Special Districts</a:t>
            </a:r>
          </a:p>
          <a:p>
            <a:pPr lvl="2"/>
            <a:endParaRPr lang="en-US" dirty="0" smtClean="0">
              <a:solidFill>
                <a:srgbClr val="5BA2BC"/>
              </a:solidFill>
            </a:endParaRPr>
          </a:p>
          <a:p>
            <a:pPr lvl="2">
              <a:buNone/>
            </a:pPr>
            <a:endParaRPr lang="en-US" dirty="0" smtClean="0">
              <a:solidFill>
                <a:srgbClr val="5BA2BC"/>
              </a:solidFill>
            </a:endParaRPr>
          </a:p>
          <a:p>
            <a:pPr lvl="2">
              <a:buNone/>
            </a:pPr>
            <a:endParaRPr lang="en-US" dirty="0" smtClean="0">
              <a:solidFill>
                <a:srgbClr val="5BA2BC"/>
              </a:solidFill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385" y="3810000"/>
            <a:ext cx="3721516" cy="24764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6477000" cy="1362075"/>
          </a:xfrm>
        </p:spPr>
        <p:txBody>
          <a:bodyPr/>
          <a:lstStyle/>
          <a:p>
            <a:pPr algn="r"/>
            <a:r>
              <a:rPr lang="en-US" dirty="0" smtClean="0"/>
              <a:t>Community Services Districts Benefits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Benefits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828800"/>
            <a:ext cx="6588125" cy="4038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5BA2BC"/>
                </a:solidFill>
              </a:rPr>
              <a:t>Potential Benefits Include</a:t>
            </a:r>
            <a:r>
              <a:rPr lang="en-US" sz="1900" dirty="0" smtClean="0">
                <a:solidFill>
                  <a:srgbClr val="5BA2BC"/>
                </a:solidFill>
              </a:rPr>
              <a:t>:</a:t>
            </a:r>
          </a:p>
          <a:p>
            <a:r>
              <a:rPr lang="en-US" dirty="0" smtClean="0">
                <a:solidFill>
                  <a:srgbClr val="5BA2BC"/>
                </a:solidFill>
              </a:rPr>
              <a:t>Ability to Enhance Services</a:t>
            </a:r>
          </a:p>
          <a:p>
            <a:r>
              <a:rPr lang="en-US" dirty="0" smtClean="0">
                <a:solidFill>
                  <a:srgbClr val="5BA2BC"/>
                </a:solidFill>
              </a:rPr>
              <a:t>Consolidation of Resources - Three into One Strong Agency</a:t>
            </a:r>
          </a:p>
          <a:p>
            <a:r>
              <a:rPr lang="en-US" dirty="0" smtClean="0">
                <a:solidFill>
                  <a:srgbClr val="5BA2BC"/>
                </a:solidFill>
              </a:rPr>
              <a:t>United Voice for our Community</a:t>
            </a:r>
          </a:p>
          <a:p>
            <a:r>
              <a:rPr lang="en-US" dirty="0" smtClean="0">
                <a:solidFill>
                  <a:srgbClr val="5BA2BC"/>
                </a:solidFill>
              </a:rPr>
              <a:t>Governance embracing the North Shore as One Region </a:t>
            </a:r>
          </a:p>
          <a:p>
            <a:r>
              <a:rPr lang="en-US" dirty="0" smtClean="0">
                <a:solidFill>
                  <a:srgbClr val="5BA2BC"/>
                </a:solidFill>
              </a:rPr>
              <a:t>Consolidate and Strengthen Management Positions</a:t>
            </a:r>
          </a:p>
          <a:p>
            <a:endParaRPr lang="en-US" dirty="0" smtClean="0">
              <a:solidFill>
                <a:srgbClr val="5BA2BC"/>
              </a:solidFill>
            </a:endParaRPr>
          </a:p>
          <a:p>
            <a:endParaRPr lang="en-US" dirty="0" smtClean="0">
              <a:solidFill>
                <a:srgbClr val="5BA2BC"/>
              </a:solidFill>
            </a:endParaRPr>
          </a:p>
          <a:p>
            <a:pPr>
              <a:buNone/>
            </a:pPr>
            <a:endParaRPr lang="en-US" sz="1900" dirty="0" smtClean="0">
              <a:solidFill>
                <a:srgbClr val="5BA2BC"/>
              </a:solidFill>
            </a:endParaRPr>
          </a:p>
          <a:p>
            <a:pPr>
              <a:buNone/>
            </a:pPr>
            <a:endParaRPr lang="en-US" sz="1900" dirty="0" smtClean="0">
              <a:solidFill>
                <a:srgbClr val="5BA2BC"/>
              </a:solidFill>
            </a:endParaRPr>
          </a:p>
          <a:p>
            <a:endParaRPr lang="en-US" dirty="0">
              <a:solidFill>
                <a:srgbClr val="5BA2BC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4800" y="4343400"/>
            <a:ext cx="2489200" cy="22068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Benefits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219200"/>
            <a:ext cx="7197726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5BA2BC"/>
                </a:solidFill>
              </a:rPr>
              <a:t>Potential Benefits Include</a:t>
            </a:r>
            <a:r>
              <a:rPr lang="en-US" sz="1900" dirty="0" smtClean="0">
                <a:solidFill>
                  <a:srgbClr val="5BA2BC"/>
                </a:solidFill>
              </a:rPr>
              <a:t>:</a:t>
            </a:r>
            <a:endParaRPr lang="en-US" sz="1900" dirty="0" smtClean="0"/>
          </a:p>
          <a:p>
            <a:r>
              <a:rPr lang="en-US" dirty="0" smtClean="0">
                <a:solidFill>
                  <a:srgbClr val="5BA2BC"/>
                </a:solidFill>
              </a:rPr>
              <a:t>Consolidated IT systems (SCADA, GIS, Asset Management, Accounting)</a:t>
            </a:r>
          </a:p>
          <a:p>
            <a:r>
              <a:rPr lang="en-US" dirty="0" smtClean="0">
                <a:solidFill>
                  <a:srgbClr val="5BA2BC"/>
                </a:solidFill>
              </a:rPr>
              <a:t>More Flexible Use of Assets (backhoes, </a:t>
            </a:r>
            <a:r>
              <a:rPr lang="en-US" dirty="0" err="1" smtClean="0">
                <a:solidFill>
                  <a:srgbClr val="5BA2BC"/>
                </a:solidFill>
              </a:rPr>
              <a:t>Vactor</a:t>
            </a:r>
            <a:r>
              <a:rPr lang="en-US" dirty="0" smtClean="0">
                <a:solidFill>
                  <a:srgbClr val="5BA2BC"/>
                </a:solidFill>
              </a:rPr>
              <a:t> trucks, GPS equipment, etc.)</a:t>
            </a:r>
          </a:p>
          <a:p>
            <a:r>
              <a:rPr lang="en-US" dirty="0" smtClean="0">
                <a:solidFill>
                  <a:srgbClr val="5BA2BC"/>
                </a:solidFill>
              </a:rPr>
              <a:t>One Parks/Recreation program for the area</a:t>
            </a:r>
          </a:p>
          <a:p>
            <a:r>
              <a:rPr lang="en-US" dirty="0" smtClean="0">
                <a:solidFill>
                  <a:srgbClr val="5BA2BC"/>
                </a:solidFill>
              </a:rPr>
              <a:t>One Water/Sewer/Fire Service for the area</a:t>
            </a:r>
          </a:p>
          <a:p>
            <a:r>
              <a:rPr lang="en-US" dirty="0" smtClean="0">
                <a:solidFill>
                  <a:srgbClr val="5BA2BC"/>
                </a:solidFill>
              </a:rPr>
              <a:t>Combining Water and Fire Services will enhance public safety -- with a single planning, investment, operations,  and coordinated delivery process</a:t>
            </a:r>
          </a:p>
          <a:p>
            <a:endParaRPr lang="en-US" dirty="0" smtClean="0">
              <a:solidFill>
                <a:srgbClr val="5BA2BC"/>
              </a:solidFill>
            </a:endParaRPr>
          </a:p>
          <a:p>
            <a:endParaRPr lang="en-US" dirty="0" smtClean="0"/>
          </a:p>
          <a:p>
            <a:endParaRPr lang="en-US" dirty="0" smtClean="0">
              <a:solidFill>
                <a:srgbClr val="5BA2BC"/>
              </a:solidFill>
            </a:endParaRPr>
          </a:p>
          <a:p>
            <a:endParaRPr lang="en-US" dirty="0" smtClean="0">
              <a:solidFill>
                <a:srgbClr val="5BA2BC"/>
              </a:solidFill>
            </a:endParaRPr>
          </a:p>
          <a:p>
            <a:endParaRPr lang="en-US" dirty="0" smtClean="0">
              <a:solidFill>
                <a:srgbClr val="5BA2BC"/>
              </a:solidFill>
            </a:endParaRPr>
          </a:p>
          <a:p>
            <a:pPr>
              <a:buNone/>
            </a:pPr>
            <a:endParaRPr lang="en-US" sz="1900" dirty="0" smtClean="0">
              <a:solidFill>
                <a:srgbClr val="5BA2BC"/>
              </a:solidFill>
            </a:endParaRPr>
          </a:p>
          <a:p>
            <a:pPr>
              <a:buNone/>
            </a:pPr>
            <a:endParaRPr lang="en-US" sz="1900" dirty="0" smtClean="0">
              <a:solidFill>
                <a:srgbClr val="5BA2BC"/>
              </a:solidFill>
            </a:endParaRPr>
          </a:p>
          <a:p>
            <a:endParaRPr lang="en-US" dirty="0">
              <a:solidFill>
                <a:srgbClr val="5BA2B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Fiscal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71601"/>
            <a:ext cx="7197725" cy="2590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5BA2BC"/>
                </a:solidFill>
              </a:rPr>
              <a:t>Fiscal Efficiencies Benefit Community</a:t>
            </a:r>
            <a:endParaRPr lang="en-US" sz="1200" dirty="0" smtClean="0">
              <a:solidFill>
                <a:srgbClr val="5BA2BC"/>
              </a:solidFill>
            </a:endParaRPr>
          </a:p>
          <a:p>
            <a:pPr lvl="2"/>
            <a:r>
              <a:rPr lang="en-US" dirty="0" smtClean="0">
                <a:solidFill>
                  <a:srgbClr val="5BA2BC"/>
                </a:solidFill>
              </a:rPr>
              <a:t>Administrative</a:t>
            </a:r>
          </a:p>
          <a:p>
            <a:pPr lvl="2"/>
            <a:r>
              <a:rPr lang="en-US" dirty="0" smtClean="0">
                <a:solidFill>
                  <a:srgbClr val="5BA2BC"/>
                </a:solidFill>
              </a:rPr>
              <a:t>Organizational</a:t>
            </a:r>
          </a:p>
          <a:p>
            <a:pPr lvl="2"/>
            <a:r>
              <a:rPr lang="en-US" dirty="0" smtClean="0">
                <a:solidFill>
                  <a:srgbClr val="5BA2BC"/>
                </a:solidFill>
              </a:rPr>
              <a:t>Boards of Directors</a:t>
            </a:r>
          </a:p>
          <a:p>
            <a:pPr lvl="1"/>
            <a:endParaRPr lang="en-US" sz="1800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276600"/>
            <a:ext cx="3327400" cy="2438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3581400"/>
            <a:ext cx="4635500" cy="145654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943600" y="53340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We do!</a:t>
            </a: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2389</TotalTime>
  <Words>506</Words>
  <Application>Microsoft Office PowerPoint</Application>
  <PresentationFormat>On-screen Show (4:3)</PresentationFormat>
  <Paragraphs>117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Verdana</vt:lpstr>
      <vt:lpstr>Wingdings</vt:lpstr>
      <vt:lpstr>Advantage</vt:lpstr>
      <vt:lpstr>NORTH TAHOE  COMMUNITY SERVICES DISTRICT</vt:lpstr>
      <vt:lpstr>Community Services Districts</vt:lpstr>
      <vt:lpstr>Community Services Districts</vt:lpstr>
      <vt:lpstr>Community Services Districts</vt:lpstr>
      <vt:lpstr>Community Services Districts</vt:lpstr>
      <vt:lpstr>Community Services Districts Benefits</vt:lpstr>
      <vt:lpstr>Benefits </vt:lpstr>
      <vt:lpstr>Benefits </vt:lpstr>
      <vt:lpstr>Fiscal Impacts</vt:lpstr>
      <vt:lpstr>Operational Impacts</vt:lpstr>
      <vt:lpstr>Governance Impacts</vt:lpstr>
      <vt:lpstr> Let’s consider</vt:lpstr>
      <vt:lpstr>Next steps. . .</vt:lpstr>
      <vt:lpstr>It’s Time to Learn More. . .</vt:lpstr>
      <vt:lpstr>Community Process</vt:lpstr>
      <vt:lpstr>Community Process</vt:lpstr>
      <vt:lpstr>A Final Thought</vt:lpstr>
      <vt:lpstr>Discussion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TAHOE COMMUNITY DISTRICT</dc:title>
  <dc:creator>Maia</dc:creator>
  <cp:lastModifiedBy>Randy Hill</cp:lastModifiedBy>
  <cp:revision>54</cp:revision>
  <cp:lastPrinted>2015-10-17T17:23:17Z</cp:lastPrinted>
  <dcterms:created xsi:type="dcterms:W3CDTF">2015-10-13T19:19:10Z</dcterms:created>
  <dcterms:modified xsi:type="dcterms:W3CDTF">2015-10-28T01:03:43Z</dcterms:modified>
</cp:coreProperties>
</file>