
<file path=[Content_Types].xml><?xml version="1.0" encoding="utf-8"?>
<Types xmlns="http://schemas.openxmlformats.org/package/2006/content-types">
  <Override PartName="/ppt/drawings/drawing1.xml" ContentType="application/vnd.openxmlformats-officedocument.drawingml.chartshapes+xml"/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charts/chart4.xml" ContentType="application/vnd.openxmlformats-officedocument.drawingml.chart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drawings/drawing3.xml" ContentType="application/vnd.openxmlformats-officedocument.drawingml.chartshapes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Default Extension="xlsx" ContentType="application/vnd.openxmlformats-officedocument.spreadsheetml.sheet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charts/chart3.xml" ContentType="application/vnd.openxmlformats-officedocument.drawingml.chart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74" r:id="rId4"/>
    <p:sldId id="281" r:id="rId5"/>
    <p:sldId id="276" r:id="rId6"/>
    <p:sldId id="277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5" r:id="rId15"/>
    <p:sldId id="282" r:id="rId16"/>
    <p:sldId id="283" r:id="rId17"/>
    <p:sldId id="269" r:id="rId18"/>
    <p:sldId id="270" r:id="rId19"/>
    <p:sldId id="271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Chevis Hosea" initials="CH" lastIdx="1" clrIdx="0"/>
  <p:cmAuthor id="1" name="Katie Lazzari" initials="KL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887E4E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304" y="-3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Relationship Id="rId2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Relationship Id="rId2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Relationship Id="rId2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6"/>
  <c:chart>
    <c:autoTitleDeleted val="1"/>
    <c:plotArea>
      <c:layout>
        <c:manualLayout>
          <c:layoutTarget val="inner"/>
          <c:xMode val="edge"/>
          <c:yMode val="edge"/>
          <c:x val="0.103229440069991"/>
          <c:y val="0.0321794286583742"/>
          <c:w val="0.712924868766404"/>
          <c:h val="0.891564102564103"/>
        </c:manualLayout>
      </c:layout>
      <c:lineChart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UNITS</c:v>
                </c:pt>
              </c:strCache>
            </c:strRef>
          </c:tx>
          <c:dLbls>
            <c:dLbl>
              <c:idx val="0"/>
              <c:layout>
                <c:manualLayout>
                  <c:x val="-0.0876172900262467"/>
                  <c:y val="0.0663910761154855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0.0135893755468066"/>
                  <c:y val="-0.0310448213204119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0.11736999671916"/>
                  <c:y val="0.071519079345851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0.0467839566929134"/>
                  <c:y val="0.0638269735513829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600">
                    <a:solidFill>
                      <a:schemeClr val="bg2">
                        <a:lumMod val="90000"/>
                      </a:schemeClr>
                    </a:solidFill>
                    <a:latin typeface="Kozuka Gothic Pr6N EL" pitchFamily="34" charset="-128"/>
                    <a:ea typeface="Kozuka Gothic Pr6N EL" pitchFamily="34" charset="-128"/>
                  </a:defRPr>
                </a:pPr>
                <a:endParaRPr lang="en-US"/>
              </a:p>
            </c:txPr>
            <c:dLblPos val="b"/>
            <c:showVal val="1"/>
          </c:dLbls>
          <c:cat>
            <c:strRef>
              <c:f>Sheet1!$A$2:$A$5</c:f>
              <c:strCache>
                <c:ptCount val="4"/>
                <c:pt idx="0">
                  <c:v>SVGPLUO</c:v>
                </c:pt>
                <c:pt idx="1">
                  <c:v>2012 Plan</c:v>
                </c:pt>
                <c:pt idx="2">
                  <c:v>2013 Plan</c:v>
                </c:pt>
                <c:pt idx="3">
                  <c:v>2014 Plan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1664.0</c:v>
                </c:pt>
                <c:pt idx="1">
                  <c:v>1275.0</c:v>
                </c:pt>
                <c:pt idx="2">
                  <c:v>1093.0</c:v>
                </c:pt>
                <c:pt idx="3">
                  <c:v>850.0</c:v>
                </c:pt>
              </c:numCache>
            </c:numRef>
          </c:val>
        </c:ser>
        <c:dLbls>
          <c:showVal val="1"/>
        </c:dLbls>
        <c:marker val="1"/>
        <c:axId val="191828136"/>
        <c:axId val="191831656"/>
      </c:lineChart>
      <c:catAx>
        <c:axId val="19182813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solidFill>
                  <a:schemeClr val="bg2">
                    <a:lumMod val="90000"/>
                  </a:schemeClr>
                </a:solidFill>
                <a:latin typeface="Kozuka Gothic Pr6N EL" pitchFamily="34" charset="-128"/>
                <a:ea typeface="Kozuka Gothic Pr6N EL" pitchFamily="34" charset="-128"/>
              </a:defRPr>
            </a:pPr>
            <a:endParaRPr lang="en-US"/>
          </a:p>
        </c:txPr>
        <c:crossAx val="191831656"/>
        <c:crosses val="autoZero"/>
        <c:auto val="1"/>
        <c:lblAlgn val="ctr"/>
        <c:lblOffset val="100"/>
      </c:catAx>
      <c:valAx>
        <c:axId val="19183165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>
                <a:solidFill>
                  <a:schemeClr val="bg2">
                    <a:lumMod val="90000"/>
                  </a:schemeClr>
                </a:solidFill>
                <a:latin typeface="Kozuka Gothic Pr6N EL" pitchFamily="34" charset="-128"/>
                <a:ea typeface="Kozuka Gothic Pr6N EL" pitchFamily="34" charset="-128"/>
              </a:defRPr>
            </a:pPr>
            <a:endParaRPr lang="en-US"/>
          </a:p>
        </c:txPr>
        <c:crossAx val="19182813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600">
              <a:solidFill>
                <a:schemeClr val="bg2">
                  <a:lumMod val="90000"/>
                </a:schemeClr>
              </a:solidFill>
              <a:latin typeface="Kozuka Gothic Pr6N EL" pitchFamily="34" charset="-128"/>
              <a:ea typeface="Kozuka Gothic Pr6N EL" pitchFamily="34" charset="-128"/>
            </a:defRPr>
          </a:pPr>
          <a:endParaRPr lang="en-US"/>
        </a:p>
      </c:txPr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8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Bedrooms</c:v>
                </c:pt>
              </c:strCache>
            </c:strRef>
          </c:tx>
          <c:spPr>
            <a:noFill/>
          </c:spPr>
          <c:dLbls>
            <c:dLbl>
              <c:idx val="0"/>
              <c:layout>
                <c:manualLayout>
                  <c:x val="0.0"/>
                  <c:y val="0.144278411094136"/>
                </c:manualLayout>
              </c:layout>
              <c:showVal val="1"/>
            </c:dLbl>
            <c:dLbl>
              <c:idx val="1"/>
              <c:layout>
                <c:manualLayout>
                  <c:x val="0.0"/>
                  <c:y val="0.0845771144278607"/>
                </c:manualLayout>
              </c:layout>
              <c:showVal val="1"/>
            </c:dLbl>
            <c:dLbl>
              <c:idx val="2"/>
              <c:layout>
                <c:manualLayout>
                  <c:x val="0.00177291003518177"/>
                  <c:y val="0.0646766169154229"/>
                </c:manualLayout>
              </c:layout>
              <c:showVal val="1"/>
            </c:dLbl>
            <c:dLbl>
              <c:idx val="3"/>
              <c:layout>
                <c:manualLayout>
                  <c:x val="-0.0017730496453902"/>
                  <c:y val="0.0597014925373134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2">
                        <a:lumMod val="90000"/>
                      </a:schemeClr>
                    </a:solidFill>
                    <a:latin typeface="Kozuka Gothic Pr6N EL" pitchFamily="34" charset="-128"/>
                    <a:ea typeface="Kozuka Gothic Pr6N EL" pitchFamily="34" charset="-128"/>
                  </a:defRPr>
                </a:pPr>
                <a:endParaRPr lang="en-US"/>
              </a:p>
            </c:txPr>
            <c:showVal val="1"/>
          </c:dLbls>
          <c:cat>
            <c:strRef>
              <c:f>Sheet1!$A$2:$A$5</c:f>
              <c:strCache>
                <c:ptCount val="4"/>
                <c:pt idx="0">
                  <c:v>SVGPLUO</c:v>
                </c:pt>
                <c:pt idx="1">
                  <c:v>2012 Plan</c:v>
                </c:pt>
                <c:pt idx="2">
                  <c:v>2013 Plan</c:v>
                </c:pt>
                <c:pt idx="3">
                  <c:v>2014 Plan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4276.0</c:v>
                </c:pt>
                <c:pt idx="1">
                  <c:v>3097.0</c:v>
                </c:pt>
                <c:pt idx="2">
                  <c:v>2184.0</c:v>
                </c:pt>
                <c:pt idx="3">
                  <c:v>1493.0</c:v>
                </c:pt>
              </c:numCache>
            </c:numRef>
          </c:val>
        </c:ser>
        <c:dLbls>
          <c:showVal val="1"/>
        </c:dLbls>
        <c:overlap val="-25"/>
        <c:axId val="191256104"/>
        <c:axId val="191252600"/>
      </c:barChart>
      <c:catAx>
        <c:axId val="19125610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>
                <a:solidFill>
                  <a:schemeClr val="bg2">
                    <a:lumMod val="90000"/>
                  </a:schemeClr>
                </a:solidFill>
                <a:latin typeface="Kozuka Gothic Pr6N EL" pitchFamily="34" charset="-128"/>
                <a:ea typeface="Kozuka Gothic Pr6N EL" pitchFamily="34" charset="-128"/>
              </a:defRPr>
            </a:pPr>
            <a:endParaRPr lang="en-US"/>
          </a:p>
        </c:txPr>
        <c:crossAx val="191252600"/>
        <c:crosses val="autoZero"/>
        <c:auto val="1"/>
        <c:lblAlgn val="ctr"/>
        <c:lblOffset val="100"/>
      </c:catAx>
      <c:valAx>
        <c:axId val="191252600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191256104"/>
        <c:crosses val="autoZero"/>
        <c:crossBetween val="between"/>
      </c:valAx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6"/>
  <c:chart>
    <c:autoTitleDeleted val="1"/>
    <c:plotArea>
      <c:layout>
        <c:manualLayout>
          <c:layoutTarget val="inner"/>
          <c:xMode val="edge"/>
          <c:yMode val="edge"/>
          <c:x val="0.101532219186887"/>
          <c:y val="0.0483534417068834"/>
          <c:w val="0.563943569553806"/>
          <c:h val="0.849760392854119"/>
        </c:manualLayout>
      </c:layout>
      <c:lineChart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Full Time Employees</c:v>
                </c:pt>
              </c:strCache>
            </c:strRef>
          </c:tx>
          <c:dLbls>
            <c:dLbl>
              <c:idx val="0"/>
              <c:layout>
                <c:manualLayout>
                  <c:x val="0.0391982009530362"/>
                  <c:y val="-0.0170964100065798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0.024965344137808"/>
                  <c:y val="-0.0793150115879598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0.0298197130698468"/>
                  <c:y val="-0.0836029104831366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0.00483755064597508"/>
                  <c:y val="-0.114195528755626"/>
                </c:manualLayout>
              </c:layout>
              <c:dLblPos val="r"/>
              <c:showVal val="1"/>
            </c:dLbl>
            <c:dLblPos val="r"/>
            <c:showVal val="1"/>
          </c:dLbls>
          <c:cat>
            <c:strRef>
              <c:f>Sheet1!$A$2:$A$5</c:f>
              <c:strCache>
                <c:ptCount val="4"/>
                <c:pt idx="0">
                  <c:v>SVGPLUO</c:v>
                </c:pt>
                <c:pt idx="1">
                  <c:v>2012 Plan</c:v>
                </c:pt>
                <c:pt idx="2">
                  <c:v>2013 Plan</c:v>
                </c:pt>
                <c:pt idx="3">
                  <c:v>2014 Plan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3289.0</c:v>
                </c:pt>
                <c:pt idx="1">
                  <c:v>2452.0</c:v>
                </c:pt>
                <c:pt idx="2">
                  <c:v>1923.0</c:v>
                </c:pt>
                <c:pt idx="3">
                  <c:v>1422.0</c:v>
                </c:pt>
              </c:numCache>
            </c:numRef>
          </c:val>
        </c:ser>
        <c:dLbls>
          <c:showVal val="1"/>
        </c:dLbls>
        <c:marker val="1"/>
        <c:axId val="190967064"/>
        <c:axId val="190970120"/>
      </c:lineChart>
      <c:catAx>
        <c:axId val="190967064"/>
        <c:scaling>
          <c:orientation val="minMax"/>
        </c:scaling>
        <c:axPos val="b"/>
        <c:tickLblPos val="nextTo"/>
        <c:crossAx val="190970120"/>
        <c:crosses val="autoZero"/>
        <c:auto val="1"/>
        <c:lblAlgn val="ctr"/>
        <c:lblOffset val="100"/>
      </c:catAx>
      <c:valAx>
        <c:axId val="190970120"/>
        <c:scaling>
          <c:orientation val="minMax"/>
        </c:scaling>
        <c:axPos val="l"/>
        <c:majorGridlines/>
        <c:numFmt formatCode="General" sourceLinked="1"/>
        <c:tickLblPos val="nextTo"/>
        <c:crossAx val="190967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5141678718732"/>
          <c:y val="0.437138472610279"/>
          <c:w val="0.216238055194557"/>
          <c:h val="0.114092232680978"/>
        </c:manualLayout>
      </c:layout>
    </c:legend>
    <c:plotVisOnly val="1"/>
    <c:dispBlanksAs val="zero"/>
  </c:chart>
  <c:txPr>
    <a:bodyPr/>
    <a:lstStyle/>
    <a:p>
      <a:pPr>
        <a:defRPr sz="1200">
          <a:solidFill>
            <a:schemeClr val="bg2">
              <a:lumMod val="75000"/>
            </a:schemeClr>
          </a:solidFill>
          <a:latin typeface="Kozuka Gothic Pr6N EL" pitchFamily="34" charset="-128"/>
          <a:ea typeface="Kozuka Gothic Pr6N EL" pitchFamily="34" charset="-128"/>
        </a:defRPr>
      </a:pPr>
      <a:endParaRPr lang="en-US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Annual Stabilized</c:v>
                </c:pt>
              </c:strCache>
            </c:strRef>
          </c:tx>
          <c:dPt>
            <c:idx val="1"/>
            <c:spPr>
              <a:solidFill>
                <a:schemeClr val="accent6">
                  <a:lumMod val="50000"/>
                </a:schemeClr>
              </a:solidFill>
            </c:spPr>
          </c:dPt>
          <c:dPt>
            <c:idx val="2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3"/>
            <c:spPr>
              <a:solidFill>
                <a:schemeClr val="accent4">
                  <a:lumMod val="75000"/>
                </a:schemeClr>
              </a:solidFill>
            </c:spPr>
          </c:dPt>
          <c:dLbls>
            <c:dLbl>
              <c:idx val="0"/>
              <c:layout/>
              <c:dLblPos val="bestFit"/>
              <c:showVal val="1"/>
            </c:dLbl>
            <c:dLbl>
              <c:idx val="1"/>
              <c:layout>
                <c:manualLayout>
                  <c:x val="-0.234964041994751"/>
                  <c:y val="-0.00070639787379891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0.101640682414698"/>
                  <c:y val="-0.115576487537352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0.097560498687664"/>
                  <c:y val="0.173592850726073"/>
                </c:manualLayout>
              </c:layout>
              <c:dLblPos val="bestFit"/>
              <c:showVal val="1"/>
            </c:dLbl>
            <c:txPr>
              <a:bodyPr/>
              <a:lstStyle/>
              <a:p>
                <a:pPr>
                  <a:defRPr sz="2000" b="0">
                    <a:solidFill>
                      <a:schemeClr val="bg2">
                        <a:lumMod val="75000"/>
                      </a:schemeClr>
                    </a:solidFill>
                    <a:latin typeface="Kozuka Gothic Pr6N M" pitchFamily="34" charset="-128"/>
                    <a:ea typeface="Kozuka Gothic Pr6N M" pitchFamily="34" charset="-128"/>
                  </a:defRPr>
                </a:pPr>
                <a:endParaRPr lang="en-US"/>
              </a:p>
            </c:txPr>
            <c:dLblPos val="inEnd"/>
            <c:showVal val="1"/>
            <c:showLeaderLines val="1"/>
          </c:dLbls>
          <c:cat>
            <c:strRef>
              <c:f>Sheet1!$A$2:$A$5</c:f>
              <c:strCache>
                <c:ptCount val="4"/>
                <c:pt idx="0">
                  <c:v>Development Fees</c:v>
                </c:pt>
                <c:pt idx="1">
                  <c:v>Incremental Property Taxes</c:v>
                </c:pt>
                <c:pt idx="2">
                  <c:v>Transient Occupancy Tax</c:v>
                </c:pt>
                <c:pt idx="3">
                  <c:v>Sales Tax Revenue</c:v>
                </c:pt>
              </c:strCache>
            </c:strRef>
          </c:cat>
          <c:val>
            <c:numRef>
              <c:f>Sheet1!$B$2:$B$5</c:f>
              <c:numCache>
                <c:formatCode>"$"#,##0</c:formatCode>
                <c:ptCount val="4"/>
                <c:pt idx="0">
                  <c:v>154.0</c:v>
                </c:pt>
                <c:pt idx="1">
                  <c:v>12480.0</c:v>
                </c:pt>
                <c:pt idx="2">
                  <c:v>6692.0</c:v>
                </c:pt>
                <c:pt idx="3">
                  <c:v>3314.0</c:v>
                </c:pt>
              </c:numCache>
            </c:numRef>
          </c:val>
        </c:ser>
        <c:dLbls>
          <c:showVal val="1"/>
        </c:dLbls>
        <c:firstSliceAng val="0"/>
      </c:pieChart>
    </c:plotArea>
    <c:legend>
      <c:legendPos val="r"/>
      <c:layout/>
      <c:txPr>
        <a:bodyPr/>
        <a:lstStyle/>
        <a:p>
          <a:pPr>
            <a:defRPr sz="1800">
              <a:solidFill>
                <a:schemeClr val="bg2">
                  <a:lumMod val="75000"/>
                </a:schemeClr>
              </a:solidFill>
              <a:latin typeface="Kozuka Gothic Pro EL" pitchFamily="34" charset="-128"/>
              <a:ea typeface="Kozuka Gothic Pro EL" pitchFamily="34" charset="-128"/>
            </a:defRPr>
          </a:pPr>
          <a:endParaRPr lang="en-US"/>
        </a:p>
      </c:txPr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autoTitleDeleted val="1"/>
    <c:plotArea>
      <c:layout>
        <c:manualLayout>
          <c:layoutTarget val="inner"/>
          <c:xMode val="edge"/>
          <c:yMode val="edge"/>
          <c:x val="0.0979729210677934"/>
          <c:y val="0.134702828813065"/>
          <c:w val="0.536013806201054"/>
          <c:h val="0.73255220180810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Annual Stabilized</c:v>
                </c:pt>
              </c:strCache>
            </c:strRef>
          </c:tx>
          <c:dPt>
            <c:idx val="1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2"/>
            <c:spPr>
              <a:solidFill>
                <a:schemeClr val="accent6">
                  <a:lumMod val="50000"/>
                </a:schemeClr>
              </a:solidFill>
            </c:spPr>
          </c:dPt>
          <c:dPt>
            <c:idx val="3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5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7"/>
            <c:spPr>
              <a:solidFill>
                <a:srgbClr val="FFCC00"/>
              </a:solidFill>
            </c:spPr>
          </c:dPt>
          <c:dLbls>
            <c:dLbl>
              <c:idx val="0"/>
              <c:layout>
                <c:manualLayout>
                  <c:x val="-0.191037492264686"/>
                  <c:y val="0.0128152522601341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0.0204736145786655"/>
                  <c:y val="-0.13094648585593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Kozuka Gothic Pro EL" pitchFamily="34" charset="-128"/>
                        <a:ea typeface="Kozuka Gothic Pro EL" pitchFamily="34" charset="-128"/>
                      </a:rPr>
                      <a:t>$4,595</a:t>
                    </a:r>
                    <a:endParaRPr lang="en-US" dirty="0"/>
                  </a:p>
                </c:rich>
              </c:tx>
              <c:dLblPos val="bestFit"/>
              <c:showVal val="1"/>
            </c:dLbl>
            <c:dLbl>
              <c:idx val="2"/>
              <c:layout>
                <c:manualLayout>
                  <c:x val="0.134391417536223"/>
                  <c:y val="-0.0917282006415864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0.115548940528775"/>
                  <c:y val="0.196664333624964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-0.0772946674348633"/>
                  <c:y val="-0.0659582968795567"/>
                </c:manualLayout>
              </c:layout>
              <c:dLblPos val="bestFit"/>
              <c:showVal val="1"/>
            </c:dLbl>
            <c:dLbl>
              <c:idx val="7"/>
              <c:layout>
                <c:manualLayout>
                  <c:x val="-0.0996372404668929"/>
                  <c:y val="-0.0200533683289589"/>
                </c:manualLayout>
              </c:layout>
              <c:dLblPos val="bestFit"/>
              <c:showVal val="1"/>
            </c:dLbl>
            <c:dLbl>
              <c:idx val="8"/>
              <c:layout>
                <c:manualLayout>
                  <c:x val="-0.0100665770437232"/>
                  <c:y val="-0.0429711286089239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-0.178009943878966"/>
                  <c:y val="-0.0577013706620006"/>
                </c:manualLayout>
              </c:layout>
              <c:dLblPos val="bestFit"/>
              <c:showVal val="1"/>
            </c:dLbl>
            <c:dLbl>
              <c:idx val="12"/>
              <c:layout>
                <c:manualLayout>
                  <c:x val="0.0684099396112071"/>
                  <c:y val="-0.0634491105278507"/>
                </c:manualLayout>
              </c:layout>
              <c:dLblPos val="bestFit"/>
              <c:showVal val="1"/>
            </c:dLbl>
            <c:numFmt formatCode="&quot;$&quot;#,##0" sourceLinked="0"/>
            <c:txPr>
              <a:bodyPr/>
              <a:lstStyle/>
              <a:p>
                <a:pPr>
                  <a:defRPr sz="1400">
                    <a:solidFill>
                      <a:schemeClr val="bg2">
                        <a:lumMod val="75000"/>
                      </a:schemeClr>
                    </a:solidFill>
                    <a:latin typeface="Kozuka Gothic Pro EL" pitchFamily="34" charset="-128"/>
                    <a:ea typeface="Kozuka Gothic Pro EL" pitchFamily="34" charset="-128"/>
                  </a:defRPr>
                </a:pPr>
                <a:endParaRPr lang="en-US"/>
              </a:p>
            </c:txPr>
            <c:dLblPos val="bestFit"/>
            <c:showVal val="1"/>
            <c:showLeaderLines val="1"/>
          </c:dLbls>
          <c:cat>
            <c:strRef>
              <c:f>Sheet1!$A$2:$A$10</c:f>
              <c:strCache>
                <c:ptCount val="9"/>
                <c:pt idx="0">
                  <c:v>County </c:v>
                </c:pt>
                <c:pt idx="1">
                  <c:v>State</c:v>
                </c:pt>
                <c:pt idx="2">
                  <c:v>Schools</c:v>
                </c:pt>
                <c:pt idx="3">
                  <c:v>Squaw Valley PSD</c:v>
                </c:pt>
                <c:pt idx="4">
                  <c:v>Tahoe Forest Hospital M&amp;O</c:v>
                </c:pt>
                <c:pt idx="5">
                  <c:v>Truckee Tahoe Airport</c:v>
                </c:pt>
                <c:pt idx="6">
                  <c:v>Tahoe Truckee Sanitation  M&amp;O</c:v>
                </c:pt>
                <c:pt idx="7">
                  <c:v>Fire Control</c:v>
                </c:pt>
                <c:pt idx="8">
                  <c:v>Tahoe City Cemetery</c:v>
                </c:pt>
              </c:strCache>
            </c:strRef>
          </c:cat>
          <c:val>
            <c:numRef>
              <c:f>Sheet1!$B$2:$B$10</c:f>
              <c:numCache>
                <c:formatCode>#,##0</c:formatCode>
                <c:ptCount val="9"/>
                <c:pt idx="0">
                  <c:v>10380.0</c:v>
                </c:pt>
                <c:pt idx="1">
                  <c:v>2603.0</c:v>
                </c:pt>
                <c:pt idx="2">
                  <c:v>4877.0</c:v>
                </c:pt>
                <c:pt idx="3">
                  <c:v>3773.0</c:v>
                </c:pt>
                <c:pt idx="4">
                  <c:v>296.0</c:v>
                </c:pt>
                <c:pt idx="5">
                  <c:v>274.0</c:v>
                </c:pt>
                <c:pt idx="6">
                  <c:v>150.0</c:v>
                </c:pt>
                <c:pt idx="7">
                  <c:v>124.0</c:v>
                </c:pt>
                <c:pt idx="8">
                  <c:v>9.0</c:v>
                </c:pt>
              </c:numCache>
            </c:numRef>
          </c:val>
        </c:ser>
        <c:dLbls>
          <c:showVal val="1"/>
        </c:dLbls>
        <c:firstSliceAng val="0"/>
      </c:pieChart>
    </c:plotArea>
    <c:legend>
      <c:legendPos val="r"/>
      <c:layout>
        <c:manualLayout>
          <c:xMode val="edge"/>
          <c:yMode val="edge"/>
          <c:x val="0.642158632609948"/>
          <c:y val="0.168044036162146"/>
          <c:w val="0.34022619123829"/>
          <c:h val="0.685237970253718"/>
        </c:manualLayout>
      </c:layout>
      <c:txPr>
        <a:bodyPr/>
        <a:lstStyle/>
        <a:p>
          <a:pPr>
            <a:defRPr sz="1200">
              <a:solidFill>
                <a:schemeClr val="bg2">
                  <a:lumMod val="75000"/>
                </a:schemeClr>
              </a:solidFill>
              <a:latin typeface="Kozuka Gothic Pro EL" pitchFamily="34" charset="-128"/>
              <a:ea typeface="Kozuka Gothic Pro EL" pitchFamily="34" charset="-128"/>
            </a:defRPr>
          </a:pPr>
          <a:endParaRPr lang="en-US"/>
        </a:p>
      </c:txPr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0.09331</cdr:x>
      <cdr:y>0.75746</cdr:y>
    </cdr:from>
    <cdr:to>
      <cdr:x>0.18905</cdr:x>
      <cdr:y>0.89179</cdr:y>
    </cdr:to>
    <cdr:pic>
      <cdr:nvPicPr>
        <cdr:cNvPr id="5" name="Picture 4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68337" y="3867150"/>
          <a:ext cx="685800" cy="6858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0.09286</cdr:x>
      <cdr:y>0.6903</cdr:y>
    </cdr:from>
    <cdr:to>
      <cdr:x>0.18861</cdr:x>
      <cdr:y>0.82463</cdr:y>
    </cdr:to>
    <cdr:pic>
      <cdr:nvPicPr>
        <cdr:cNvPr id="6" name="Picture 5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65162" y="3524250"/>
          <a:ext cx="685800" cy="6858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0.09153</cdr:x>
      <cdr:y>0.61567</cdr:y>
    </cdr:from>
    <cdr:to>
      <cdr:x>0.18728</cdr:x>
      <cdr:y>0.75</cdr:y>
    </cdr:to>
    <cdr:pic>
      <cdr:nvPicPr>
        <cdr:cNvPr id="7" name="Picture 6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55637" y="3143250"/>
          <a:ext cx="685800" cy="6858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0.09153</cdr:x>
      <cdr:y>0.55597</cdr:y>
    </cdr:from>
    <cdr:to>
      <cdr:x>0.18728</cdr:x>
      <cdr:y>0.6903</cdr:y>
    </cdr:to>
    <cdr:pic>
      <cdr:nvPicPr>
        <cdr:cNvPr id="8" name="Picture 7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55637" y="2838450"/>
          <a:ext cx="685800" cy="6858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0.09131</cdr:x>
      <cdr:y>0.48134</cdr:y>
    </cdr:from>
    <cdr:to>
      <cdr:x>0.18706</cdr:x>
      <cdr:y>0.61567</cdr:y>
    </cdr:to>
    <cdr:pic>
      <cdr:nvPicPr>
        <cdr:cNvPr id="9" name="Picture 8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54049" y="2457450"/>
          <a:ext cx="685800" cy="6858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0.09153</cdr:x>
      <cdr:y>0.40672</cdr:y>
    </cdr:from>
    <cdr:to>
      <cdr:x>0.18728</cdr:x>
      <cdr:y>0.54104</cdr:y>
    </cdr:to>
    <cdr:pic>
      <cdr:nvPicPr>
        <cdr:cNvPr id="11" name="Picture 10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55637" y="2076450"/>
          <a:ext cx="685800" cy="6858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0.09328</cdr:x>
      <cdr:y>0.19715</cdr:y>
    </cdr:from>
    <cdr:to>
      <cdr:x>0.18861</cdr:x>
      <cdr:y>0.33209</cdr:y>
    </cdr:to>
    <cdr:pic>
      <cdr:nvPicPr>
        <cdr:cNvPr id="1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duotone>
            <a:schemeClr val="accent6">
              <a:shade val="45000"/>
              <a:satMod val="135000"/>
            </a:schemeClr>
            <a:prstClr val="white"/>
          </a:duotone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68151" y="1006542"/>
          <a:ext cx="682811" cy="68890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0.09307</cdr:x>
      <cdr:y>0.26462</cdr:y>
    </cdr:from>
    <cdr:to>
      <cdr:x>0.1884</cdr:x>
      <cdr:y>0.39956</cdr:y>
    </cdr:to>
    <cdr:pic>
      <cdr:nvPicPr>
        <cdr:cNvPr id="1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duotone>
            <a:schemeClr val="accent6">
              <a:shade val="45000"/>
              <a:satMod val="135000"/>
            </a:schemeClr>
            <a:prstClr val="white"/>
          </a:duotone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66656" y="1350996"/>
          <a:ext cx="682811" cy="68890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0.32979</cdr:x>
      <cdr:y>0.64552</cdr:y>
    </cdr:from>
    <cdr:to>
      <cdr:x>0.42553</cdr:x>
      <cdr:y>0.77985</cdr:y>
    </cdr:to>
    <cdr:pic>
      <cdr:nvPicPr>
        <cdr:cNvPr id="14" name="Picture 1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362200" y="3295650"/>
          <a:ext cx="685766" cy="68580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0.32979</cdr:x>
      <cdr:y>0.70522</cdr:y>
    </cdr:from>
    <cdr:to>
      <cdr:x>0.42553</cdr:x>
      <cdr:y>0.83955</cdr:y>
    </cdr:to>
    <cdr:pic>
      <cdr:nvPicPr>
        <cdr:cNvPr id="15" name="Picture 14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362200" y="3600450"/>
          <a:ext cx="685766" cy="68580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0.32979</cdr:x>
      <cdr:y>0.76493</cdr:y>
    </cdr:from>
    <cdr:to>
      <cdr:x>0.42553</cdr:x>
      <cdr:y>0.89926</cdr:y>
    </cdr:to>
    <cdr:pic>
      <cdr:nvPicPr>
        <cdr:cNvPr id="16" name="Picture 15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362200" y="3905250"/>
          <a:ext cx="685766" cy="68580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0.32979</cdr:x>
      <cdr:y>0.46206</cdr:y>
    </cdr:from>
    <cdr:to>
      <cdr:x>0.42553</cdr:x>
      <cdr:y>0.59639</cdr:y>
    </cdr:to>
    <cdr:pic>
      <cdr:nvPicPr>
        <cdr:cNvPr id="18" name="Picture 17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362200" y="2359025"/>
          <a:ext cx="685766" cy="68580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0.32979</cdr:x>
      <cdr:y>0.52612</cdr:y>
    </cdr:from>
    <cdr:to>
      <cdr:x>0.42553</cdr:x>
      <cdr:y>0.66045</cdr:y>
    </cdr:to>
    <cdr:pic>
      <cdr:nvPicPr>
        <cdr:cNvPr id="19" name="Picture 18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362200" y="2686050"/>
          <a:ext cx="685766" cy="68580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0.32979</cdr:x>
      <cdr:y>0.58582</cdr:y>
    </cdr:from>
    <cdr:to>
      <cdr:x>0.42553</cdr:x>
      <cdr:y>0.72014</cdr:y>
    </cdr:to>
    <cdr:pic>
      <cdr:nvPicPr>
        <cdr:cNvPr id="20" name="Picture 19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362200" y="2990850"/>
          <a:ext cx="685766" cy="68575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0.32979</cdr:x>
      <cdr:y>0.39459</cdr:y>
    </cdr:from>
    <cdr:to>
      <cdr:x>0.42553</cdr:x>
      <cdr:y>0.52892</cdr:y>
    </cdr:to>
    <cdr:pic>
      <cdr:nvPicPr>
        <cdr:cNvPr id="21" name="Picture 20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362200" y="2014537"/>
          <a:ext cx="685766" cy="68580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0.32979</cdr:x>
      <cdr:y>0.82463</cdr:y>
    </cdr:from>
    <cdr:to>
      <cdr:x>0.42553</cdr:x>
      <cdr:y>0.95896</cdr:y>
    </cdr:to>
    <cdr:pic>
      <cdr:nvPicPr>
        <cdr:cNvPr id="24" name="Picture 2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362200" y="4210042"/>
          <a:ext cx="685766" cy="68580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0.57447</cdr:x>
      <cdr:y>0.82463</cdr:y>
    </cdr:from>
    <cdr:to>
      <cdr:x>0.67021</cdr:x>
      <cdr:y>0.95896</cdr:y>
    </cdr:to>
    <cdr:pic>
      <cdr:nvPicPr>
        <cdr:cNvPr id="25" name="Picture 24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114800" y="4210042"/>
          <a:ext cx="685766" cy="68580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0.57447</cdr:x>
      <cdr:y>0.75746</cdr:y>
    </cdr:from>
    <cdr:to>
      <cdr:x>0.67021</cdr:x>
      <cdr:y>0.89179</cdr:y>
    </cdr:to>
    <cdr:pic>
      <cdr:nvPicPr>
        <cdr:cNvPr id="26" name="Picture 25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114800" y="3867145"/>
          <a:ext cx="685766" cy="68580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0.57447</cdr:x>
      <cdr:y>0.61567</cdr:y>
    </cdr:from>
    <cdr:to>
      <cdr:x>0.67021</cdr:x>
      <cdr:y>0.75</cdr:y>
    </cdr:to>
    <cdr:pic>
      <cdr:nvPicPr>
        <cdr:cNvPr id="27" name="Picture 26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114800" y="3143250"/>
          <a:ext cx="685766" cy="68580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0.57447</cdr:x>
      <cdr:y>0.6903</cdr:y>
    </cdr:from>
    <cdr:to>
      <cdr:x>0.67021</cdr:x>
      <cdr:y>0.82463</cdr:y>
    </cdr:to>
    <cdr:pic>
      <cdr:nvPicPr>
        <cdr:cNvPr id="28" name="Picture 27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114800" y="3524242"/>
          <a:ext cx="685766" cy="68580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0.57447</cdr:x>
      <cdr:y>0.55597</cdr:y>
    </cdr:from>
    <cdr:to>
      <cdr:x>0.67021</cdr:x>
      <cdr:y>0.69029</cdr:y>
    </cdr:to>
    <cdr:pic>
      <cdr:nvPicPr>
        <cdr:cNvPr id="29" name="Picture 28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114800" y="2838450"/>
          <a:ext cx="685766" cy="68575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0.57447</cdr:x>
      <cdr:y>0.49627</cdr:y>
    </cdr:from>
    <cdr:to>
      <cdr:x>0.67021</cdr:x>
      <cdr:y>0.6306</cdr:y>
    </cdr:to>
    <cdr:pic>
      <cdr:nvPicPr>
        <cdr:cNvPr id="30" name="Picture 29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114800" y="2533650"/>
          <a:ext cx="685766" cy="68580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0.80851</cdr:x>
      <cdr:y>0.82463</cdr:y>
    </cdr:from>
    <cdr:to>
      <cdr:x>0.90426</cdr:x>
      <cdr:y>0.95896</cdr:y>
    </cdr:to>
    <cdr:pic>
      <cdr:nvPicPr>
        <cdr:cNvPr id="32" name="Picture 3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791200" y="4210042"/>
          <a:ext cx="685839" cy="68580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0.80851</cdr:x>
      <cdr:y>0.75746</cdr:y>
    </cdr:from>
    <cdr:to>
      <cdr:x>0.90426</cdr:x>
      <cdr:y>0.89179</cdr:y>
    </cdr:to>
    <cdr:pic>
      <cdr:nvPicPr>
        <cdr:cNvPr id="33" name="Picture 3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791200" y="3867145"/>
          <a:ext cx="685839" cy="68580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0.80851</cdr:x>
      <cdr:y>0.69361</cdr:y>
    </cdr:from>
    <cdr:to>
      <cdr:x>0.90426</cdr:x>
      <cdr:y>0.82794</cdr:y>
    </cdr:to>
    <cdr:pic>
      <cdr:nvPicPr>
        <cdr:cNvPr id="34" name="Picture 3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791200" y="3541175"/>
          <a:ext cx="685839" cy="68580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0.80851</cdr:x>
      <cdr:y>0.6306</cdr:y>
    </cdr:from>
    <cdr:to>
      <cdr:x>0.90426</cdr:x>
      <cdr:y>0.76493</cdr:y>
    </cdr:to>
    <cdr:pic>
      <cdr:nvPicPr>
        <cdr:cNvPr id="35" name="Picture 34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791200" y="3219450"/>
          <a:ext cx="685839" cy="68580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0.32979</cdr:x>
      <cdr:y>0.33271</cdr:y>
    </cdr:from>
    <cdr:to>
      <cdr:x>0.42553</cdr:x>
      <cdr:y>0.46704</cdr:y>
    </cdr:to>
    <cdr:pic>
      <cdr:nvPicPr>
        <cdr:cNvPr id="37" name="Picture 36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362200" y="1698616"/>
          <a:ext cx="685766" cy="685809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0.42979</cdr:x>
      <cdr:y>0.35428</cdr:y>
    </cdr:from>
    <cdr:to>
      <cdr:x>0.50121</cdr:x>
      <cdr:y>0.46719</cdr:y>
    </cdr:to>
    <cdr:pic>
      <cdr:nvPicPr>
        <cdr:cNvPr id="4" name="Picture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373278" y="1752601"/>
          <a:ext cx="560547" cy="55855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0.57282</cdr:x>
      <cdr:y>0.47751</cdr:y>
    </cdr:from>
    <cdr:to>
      <cdr:x>0.64425</cdr:x>
      <cdr:y>0.59041</cdr:y>
    </cdr:to>
    <cdr:pic>
      <cdr:nvPicPr>
        <cdr:cNvPr id="7" name="Picture 6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495800" y="2362201"/>
          <a:ext cx="560626" cy="55851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0.28155</cdr:x>
      <cdr:y>0.23105</cdr:y>
    </cdr:from>
    <cdr:to>
      <cdr:x>0.35298</cdr:x>
      <cdr:y>0.34396</cdr:y>
    </cdr:to>
    <cdr:pic>
      <cdr:nvPicPr>
        <cdr:cNvPr id="8" name="Picture 7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209800" y="1143001"/>
          <a:ext cx="560625" cy="55855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0.14563</cdr:x>
      <cdr:y>0.03081</cdr:y>
    </cdr:from>
    <cdr:to>
      <cdr:x>0.21706</cdr:x>
      <cdr:y>0.14371</cdr:y>
    </cdr:to>
    <cdr:pic>
      <cdr:nvPicPr>
        <cdr:cNvPr id="9" name="Picture 8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=""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143000" y="152401"/>
          <a:ext cx="560625" cy="558510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0.56098</cdr:x>
      <cdr:y>0.01144</cdr:y>
    </cdr:from>
    <cdr:to>
      <cdr:x>0.98577</cdr:x>
      <cdr:y>0.15471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5257800" y="76200"/>
          <a:ext cx="3981451" cy="95410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3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zuka Gothic Pr6N M" pitchFamily="34" charset="-128"/>
              <a:ea typeface="Kozuka Gothic Pr6N M" pitchFamily="34" charset="-128"/>
            </a:rPr>
            <a:t>Tax Revenue </a:t>
          </a:r>
        </a:p>
        <a:p xmlns:a="http://schemas.openxmlformats.org/drawingml/2006/main">
          <a:pPr algn="r"/>
          <a:r>
            <a:rPr lang="en-US" sz="24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zuka Gothic Pro EL" pitchFamily="34" charset="-128"/>
              <a:ea typeface="Kozuka Gothic Pro EL" pitchFamily="34" charset="-128"/>
            </a:rPr>
            <a:t>by Beneficiary </a:t>
          </a:r>
          <a:endParaRPr lang="en-US" sz="2400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Kozuka Gothic Pro EL" pitchFamily="34" charset="-128"/>
            <a:ea typeface="Kozuka Gothic Pro EL" pitchFamily="34" charset="-128"/>
          </a:endParaRPr>
        </a:p>
      </cdr:txBody>
    </cdr:sp>
  </cdr:relSizeAnchor>
  <cdr:relSizeAnchor xmlns:cdr="http://schemas.openxmlformats.org/drawingml/2006/chartDrawing">
    <cdr:from>
      <cdr:x>0.43089</cdr:x>
      <cdr:y>0.36667</cdr:y>
    </cdr:from>
    <cdr:to>
      <cdr:x>0.55285</cdr:x>
      <cdr:y>0.45556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038600" y="2514600"/>
          <a:ext cx="1143000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0.43902</cdr:x>
      <cdr:y>0.37222</cdr:y>
    </cdr:from>
    <cdr:to>
      <cdr:x>0.56911</cdr:x>
      <cdr:y>0.43889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114800" y="2552700"/>
          <a:ext cx="1219282" cy="4572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 smtClean="0">
              <a:solidFill>
                <a:schemeClr val="bg2">
                  <a:lumMod val="75000"/>
                </a:schemeClr>
              </a:solidFill>
              <a:latin typeface="Kozuka Gothic Pr6N M" pitchFamily="34" charset="-128"/>
              <a:ea typeface="Kozuka Gothic Pr6N M" pitchFamily="34" charset="-128"/>
            </a:rPr>
            <a:t>County</a:t>
          </a:r>
          <a:endParaRPr lang="en-US" sz="1800" b="1" dirty="0">
            <a:solidFill>
              <a:schemeClr val="bg2">
                <a:lumMod val="75000"/>
              </a:schemeClr>
            </a:solidFill>
            <a:latin typeface="Kozuka Gothic Pr6N M" pitchFamily="34" charset="-128"/>
            <a:ea typeface="Kozuka Gothic Pr6N M" pitchFamily="34" charset="-128"/>
          </a:endParaRPr>
        </a:p>
      </cdr:txBody>
    </cdr:sp>
  </cdr:relSizeAnchor>
  <cdr:relSizeAnchor xmlns:cdr="http://schemas.openxmlformats.org/drawingml/2006/chartDrawing">
    <cdr:from>
      <cdr:x>0.30894</cdr:x>
      <cdr:y>0.69444</cdr:y>
    </cdr:from>
    <cdr:to>
      <cdr:x>0.39024</cdr:x>
      <cdr:y>0.73889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895600" y="4762500"/>
          <a:ext cx="761992" cy="3048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>
              <a:solidFill>
                <a:schemeClr val="bg2">
                  <a:lumMod val="75000"/>
                </a:schemeClr>
              </a:solidFill>
              <a:latin typeface="Kozuka Gothic Pr6N M" pitchFamily="34" charset="-128"/>
              <a:ea typeface="Kozuka Gothic Pr6N M" pitchFamily="34" charset="-128"/>
            </a:rPr>
            <a:t>State</a:t>
          </a:r>
          <a:endParaRPr lang="en-US" sz="1800" dirty="0">
            <a:solidFill>
              <a:schemeClr val="bg2">
                <a:lumMod val="75000"/>
              </a:schemeClr>
            </a:solidFill>
            <a:latin typeface="Kozuka Gothic Pr6N M" pitchFamily="34" charset="-128"/>
            <a:ea typeface="Kozuka Gothic Pr6N M" pitchFamily="34" charset="-128"/>
          </a:endParaRPr>
        </a:p>
      </cdr:txBody>
    </cdr:sp>
  </cdr:relSizeAnchor>
  <cdr:relSizeAnchor xmlns:cdr="http://schemas.openxmlformats.org/drawingml/2006/chartDrawing">
    <cdr:from>
      <cdr:x>0.13008</cdr:x>
      <cdr:y>0.49444</cdr:y>
    </cdr:from>
    <cdr:to>
      <cdr:x>0.29268</cdr:x>
      <cdr:y>0.55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219200" y="3390900"/>
          <a:ext cx="15240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dirty="0" smtClean="0">
              <a:solidFill>
                <a:schemeClr val="bg2">
                  <a:lumMod val="75000"/>
                </a:schemeClr>
              </a:solidFill>
              <a:latin typeface="Kozuka Gothic Pr6N M" pitchFamily="34" charset="-128"/>
              <a:ea typeface="Kozuka Gothic Pr6N M" pitchFamily="34" charset="-128"/>
            </a:rPr>
            <a:t>Schools</a:t>
          </a:r>
          <a:endParaRPr lang="en-US" sz="1800" dirty="0">
            <a:solidFill>
              <a:schemeClr val="bg2">
                <a:lumMod val="75000"/>
              </a:schemeClr>
            </a:solidFill>
            <a:latin typeface="Kozuka Gothic Pr6N M" pitchFamily="34" charset="-128"/>
            <a:ea typeface="Kozuka Gothic Pr6N M" pitchFamily="34" charset="-128"/>
          </a:endParaRPr>
        </a:p>
      </cdr:txBody>
    </cdr:sp>
  </cdr:relSizeAnchor>
  <cdr:relSizeAnchor xmlns:cdr="http://schemas.openxmlformats.org/drawingml/2006/chartDrawing">
    <cdr:from>
      <cdr:x>0.17073</cdr:x>
      <cdr:y>0.23889</cdr:y>
    </cdr:from>
    <cdr:to>
      <cdr:x>0.3252</cdr:x>
      <cdr:y>0.36111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600200" y="1638300"/>
          <a:ext cx="1447785" cy="8381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dirty="0" smtClean="0">
              <a:solidFill>
                <a:schemeClr val="bg2">
                  <a:lumMod val="75000"/>
                </a:schemeClr>
              </a:solidFill>
              <a:latin typeface="Kozuka Gothic Pr6N M" pitchFamily="34" charset="-128"/>
              <a:ea typeface="Kozuka Gothic Pr6N M" pitchFamily="34" charset="-128"/>
            </a:rPr>
            <a:t>Squaw Valley Public Service District</a:t>
          </a:r>
          <a:endParaRPr lang="en-US" sz="1400" dirty="0">
            <a:solidFill>
              <a:schemeClr val="bg2">
                <a:lumMod val="75000"/>
              </a:schemeClr>
            </a:solidFill>
            <a:latin typeface="Kozuka Gothic Pr6N M" pitchFamily="34" charset="-128"/>
            <a:ea typeface="Kozuka Gothic Pr6N M" pitchFamily="34" charset="-128"/>
          </a:endParaRPr>
        </a:p>
      </cdr:txBody>
    </cdr:sp>
  </cdr:relSizeAnchor>
  <cdr:relSizeAnchor xmlns:cdr="http://schemas.openxmlformats.org/drawingml/2006/chartDrawing">
    <cdr:from>
      <cdr:x>0.7561</cdr:x>
      <cdr:y>0.92222</cdr:y>
    </cdr:from>
    <cdr:to>
      <cdr:x>0.98374</cdr:x>
      <cdr:y>0.98889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7086600" y="6324600"/>
          <a:ext cx="2133579" cy="4572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en-US" sz="2000" dirty="0" smtClean="0">
              <a:solidFill>
                <a:schemeClr val="bg2">
                  <a:lumMod val="75000"/>
                </a:schemeClr>
              </a:solidFill>
              <a:latin typeface="Kozuka Gothic Pr6N M" pitchFamily="34" charset="-128"/>
              <a:ea typeface="Kozuka Gothic Pr6N M" pitchFamily="34" charset="-128"/>
            </a:rPr>
            <a:t>*$ in ‘000’s</a:t>
          </a:r>
          <a:endParaRPr lang="en-US" sz="2000" dirty="0">
            <a:solidFill>
              <a:schemeClr val="bg2">
                <a:lumMod val="75000"/>
              </a:schemeClr>
            </a:solidFill>
            <a:latin typeface="Kozuka Gothic Pr6N M" pitchFamily="34" charset="-128"/>
            <a:ea typeface="Kozuka Gothic Pr6N M" pitchFamily="34" charset="-128"/>
          </a:endParaRPr>
        </a:p>
      </cdr:txBody>
    </cdr:sp>
  </cdr:relSizeAnchor>
  <cdr:relSizeAnchor xmlns:cdr="http://schemas.openxmlformats.org/drawingml/2006/chartDrawing">
    <cdr:from>
      <cdr:x>0.06504</cdr:x>
      <cdr:y>0.90556</cdr:y>
    </cdr:from>
    <cdr:to>
      <cdr:x>0.62602</cdr:x>
      <cdr:y>0.97223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609600" y="6210300"/>
          <a:ext cx="5257800" cy="4572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dirty="0" smtClean="0">
              <a:solidFill>
                <a:schemeClr val="bg2">
                  <a:lumMod val="75000"/>
                </a:schemeClr>
              </a:solidFill>
              <a:latin typeface="Kozuka Gothic Pr6N M" pitchFamily="34" charset="-128"/>
              <a:ea typeface="Kozuka Gothic Pr6N M" pitchFamily="34" charset="-128"/>
            </a:rPr>
            <a:t>Total Annual Revenue: $25,745</a:t>
          </a:r>
          <a:endParaRPr lang="en-US" sz="2000" dirty="0">
            <a:solidFill>
              <a:schemeClr val="bg2">
                <a:lumMod val="75000"/>
              </a:schemeClr>
            </a:solidFill>
            <a:latin typeface="Kozuka Gothic Pr6N M" pitchFamily="34" charset="-128"/>
            <a:ea typeface="Kozuka Gothic Pr6N M" pitchFamily="34" charset="-128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711C6-5ABF-4907-BD7A-D959F81D7CA6}" type="datetimeFigureOut">
              <a:rPr lang="en-US" smtClean="0"/>
              <a:pPr/>
              <a:t>3/31/16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FACE7-E44D-49C5-BE34-ED27ECF1B2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92891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F82A1-85B8-4887-A12A-F56C7A8BFAF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95747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4929E-DB82-4C31-A4AA-2ACD4BE66E1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12520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8898D-604D-40AA-90D3-05A01A3FB8A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84459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4929E-DB82-4C31-A4AA-2ACD4BE66E1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44596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8898D-604D-40AA-90D3-05A01A3FB8A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47814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8898D-604D-40AA-90D3-05A01A3FB8A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84459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8898D-604D-40AA-90D3-05A01A3FB8A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84459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8898D-604D-40AA-90D3-05A01A3FB8A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93319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8898D-604D-40AA-90D3-05A01A3FB8A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32754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8898D-604D-40AA-90D3-05A01A3FB8A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84459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4929E-DB82-4C31-A4AA-2ACD4BE66E1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12520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4929E-DB82-4C31-A4AA-2ACD4BE66E1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12520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8898D-604D-40AA-90D3-05A01A3FB8A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84459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9CBFA-6BA9-4FDF-B5E5-1BF5FE813BA1}" type="datetimeFigureOut">
              <a:rPr lang="en-US" smtClean="0"/>
              <a:pPr/>
              <a:t>3/31/16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AEA0-2766-4924-A8D4-A8E1212BF5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9298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9CBFA-6BA9-4FDF-B5E5-1BF5FE813BA1}" type="datetimeFigureOut">
              <a:rPr lang="en-US" smtClean="0"/>
              <a:pPr/>
              <a:t>3/31/16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AEA0-2766-4924-A8D4-A8E1212BF5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068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9CBFA-6BA9-4FDF-B5E5-1BF5FE813BA1}" type="datetimeFigureOut">
              <a:rPr lang="en-US" smtClean="0"/>
              <a:pPr/>
              <a:t>3/31/16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AEA0-2766-4924-A8D4-A8E1212BF5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19313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9CBFA-6BA9-4FDF-B5E5-1BF5FE813BA1}" type="datetimeFigureOut">
              <a:rPr lang="en-US" smtClean="0"/>
              <a:pPr/>
              <a:t>3/31/16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AEA0-2766-4924-A8D4-A8E1212BF5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3553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9CBFA-6BA9-4FDF-B5E5-1BF5FE813BA1}" type="datetimeFigureOut">
              <a:rPr lang="en-US" smtClean="0"/>
              <a:pPr/>
              <a:t>3/31/16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AEA0-2766-4924-A8D4-A8E1212BF5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97777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9CBFA-6BA9-4FDF-B5E5-1BF5FE813BA1}" type="datetimeFigureOut">
              <a:rPr lang="en-US" smtClean="0"/>
              <a:pPr/>
              <a:t>3/31/16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AEA0-2766-4924-A8D4-A8E1212BF5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82375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9CBFA-6BA9-4FDF-B5E5-1BF5FE813BA1}" type="datetimeFigureOut">
              <a:rPr lang="en-US" smtClean="0"/>
              <a:pPr/>
              <a:t>3/31/16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AEA0-2766-4924-A8D4-A8E1212BF5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32965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9CBFA-6BA9-4FDF-B5E5-1BF5FE813BA1}" type="datetimeFigureOut">
              <a:rPr lang="en-US" smtClean="0"/>
              <a:pPr/>
              <a:t>3/31/16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AEA0-2766-4924-A8D4-A8E1212BF5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41545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9CBFA-6BA9-4FDF-B5E5-1BF5FE813BA1}" type="datetimeFigureOut">
              <a:rPr lang="en-US" smtClean="0"/>
              <a:pPr/>
              <a:t>3/31/16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AEA0-2766-4924-A8D4-A8E1212BF5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5901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9CBFA-6BA9-4FDF-B5E5-1BF5FE813BA1}" type="datetimeFigureOut">
              <a:rPr lang="en-US" smtClean="0"/>
              <a:pPr/>
              <a:t>3/31/16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AEA0-2766-4924-A8D4-A8E1212BF5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02287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9CBFA-6BA9-4FDF-B5E5-1BF5FE813BA1}" type="datetimeFigureOut">
              <a:rPr lang="en-US" smtClean="0"/>
              <a:pPr/>
              <a:t>3/31/16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AEA0-2766-4924-A8D4-A8E1212BF5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1126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9CBFA-6BA9-4FDF-B5E5-1BF5FE813BA1}" type="datetimeFigureOut">
              <a:rPr lang="en-US" smtClean="0"/>
              <a:pPr/>
              <a:t>3/31/16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FAEA0-2766-4924-A8D4-A8E1212BF5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5237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tiff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533400" y="-152400"/>
            <a:ext cx="10505096" cy="70104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6" name="Rectangle 5"/>
          <p:cNvSpPr/>
          <p:nvPr/>
        </p:nvSpPr>
        <p:spPr>
          <a:xfrm>
            <a:off x="-76200" y="4838700"/>
            <a:ext cx="7162800" cy="144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991100"/>
            <a:ext cx="6638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DDD9C3"/>
                </a:solidFill>
                <a:latin typeface="Kozuka Gothic Pro H" pitchFamily="34" charset="-128"/>
                <a:ea typeface="Kozuka Gothic Pro H" pitchFamily="34" charset="-128"/>
              </a:rPr>
              <a:t>The Village at Squaw Valley</a:t>
            </a:r>
          </a:p>
          <a:p>
            <a:r>
              <a:rPr lang="en-US" b="1" dirty="0" smtClean="0">
                <a:solidFill>
                  <a:srgbClr val="DDD9C3"/>
                </a:solidFill>
                <a:latin typeface="Kozuka Gothic Pro EL" pitchFamily="34" charset="-128"/>
                <a:ea typeface="Kozuka Gothic Pro EL" pitchFamily="34" charset="-128"/>
              </a:rPr>
              <a:t> </a:t>
            </a:r>
            <a:r>
              <a:rPr lang="en-US" b="1" dirty="0" smtClean="0">
                <a:solidFill>
                  <a:srgbClr val="DDD9C3"/>
                </a:solidFill>
                <a:latin typeface="Kozuka Gothic Pro EL" pitchFamily="34" charset="-128"/>
                <a:ea typeface="Kozuka Gothic Pro EL" pitchFamily="34" charset="-128"/>
              </a:rPr>
              <a:t> </a:t>
            </a:r>
            <a:r>
              <a:rPr lang="en-US" b="1" dirty="0" smtClean="0">
                <a:solidFill>
                  <a:srgbClr val="DDD9C3"/>
                </a:solidFill>
                <a:latin typeface="Kozuka Gothic Pro EL" pitchFamily="34" charset="-128"/>
                <a:ea typeface="Kozuka Gothic Pro EL" pitchFamily="34" charset="-128"/>
              </a:rPr>
              <a:t>North Lake Tahoe Resort Association Board Meeting</a:t>
            </a:r>
            <a:endParaRPr lang="en-US" b="1" dirty="0" smtClean="0">
              <a:solidFill>
                <a:srgbClr val="DDD9C3"/>
              </a:solidFill>
              <a:latin typeface="Kozuka Gothic Pro EL" pitchFamily="34" charset="-128"/>
              <a:ea typeface="Kozuka Gothic Pro EL" pitchFamily="34" charset="-128"/>
            </a:endParaRPr>
          </a:p>
          <a:p>
            <a:r>
              <a:rPr lang="en-US" b="1" dirty="0" smtClean="0">
                <a:solidFill>
                  <a:srgbClr val="DDD9C3"/>
                </a:solidFill>
                <a:latin typeface="Kozuka Gothic Pro EL" pitchFamily="34" charset="-128"/>
                <a:ea typeface="Kozuka Gothic Pro EL" pitchFamily="34" charset="-128"/>
              </a:rPr>
              <a:t>  </a:t>
            </a:r>
            <a:r>
              <a:rPr lang="en-US" b="1" dirty="0" smtClean="0">
                <a:solidFill>
                  <a:srgbClr val="DDD9C3"/>
                </a:solidFill>
                <a:latin typeface="Kozuka Gothic Pro EL" pitchFamily="34" charset="-128"/>
                <a:ea typeface="Kozuka Gothic Pro EL" pitchFamily="34" charset="-128"/>
              </a:rPr>
              <a:t>April 5, 2016</a:t>
            </a:r>
            <a:endParaRPr lang="en-US" b="1" dirty="0">
              <a:solidFill>
                <a:srgbClr val="DDD9C3"/>
              </a:solidFill>
              <a:latin typeface="Kozuka Gothic Pro EL" pitchFamily="34" charset="-128"/>
              <a:ea typeface="Kozuka Gothic Pro EL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359451" y="5524500"/>
            <a:ext cx="446666" cy="60016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2818761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53291" y="0"/>
            <a:ext cx="843741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8875635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:\Marketing\Photography\- Squaw Summer Photos -\Hiking Trails - Scenics\2015\Brandon Skinner\_MG_14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5714426" cy="3810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N:\Marketing\Photography\- Squaw Summer Photos -\Trail Running\Matt Palmer\Trail Running Small\_DSC2693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:\Marketing\Photography\- Squaw Summer Photos -\Biking (Family)\Daphne Hougard\JPGs\20120907_Squaw-1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81599" y="2590800"/>
            <a:ext cx="4761979" cy="317341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5288" y="152400"/>
            <a:ext cx="2514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b="1" dirty="0">
                <a:solidFill>
                  <a:schemeClr val="bg2">
                    <a:lumMod val="90000"/>
                  </a:schemeClr>
                </a:solidFill>
                <a:latin typeface="Kozuka Gothic Pro EL" pitchFamily="34" charset="-128"/>
                <a:ea typeface="Kozuka Gothic Pro EL" pitchFamily="34" charset="-128"/>
              </a:rPr>
              <a:t>Parks and </a:t>
            </a:r>
            <a:r>
              <a:rPr lang="en-US" sz="2800" b="1" dirty="0" smtClean="0">
                <a:solidFill>
                  <a:schemeClr val="bg2">
                    <a:lumMod val="90000"/>
                  </a:schemeClr>
                </a:solidFill>
                <a:latin typeface="Kozuka Gothic Pro EL" pitchFamily="34" charset="-128"/>
                <a:ea typeface="Kozuka Gothic Pro EL" pitchFamily="34" charset="-128"/>
              </a:rPr>
              <a:t>Recreation: </a:t>
            </a:r>
            <a:r>
              <a:rPr lang="en-US" sz="2800" b="1" i="1" dirty="0" smtClean="0">
                <a:solidFill>
                  <a:schemeClr val="bg2">
                    <a:lumMod val="90000"/>
                  </a:schemeClr>
                </a:solidFill>
                <a:latin typeface="Kozuka Gothic Pro EL" pitchFamily="34" charset="-128"/>
                <a:ea typeface="Kozuka Gothic Pro EL" pitchFamily="34" charset="-128"/>
              </a:rPr>
              <a:t>New </a:t>
            </a:r>
            <a:r>
              <a:rPr lang="en-US" sz="2800" b="1" i="1" dirty="0">
                <a:solidFill>
                  <a:schemeClr val="bg2">
                    <a:lumMod val="90000"/>
                  </a:schemeClr>
                </a:solidFill>
                <a:latin typeface="Kozuka Gothic Pro EL" pitchFamily="34" charset="-128"/>
                <a:ea typeface="Kozuka Gothic Pro EL" pitchFamily="34" charset="-128"/>
              </a:rPr>
              <a:t>hiking and biking </a:t>
            </a:r>
            <a:r>
              <a:rPr lang="en-US" sz="2800" b="1" i="1" dirty="0" smtClean="0">
                <a:solidFill>
                  <a:schemeClr val="bg2">
                    <a:lumMod val="90000"/>
                  </a:schemeClr>
                </a:solidFill>
                <a:latin typeface="Kozuka Gothic Pro EL" pitchFamily="34" charset="-128"/>
                <a:ea typeface="Kozuka Gothic Pro EL" pitchFamily="34" charset="-128"/>
              </a:rPr>
              <a:t>trails</a:t>
            </a:r>
            <a:endParaRPr lang="en-US" sz="2800" b="1" i="1" dirty="0">
              <a:solidFill>
                <a:schemeClr val="bg2">
                  <a:lumMod val="90000"/>
                </a:schemeClr>
              </a:solidFill>
              <a:latin typeface="Kozuka Gothic Pro EL" pitchFamily="34" charset="-128"/>
              <a:ea typeface="Kozuka Gothic Pro EL" pitchFamily="34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5396097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4114800"/>
            <a:ext cx="3257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000" b="1" dirty="0" smtClean="0">
                <a:solidFill>
                  <a:srgbClr val="EEECE1">
                    <a:lumMod val="90000"/>
                  </a:srgbClr>
                </a:solidFill>
                <a:latin typeface="Kozuka Gothic Pro EL" pitchFamily="34" charset="-128"/>
                <a:ea typeface="Kozuka Gothic Pro EL" pitchFamily="34" charset="-128"/>
              </a:rPr>
              <a:t>Enhancements to the Squaw Valley Park :</a:t>
            </a:r>
          </a:p>
          <a:p>
            <a:pPr marL="0" lvl="1" algn="ctr"/>
            <a:r>
              <a:rPr lang="en-US" sz="2000" b="1" dirty="0" smtClean="0">
                <a:solidFill>
                  <a:srgbClr val="EEECE1">
                    <a:lumMod val="90000"/>
                  </a:srgbClr>
                </a:solidFill>
                <a:latin typeface="Kozuka Gothic Pro EL" pitchFamily="34" charset="-128"/>
                <a:ea typeface="Kozuka Gothic Pro EL" pitchFamily="34" charset="-128"/>
              </a:rPr>
              <a:t> </a:t>
            </a:r>
            <a:r>
              <a:rPr lang="en-US" sz="2000" b="1" i="1" dirty="0" smtClean="0">
                <a:solidFill>
                  <a:srgbClr val="EEECE1">
                    <a:lumMod val="90000"/>
                  </a:srgbClr>
                </a:solidFill>
                <a:latin typeface="Kozuka Gothic Pro EL" pitchFamily="34" charset="-128"/>
                <a:ea typeface="Kozuka Gothic Pro EL" pitchFamily="34" charset="-128"/>
              </a:rPr>
              <a:t>flush restrooms, water fill stations, new </a:t>
            </a:r>
            <a:r>
              <a:rPr lang="en-US" sz="2000" b="1" i="1" dirty="0">
                <a:solidFill>
                  <a:srgbClr val="EEECE1">
                    <a:lumMod val="90000"/>
                  </a:srgbClr>
                </a:solidFill>
                <a:latin typeface="Kozuka Gothic Pro EL" pitchFamily="34" charset="-128"/>
                <a:ea typeface="Kozuka Gothic Pro EL" pitchFamily="34" charset="-128"/>
              </a:rPr>
              <a:t> </a:t>
            </a:r>
            <a:r>
              <a:rPr lang="en-US" sz="2000" b="1" i="1" dirty="0" smtClean="0">
                <a:solidFill>
                  <a:srgbClr val="EEECE1">
                    <a:lumMod val="90000"/>
                  </a:srgbClr>
                </a:solidFill>
                <a:latin typeface="Kozuka Gothic Pro EL" pitchFamily="34" charset="-128"/>
                <a:ea typeface="Kozuka Gothic Pro EL" pitchFamily="34" charset="-128"/>
              </a:rPr>
              <a:t>directional signage and lighting.</a:t>
            </a:r>
            <a:endParaRPr lang="en-US" sz="2000" b="1" i="1" dirty="0">
              <a:solidFill>
                <a:srgbClr val="EEECE1">
                  <a:lumMod val="90000"/>
                </a:srgbClr>
              </a:solidFill>
              <a:latin typeface="Kozuka Gothic Pro EL" pitchFamily="34" charset="-128"/>
              <a:ea typeface="Kozuka Gothic Pro EL" pitchFamily="34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87229" y="0"/>
            <a:ext cx="5308743" cy="353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82912" y="3048000"/>
            <a:ext cx="5261088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544193" y="457200"/>
            <a:ext cx="3186062" cy="212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2084927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1626" y="1371600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M" pitchFamily="34" charset="-128"/>
                <a:ea typeface="Kozuka Gothic Pr6N M" pitchFamily="34" charset="-128"/>
              </a:rPr>
              <a:t>Economic </a:t>
            </a:r>
          </a:p>
          <a:p>
            <a:pPr algn="ctr"/>
            <a:r>
              <a:rPr lang="en-US" sz="7200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M" pitchFamily="34" charset="-128"/>
                <a:ea typeface="Kozuka Gothic Pr6N M" pitchFamily="34" charset="-128"/>
              </a:rPr>
              <a:t>Benefits</a:t>
            </a:r>
            <a:endParaRPr lang="en-US" sz="7200" dirty="0">
              <a:solidFill>
                <a:srgbClr val="EEECE1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zuka Gothic Pr6N M" pitchFamily="34" charset="-128"/>
              <a:ea typeface="Kozuka Gothic Pr6N M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926395" y="4114800"/>
            <a:ext cx="1361062" cy="18288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1800747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" y="228600"/>
            <a:ext cx="25908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400" b="1" dirty="0" smtClean="0">
                <a:solidFill>
                  <a:srgbClr val="EEECE1">
                    <a:lumMod val="90000"/>
                  </a:srgbClr>
                </a:solidFill>
                <a:latin typeface="Kozuka Gothic Pro EL" pitchFamily="34" charset="-128"/>
                <a:ea typeface="Kozuka Gothic Pro EL" pitchFamily="34" charset="-128"/>
              </a:rPr>
              <a:t>Jobs:</a:t>
            </a:r>
          </a:p>
          <a:p>
            <a:pPr marL="0" lvl="1" algn="ctr"/>
            <a:r>
              <a:rPr lang="en-US" sz="2000" b="1" i="1" dirty="0" smtClean="0">
                <a:solidFill>
                  <a:srgbClr val="EEECE1">
                    <a:lumMod val="90000"/>
                  </a:srgbClr>
                </a:solidFill>
                <a:latin typeface="Kozuka Gothic Pro EL" pitchFamily="34" charset="-128"/>
                <a:ea typeface="Kozuka Gothic Pro EL" pitchFamily="34" charset="-128"/>
              </a:rPr>
              <a:t>Over 1,400 new full and part time jobs generated from Village redevelopment.</a:t>
            </a:r>
            <a:endParaRPr lang="en-US" sz="2000" b="1" i="1" dirty="0">
              <a:solidFill>
                <a:srgbClr val="EEECE1">
                  <a:lumMod val="90000"/>
                </a:srgbClr>
              </a:solidFill>
              <a:latin typeface="Kozuka Gothic Pro EL" pitchFamily="34" charset="-128"/>
              <a:ea typeface="Kozuka Gothic Pro EL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276599" y="0"/>
            <a:ext cx="6385257" cy="4262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114800" y="4262034"/>
            <a:ext cx="4103915" cy="2731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2438400"/>
            <a:ext cx="3276600" cy="4572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5699381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228600"/>
            <a:ext cx="3981451" cy="982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M" pitchFamily="34" charset="-128"/>
                <a:ea typeface="Kozuka Gothic Pr6N M" pitchFamily="34" charset="-128"/>
              </a:rPr>
              <a:t>Tax Revenue 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o EL" pitchFamily="34" charset="-128"/>
                <a:ea typeface="Kozuka Gothic Pro EL" pitchFamily="34" charset="-128"/>
              </a:rPr>
              <a:t>by Source </a:t>
            </a:r>
            <a:endParaRPr lang="en-US" sz="24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zuka Gothic Pro EL" pitchFamily="34" charset="-128"/>
              <a:ea typeface="Kozuka Gothic Pro EL" pitchFamily="34" charset="-128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6858000" y="6248400"/>
            <a:ext cx="2133579" cy="4572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Kozuka Gothic Pr6N M" pitchFamily="34" charset="-128"/>
                <a:ea typeface="Kozuka Gothic Pr6N M" pitchFamily="34" charset="-128"/>
              </a:rPr>
              <a:t>*$ in ‘000’s</a:t>
            </a:r>
            <a:endParaRPr lang="en-US" sz="2000" dirty="0">
              <a:solidFill>
                <a:schemeClr val="bg2">
                  <a:lumMod val="75000"/>
                </a:schemeClr>
              </a:solidFill>
              <a:latin typeface="Kozuka Gothic Pr6N M" pitchFamily="34" charset="-128"/>
              <a:ea typeface="Kozuka Gothic Pr6N M" pitchFamily="34" charset="-128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00806252"/>
              </p:ext>
            </p:extLst>
          </p:nvPr>
        </p:nvGraphicFramePr>
        <p:xfrm>
          <a:off x="990600" y="916695"/>
          <a:ext cx="7620000" cy="5308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152400" y="6225318"/>
            <a:ext cx="5257800" cy="4572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Kozuka Gothic Pr6N M" pitchFamily="34" charset="-128"/>
                <a:ea typeface="Kozuka Gothic Pr6N M" pitchFamily="34" charset="-128"/>
              </a:rPr>
              <a:t>Total Annual Revenue: $22,640</a:t>
            </a:r>
            <a:endParaRPr lang="en-US" sz="2000" dirty="0">
              <a:solidFill>
                <a:schemeClr val="bg2">
                  <a:lumMod val="75000"/>
                </a:schemeClr>
              </a:solidFill>
              <a:latin typeface="Kozuka Gothic Pr6N M" pitchFamily="34" charset="-128"/>
              <a:ea typeface="Kozuka Gothic Pr6N M" pitchFamily="34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4848860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0830022"/>
              </p:ext>
            </p:extLst>
          </p:nvPr>
        </p:nvGraphicFramePr>
        <p:xfrm>
          <a:off x="-381000" y="38100"/>
          <a:ext cx="93726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2522490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1626" y="1371600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M" pitchFamily="34" charset="-128"/>
                <a:ea typeface="Kozuka Gothic Pr6N M" pitchFamily="34" charset="-128"/>
              </a:rPr>
              <a:t>Environmental Benefits </a:t>
            </a:r>
            <a:endParaRPr lang="en-US" sz="7200" dirty="0">
              <a:solidFill>
                <a:srgbClr val="EEECE1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zuka Gothic Pr6N M" pitchFamily="34" charset="-128"/>
              <a:ea typeface="Kozuka Gothic Pr6N M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926395" y="4114800"/>
            <a:ext cx="1361062" cy="18288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6905111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08061" y="3733800"/>
            <a:ext cx="4027714" cy="2685143"/>
          </a:xfrm>
          <a:prstGeom prst="rect">
            <a:avLst/>
          </a:prstGeom>
        </p:spPr>
      </p:pic>
      <p:pic>
        <p:nvPicPr>
          <p:cNvPr id="12" name="Picture 4" descr="N:\Marketing\Photography\- Squaw Winter Photos -\Adult Village Lifestyle\2013-14\Jason Abraham EXPIRES 8-1-17\20140402_SquawBiketoSki_00035_EI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648199" y="609600"/>
            <a:ext cx="5152093" cy="3429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116286" y="4267200"/>
            <a:ext cx="3882317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32041" y="304800"/>
            <a:ext cx="4507918" cy="300452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3415074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lazzari\Desktop\1516 Depts Enviro Drink Mtn Tap Sign_Final_Page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299364" cy="6858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3532429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3051" y="3048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M" pitchFamily="34" charset="-128"/>
                <a:ea typeface="Kozuka Gothic Pr6N M" pitchFamily="34" charset="-128"/>
              </a:rPr>
              <a:t>Evolution and Benefits</a:t>
            </a:r>
            <a:endParaRPr lang="en-US" sz="4800" dirty="0">
              <a:solidFill>
                <a:srgbClr val="EEECE1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zuka Gothic Pr6N M" pitchFamily="34" charset="-128"/>
              <a:ea typeface="Kozuka Gothic Pr6N M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193595" y="1181396"/>
            <a:ext cx="493205" cy="6626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541" y="1371600"/>
            <a:ext cx="853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2">
                    <a:lumMod val="90000"/>
                  </a:schemeClr>
                </a:solidFill>
                <a:latin typeface="Kozuka Gothic Pro EL" pitchFamily="34" charset="-128"/>
                <a:ea typeface="Kozuka Gothic Pro EL" pitchFamily="34" charset="-128"/>
              </a:rPr>
              <a:t>Plan Changes/Downsizing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2">
                    <a:lumMod val="90000"/>
                  </a:schemeClr>
                </a:solidFill>
                <a:latin typeface="Kozuka Gothic Pro EL" pitchFamily="34" charset="-128"/>
                <a:ea typeface="Kozuka Gothic Pro EL" pitchFamily="34" charset="-128"/>
              </a:rPr>
              <a:t>Community Benefits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2">
                    <a:lumMod val="90000"/>
                  </a:schemeClr>
                </a:solidFill>
                <a:latin typeface="Kozuka Gothic Pro EL" pitchFamily="34" charset="-128"/>
                <a:ea typeface="Kozuka Gothic Pro EL" pitchFamily="34" charset="-128"/>
              </a:rPr>
              <a:t>Plan Economics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2">
                    <a:lumMod val="90000"/>
                  </a:schemeClr>
                </a:solidFill>
                <a:latin typeface="Kozuka Gothic Pro EL" pitchFamily="34" charset="-128"/>
                <a:ea typeface="Kozuka Gothic Pro EL" pitchFamily="34" charset="-128"/>
              </a:rPr>
              <a:t>Environmental Benefits</a:t>
            </a:r>
            <a:endParaRPr lang="en-US" sz="3200" dirty="0">
              <a:solidFill>
                <a:schemeClr val="bg2">
                  <a:lumMod val="90000"/>
                </a:schemeClr>
              </a:solidFill>
              <a:latin typeface="Kozuka Gothic Pro EL" pitchFamily="34" charset="-128"/>
              <a:ea typeface="Kozuka Gothic Pro EL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402667" y="3581400"/>
            <a:ext cx="4453247" cy="2971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36034" y="4037189"/>
            <a:ext cx="3774017" cy="251601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4758598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629966"/>
            <a:ext cx="584946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/>
            <a:endParaRPr lang="en-US" sz="2400" dirty="0" smtClean="0">
              <a:solidFill>
                <a:srgbClr val="EEECE1">
                  <a:lumMod val="90000"/>
                </a:srgbClr>
              </a:solidFill>
              <a:latin typeface="Kozuka Gothic Pr6N EL" pitchFamily="34" charset="-128"/>
              <a:ea typeface="Kozuka Gothic Pr6N EL" pitchFamily="34" charset="-128"/>
            </a:endParaRPr>
          </a:p>
          <a:p>
            <a:pPr lvl="1"/>
            <a:endParaRPr lang="en-US" sz="2400" dirty="0">
              <a:solidFill>
                <a:srgbClr val="EEECE1">
                  <a:lumMod val="90000"/>
                </a:srgbClr>
              </a:solidFill>
              <a:latin typeface="Kozuka Gothic Pr6N EL" pitchFamily="34" charset="-128"/>
              <a:ea typeface="Kozuka Gothic Pr6N EL" pitchFamily="34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EECE1">
                    <a:lumMod val="90000"/>
                  </a:srgbClr>
                </a:solidFill>
                <a:latin typeface="Kozuka Gothic Pr6N EL" pitchFamily="34" charset="-128"/>
                <a:ea typeface="Kozuka Gothic Pr6N EL" pitchFamily="34" charset="-128"/>
              </a:rPr>
              <a:t>Final EIR</a:t>
            </a:r>
            <a:r>
              <a:rPr lang="en-US" sz="2400" dirty="0" smtClean="0">
                <a:solidFill>
                  <a:srgbClr val="EEECE1">
                    <a:lumMod val="90000"/>
                  </a:srgbClr>
                </a:solidFill>
                <a:latin typeface="Kozuka Gothic Pr6N EL" pitchFamily="34" charset="-128"/>
                <a:ea typeface="Kozuka Gothic Pr6N EL" pitchFamily="34" charset="-128"/>
              </a:rPr>
              <a:t> </a:t>
            </a:r>
          </a:p>
          <a:p>
            <a:pPr marL="1200150" lvl="2" indent="-285750"/>
            <a:r>
              <a:rPr lang="en-US" sz="2400" dirty="0" smtClean="0">
                <a:solidFill>
                  <a:srgbClr val="EEECE1">
                    <a:lumMod val="90000"/>
                  </a:srgbClr>
                </a:solidFill>
                <a:latin typeface="Kozuka Gothic Pr6N EL" pitchFamily="34" charset="-128"/>
                <a:ea typeface="Kozuka Gothic Pr6N EL" pitchFamily="34" charset="-128"/>
              </a:rPr>
              <a:t>April 2016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EEECE1">
                  <a:lumMod val="90000"/>
                </a:srgbClr>
              </a:solidFill>
              <a:latin typeface="Kozuka Gothic Pr6N EL" pitchFamily="34" charset="-128"/>
              <a:ea typeface="Kozuka Gothic Pr6N EL" pitchFamily="34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EEECE1">
                    <a:lumMod val="90000"/>
                  </a:srgbClr>
                </a:solidFill>
                <a:latin typeface="Kozuka Gothic Pr6N EL" pitchFamily="34" charset="-128"/>
                <a:ea typeface="Kozuka Gothic Pr6N EL" pitchFamily="34" charset="-128"/>
              </a:rPr>
              <a:t>Planning Commission Hearing</a:t>
            </a:r>
          </a:p>
          <a:p>
            <a:pPr lvl="1"/>
            <a:r>
              <a:rPr lang="en-US" sz="2400" dirty="0">
                <a:solidFill>
                  <a:srgbClr val="EEECE1">
                    <a:lumMod val="90000"/>
                  </a:srgbClr>
                </a:solidFill>
                <a:latin typeface="Kozuka Gothic Pr6N EL" pitchFamily="34" charset="-128"/>
                <a:ea typeface="Kozuka Gothic Pr6N EL" pitchFamily="34" charset="-128"/>
              </a:rPr>
              <a:t>	</a:t>
            </a:r>
            <a:r>
              <a:rPr lang="en-US" sz="2400" dirty="0" smtClean="0">
                <a:solidFill>
                  <a:srgbClr val="EEECE1">
                    <a:lumMod val="90000"/>
                  </a:srgbClr>
                </a:solidFill>
                <a:latin typeface="Kozuka Gothic Pr6N EL" pitchFamily="34" charset="-128"/>
                <a:ea typeface="Kozuka Gothic Pr6N EL" pitchFamily="34" charset="-128"/>
              </a:rPr>
              <a:t>May 2016</a:t>
            </a:r>
          </a:p>
          <a:p>
            <a:pPr lvl="1"/>
            <a:endParaRPr lang="en-US" sz="2400" dirty="0" smtClean="0">
              <a:solidFill>
                <a:srgbClr val="EEECE1">
                  <a:lumMod val="90000"/>
                </a:srgbClr>
              </a:solidFill>
              <a:latin typeface="Kozuka Gothic Pr6N EL" pitchFamily="34" charset="-128"/>
              <a:ea typeface="Kozuka Gothic Pr6N EL" pitchFamily="34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EEECE1">
                    <a:lumMod val="90000"/>
                  </a:srgbClr>
                </a:solidFill>
                <a:latin typeface="Kozuka Gothic Pr6N EL" pitchFamily="34" charset="-128"/>
                <a:ea typeface="Kozuka Gothic Pr6N EL" pitchFamily="34" charset="-128"/>
              </a:rPr>
              <a:t>Board of Supervisors</a:t>
            </a:r>
          </a:p>
          <a:p>
            <a:pPr lvl="2"/>
            <a:r>
              <a:rPr lang="en-US" sz="2400" dirty="0" smtClean="0">
                <a:solidFill>
                  <a:srgbClr val="EEECE1">
                    <a:lumMod val="90000"/>
                  </a:srgbClr>
                </a:solidFill>
                <a:latin typeface="Kozuka Gothic Pr6N EL" pitchFamily="34" charset="-128"/>
                <a:ea typeface="Kozuka Gothic Pr6N EL" pitchFamily="34" charset="-128"/>
              </a:rPr>
              <a:t>July 2016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EEECE1">
                  <a:lumMod val="90000"/>
                </a:srgbClr>
              </a:solidFill>
              <a:latin typeface="Kozuka Gothic Pr6N EL" pitchFamily="34" charset="-128"/>
              <a:ea typeface="Kozuka Gothic Pr6N EL" pitchFamily="34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EEECE1">
                  <a:lumMod val="90000"/>
                </a:srgbClr>
              </a:solidFill>
              <a:latin typeface="Kozuka Gothic Pr6N EL" pitchFamily="34" charset="-128"/>
              <a:ea typeface="Kozuka Gothic Pr6N EL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70934" y="6166145"/>
            <a:ext cx="381000" cy="51193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10008"/>
            <a:ext cx="3127375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01898" y="203775"/>
            <a:ext cx="5689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M" pitchFamily="34" charset="-128"/>
                <a:ea typeface="Kozuka Gothic Pr6N M" pitchFamily="34" charset="-128"/>
              </a:rPr>
              <a:t>Planning/Approval Schedule  </a:t>
            </a:r>
          </a:p>
          <a:p>
            <a:pPr algn="r"/>
            <a:r>
              <a:rPr lang="en-US" sz="3200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EL" pitchFamily="34" charset="-128"/>
                <a:ea typeface="Kozuka Gothic Pr6N EL" pitchFamily="34" charset="-128"/>
              </a:rPr>
              <a:t>2016 </a:t>
            </a:r>
            <a:endParaRPr lang="en-US" sz="3200" dirty="0">
              <a:solidFill>
                <a:srgbClr val="EEECE1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zuka Gothic Pr6N EL" pitchFamily="34" charset="-128"/>
              <a:ea typeface="Kozuka Gothic Pr6N EL" pitchFamily="34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4589256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8714" y="1143000"/>
            <a:ext cx="8610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M" pitchFamily="34" charset="-128"/>
                <a:ea typeface="Kozuka Gothic Pr6N M" pitchFamily="34" charset="-128"/>
              </a:rPr>
              <a:t>Thank you!</a:t>
            </a:r>
          </a:p>
          <a:p>
            <a:pPr algn="ctr"/>
            <a:r>
              <a:rPr lang="en-US" sz="66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L" pitchFamily="34" charset="-128"/>
                <a:ea typeface="Kozuka Gothic Pr6N L" pitchFamily="34" charset="-128"/>
              </a:rPr>
              <a:t>Questions?</a:t>
            </a:r>
            <a:endParaRPr lang="en-US" sz="6600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zuka Gothic Pr6N L" pitchFamily="34" charset="-128"/>
              <a:ea typeface="Kozuka Gothic Pr6N L" pitchFamily="34" charset="-128"/>
            </a:endParaRPr>
          </a:p>
        </p:txBody>
      </p:sp>
      <p:pic>
        <p:nvPicPr>
          <p:cNvPr id="1026" name="Picture 2" descr="E:\_DSC80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1626" y="3810001"/>
            <a:ext cx="4245214" cy="283324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_MG_4680-Ed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95024"/>
            <a:ext cx="4271444" cy="284822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3118609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1626" y="1600200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M" pitchFamily="34" charset="-128"/>
                <a:ea typeface="Kozuka Gothic Pr6N M" pitchFamily="34" charset="-128"/>
              </a:rPr>
              <a:t>Community Informed</a:t>
            </a:r>
          </a:p>
          <a:p>
            <a:pPr algn="ctr"/>
            <a:r>
              <a:rPr lang="en-US" sz="60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M" pitchFamily="34" charset="-128"/>
                <a:ea typeface="Kozuka Gothic Pr6N M" pitchFamily="34" charset="-128"/>
              </a:rPr>
              <a:t>Village Changes</a:t>
            </a:r>
            <a:endParaRPr lang="en-US" sz="6000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zuka Gothic Pr6N M" pitchFamily="34" charset="-128"/>
              <a:ea typeface="Kozuka Gothic Pr6N M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926395" y="4114800"/>
            <a:ext cx="1361062" cy="18288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9223553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1066800" y="152400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M" pitchFamily="34" charset="-128"/>
                <a:ea typeface="Kozuka Gothic Pr6N M" pitchFamily="34" charset="-128"/>
              </a:rPr>
              <a:t>Reduced </a:t>
            </a:r>
            <a:r>
              <a:rPr lang="en-US" sz="3200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EL" pitchFamily="34" charset="-128"/>
                <a:ea typeface="Kozuka Gothic Pr6N EL" pitchFamily="34" charset="-128"/>
              </a:rPr>
              <a:t>Lodging Units </a:t>
            </a:r>
          </a:p>
        </p:txBody>
      </p:sp>
      <p:graphicFrame>
        <p:nvGraphicFramePr>
          <p:cNvPr id="57" name="Chart 56"/>
          <p:cNvGraphicFramePr/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0206653"/>
              </p:ext>
            </p:extLst>
          </p:nvPr>
        </p:nvGraphicFramePr>
        <p:xfrm>
          <a:off x="1162109" y="839228"/>
          <a:ext cx="7315200" cy="5769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1" name="Picture 3" descr="C:\Users\klazzari\AppData\Local\Microsoft\Windows\Temporary Internet Files\Content.IE5\OE761E3P\Home-icon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409646" y="1257419"/>
            <a:ext cx="266581" cy="26658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3" descr="C:\Users\klazzari\AppData\Local\Microsoft\Windows\Temporary Internet Files\Content.IE5\OE761E3P\Home-icon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57714" y="2857439"/>
            <a:ext cx="266581" cy="26658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" descr="C:\Users\klazzari\AppData\Local\Microsoft\Windows\Temporary Internet Files\Content.IE5\OE761E3P\Home-icon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705046" y="2381309"/>
            <a:ext cx="266581" cy="26658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" descr="C:\Users\klazzari\AppData\Local\Microsoft\Windows\Temporary Internet Files\Content.IE5\OE761E3P\Home-icon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305249" y="3562050"/>
            <a:ext cx="266581" cy="26658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70934" y="6166145"/>
            <a:ext cx="381000" cy="51193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6091956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1066800" y="304800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M" pitchFamily="34" charset="-128"/>
                <a:ea typeface="Kozuka Gothic Pr6N M" pitchFamily="34" charset="-128"/>
              </a:rPr>
              <a:t>Reduced</a:t>
            </a:r>
            <a:r>
              <a:rPr lang="en-US" sz="3200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ea typeface="Adobe Myungjo Std M" pitchFamily="18" charset="-128"/>
              </a:rPr>
              <a:t> </a:t>
            </a:r>
            <a:r>
              <a:rPr lang="en-US" sz="3200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EL" pitchFamily="34" charset="-128"/>
                <a:ea typeface="Kozuka Gothic Pr6N EL" pitchFamily="34" charset="-128"/>
              </a:rPr>
              <a:t>Bedroom Counts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80630782"/>
              </p:ext>
            </p:extLst>
          </p:nvPr>
        </p:nvGraphicFramePr>
        <p:xfrm>
          <a:off x="914400" y="1123950"/>
          <a:ext cx="71628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579562" y="5334000"/>
            <a:ext cx="685800" cy="685800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70037" y="2819400"/>
            <a:ext cx="68262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70934" y="6166145"/>
            <a:ext cx="381000" cy="51193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3969484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70934" y="6166145"/>
            <a:ext cx="381000" cy="511933"/>
          </a:xfrm>
          <a:prstGeom prst="rect">
            <a:avLst/>
          </a:prstGeom>
        </p:spPr>
      </p:pic>
      <p:graphicFrame>
        <p:nvGraphicFramePr>
          <p:cNvPr id="2" name="Chart 1"/>
          <p:cNvGraphicFramePr/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28607731"/>
              </p:ext>
            </p:extLst>
          </p:nvPr>
        </p:nvGraphicFramePr>
        <p:xfrm>
          <a:off x="990600" y="1219199"/>
          <a:ext cx="7848600" cy="4946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66800" y="304800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M" pitchFamily="34" charset="-128"/>
                <a:ea typeface="Kozuka Gothic Pr6N M" pitchFamily="34" charset="-128"/>
              </a:rPr>
              <a:t>Reduced</a:t>
            </a:r>
            <a:r>
              <a:rPr lang="en-US" sz="3200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ea typeface="Adobe Myungjo Std M" pitchFamily="18" charset="-128"/>
              </a:rPr>
              <a:t> </a:t>
            </a:r>
            <a:r>
              <a:rPr lang="en-US" sz="3200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EL" pitchFamily="34" charset="-128"/>
                <a:ea typeface="Kozuka Gothic Pr6N EL" pitchFamily="34" charset="-128"/>
              </a:rPr>
              <a:t>Workforce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9123571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1626" y="1371600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M" pitchFamily="34" charset="-128"/>
                <a:ea typeface="Kozuka Gothic Pr6N M" pitchFamily="34" charset="-128"/>
              </a:rPr>
              <a:t>Community</a:t>
            </a:r>
          </a:p>
          <a:p>
            <a:pPr algn="ctr"/>
            <a:r>
              <a:rPr lang="en-US" sz="7200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M" pitchFamily="34" charset="-128"/>
                <a:ea typeface="Kozuka Gothic Pr6N M" pitchFamily="34" charset="-128"/>
              </a:rPr>
              <a:t>Benefits</a:t>
            </a:r>
            <a:endParaRPr lang="en-US" sz="7200" dirty="0">
              <a:solidFill>
                <a:srgbClr val="EEECE1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zuka Gothic Pr6N M" pitchFamily="34" charset="-128"/>
              <a:ea typeface="Kozuka Gothic Pr6N M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926395" y="4114800"/>
            <a:ext cx="1361062" cy="18288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4907035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62600" y="134956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M" pitchFamily="34" charset="-128"/>
                <a:ea typeface="Kozuka Gothic Pr6N M" pitchFamily="34" charset="-128"/>
              </a:rPr>
              <a:t>Squaw Creek </a:t>
            </a:r>
          </a:p>
          <a:p>
            <a:pPr algn="r"/>
            <a:r>
              <a:rPr lang="en-US" sz="32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M" pitchFamily="34" charset="-128"/>
                <a:ea typeface="Kozuka Gothic Pr6N M" pitchFamily="34" charset="-128"/>
              </a:rPr>
              <a:t>Restoration</a:t>
            </a:r>
            <a:endParaRPr lang="en-US" sz="3200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zuka Gothic Pr6N M" pitchFamily="34" charset="-128"/>
              <a:ea typeface="Kozuka Gothic Pr6N M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435453" y="4067175"/>
            <a:ext cx="3559560" cy="2669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524500" y="2438398"/>
            <a:ext cx="3619500" cy="4825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685800" y="-198715"/>
            <a:ext cx="4280606" cy="42658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810000" y="1212174"/>
            <a:ext cx="2209800" cy="147172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394454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4020" y="228600"/>
            <a:ext cx="733137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9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6N M" pitchFamily="34" charset="-128"/>
                <a:ea typeface="Kozuka Gothic Pr6N M" pitchFamily="34" charset="-128"/>
              </a:rPr>
              <a:t>Comprehensive Restoration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990600"/>
            <a:ext cx="9153977" cy="5715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3948917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213</Words>
  <Application>Microsoft Macintosh PowerPoint</Application>
  <PresentationFormat>On-screen Show (4:3)</PresentationFormat>
  <Paragraphs>88</Paragraphs>
  <Slides>21</Slides>
  <Notes>13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Lazzari</dc:creator>
  <cp:lastModifiedBy>Theresa May Duggan</cp:lastModifiedBy>
  <cp:revision>12</cp:revision>
  <dcterms:created xsi:type="dcterms:W3CDTF">2016-03-31T23:39:33Z</dcterms:created>
  <dcterms:modified xsi:type="dcterms:W3CDTF">2016-03-31T23:41:17Z</dcterms:modified>
</cp:coreProperties>
</file>