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2" r:id="rId2"/>
    <p:sldId id="302" r:id="rId3"/>
    <p:sldId id="285" r:id="rId4"/>
    <p:sldId id="283" r:id="rId5"/>
    <p:sldId id="281" r:id="rId6"/>
    <p:sldId id="303" r:id="rId7"/>
    <p:sldId id="278" r:id="rId8"/>
    <p:sldId id="298" r:id="rId9"/>
    <p:sldId id="265" r:id="rId10"/>
    <p:sldId id="299" r:id="rId11"/>
    <p:sldId id="259" r:id="rId12"/>
    <p:sldId id="258" r:id="rId13"/>
    <p:sldId id="269" r:id="rId14"/>
    <p:sldId id="261" r:id="rId15"/>
    <p:sldId id="263" r:id="rId16"/>
    <p:sldId id="264" r:id="rId17"/>
    <p:sldId id="256" r:id="rId18"/>
    <p:sldId id="300" r:id="rId19"/>
    <p:sldId id="273" r:id="rId20"/>
    <p:sldId id="274" r:id="rId21"/>
    <p:sldId id="275" r:id="rId22"/>
    <p:sldId id="270" r:id="rId23"/>
    <p:sldId id="268" r:id="rId24"/>
    <p:sldId id="272" r:id="rId25"/>
    <p:sldId id="284" r:id="rId26"/>
    <p:sldId id="291" r:id="rId27"/>
    <p:sldId id="292" r:id="rId28"/>
    <p:sldId id="293" r:id="rId29"/>
    <p:sldId id="294" r:id="rId30"/>
    <p:sldId id="295" r:id="rId31"/>
    <p:sldId id="301" r:id="rId32"/>
    <p:sldId id="296" r:id="rId33"/>
    <p:sldId id="297" r:id="rId34"/>
    <p:sldId id="290" r:id="rId35"/>
    <p:sldId id="287" r:id="rId36"/>
    <p:sldId id="286" r:id="rId37"/>
    <p:sldId id="288" r:id="rId38"/>
    <p:sldId id="289" r:id="rId39"/>
    <p:sldId id="26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E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1142" autoAdjust="0"/>
  </p:normalViewPr>
  <p:slideViewPr>
    <p:cSldViewPr snapToGrid="0">
      <p:cViewPr varScale="1">
        <p:scale>
          <a:sx n="83" d="100"/>
          <a:sy n="83" d="100"/>
        </p:scale>
        <p:origin x="16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ER\nltra\11%20-%20Marketing\Events%20Dept\Events\16.17%20Event%20Funding%20-%20Regional%20Breakdow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9.bin"/></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0.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Heavy" panose="020B0903020102020204" pitchFamily="34" charset="0"/>
                <a:ea typeface="+mn-ea"/>
                <a:cs typeface="+mn-cs"/>
              </a:defRPr>
            </a:pPr>
            <a:r>
              <a:rPr lang="en-US" sz="1800" dirty="0">
                <a:latin typeface="Franklin Gothic Heavy" panose="020B0903020102020204" pitchFamily="34" charset="0"/>
              </a:rPr>
              <a:t>Event Sponsorship Spend vs. Economic Impact</a:t>
            </a:r>
          </a:p>
        </c:rich>
      </c:tx>
      <c:layout>
        <c:manualLayout>
          <c:xMode val="edge"/>
          <c:yMode val="edge"/>
          <c:x val="0.1211665150827673"/>
          <c:y val="1.477378084317573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Heavy" panose="020B09030201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Economic Impact</c:v>
                </c:pt>
              </c:strCache>
            </c:strRef>
          </c:tx>
          <c:spPr>
            <a:solidFill>
              <a:schemeClr val="accent6"/>
            </a:solidFill>
            <a:ln>
              <a:noFill/>
            </a:ln>
            <a:effectLst/>
          </c:spPr>
          <c:invertIfNegative val="0"/>
          <c:dLbls>
            <c:delete val="1"/>
          </c:dLbls>
          <c:cat>
            <c:strRef>
              <c:f>Sheet1!$A$2:$A$3</c:f>
              <c:strCache>
                <c:ptCount val="2"/>
                <c:pt idx="0">
                  <c:v>16.17 FY</c:v>
                </c:pt>
                <c:pt idx="1">
                  <c:v>17.18 FY*</c:v>
                </c:pt>
              </c:strCache>
            </c:strRef>
          </c:cat>
          <c:val>
            <c:numRef>
              <c:f>Sheet1!$B$2:$B$3</c:f>
              <c:numCache>
                <c:formatCode>General</c:formatCode>
                <c:ptCount val="2"/>
                <c:pt idx="0">
                  <c:v>10219688</c:v>
                </c:pt>
                <c:pt idx="1">
                  <c:v>4480369</c:v>
                </c:pt>
              </c:numCache>
            </c:numRef>
          </c:val>
          <c:extLst xmlns:c16r2="http://schemas.microsoft.com/office/drawing/2015/06/chart">
            <c:ext xmlns:c16="http://schemas.microsoft.com/office/drawing/2014/chart" uri="{C3380CC4-5D6E-409C-BE32-E72D297353CC}">
              <c16:uniqueId val="{00000000-6C51-4304-81C2-FD973715A36A}"/>
            </c:ext>
          </c:extLst>
        </c:ser>
        <c:ser>
          <c:idx val="1"/>
          <c:order val="1"/>
          <c:tx>
            <c:strRef>
              <c:f>Sheet1!$C$1</c:f>
              <c:strCache>
                <c:ptCount val="1"/>
                <c:pt idx="0">
                  <c:v>Sponsorship Spend</c:v>
                </c:pt>
              </c:strCache>
            </c:strRef>
          </c:tx>
          <c:spPr>
            <a:solidFill>
              <a:schemeClr val="accent5"/>
            </a:solidFill>
            <a:ln>
              <a:noFill/>
            </a:ln>
            <a:effectLst/>
          </c:spPr>
          <c:invertIfNegative val="0"/>
          <c:dLbls>
            <c:delete val="1"/>
          </c:dLbls>
          <c:cat>
            <c:strRef>
              <c:f>Sheet1!$A$2:$A$3</c:f>
              <c:strCache>
                <c:ptCount val="2"/>
                <c:pt idx="0">
                  <c:v>16.17 FY</c:v>
                </c:pt>
                <c:pt idx="1">
                  <c:v>17.18 FY*</c:v>
                </c:pt>
              </c:strCache>
            </c:strRef>
          </c:cat>
          <c:val>
            <c:numRef>
              <c:f>Sheet1!$C$2:$C$3</c:f>
              <c:numCache>
                <c:formatCode>General</c:formatCode>
                <c:ptCount val="2"/>
                <c:pt idx="0">
                  <c:v>405500</c:v>
                </c:pt>
                <c:pt idx="1">
                  <c:v>335000</c:v>
                </c:pt>
              </c:numCache>
            </c:numRef>
          </c:val>
          <c:extLst xmlns:c16r2="http://schemas.microsoft.com/office/drawing/2015/06/chart">
            <c:ext xmlns:c16="http://schemas.microsoft.com/office/drawing/2014/chart" uri="{C3380CC4-5D6E-409C-BE32-E72D297353CC}">
              <c16:uniqueId val="{00000001-6C51-4304-81C2-FD973715A36A}"/>
            </c:ext>
          </c:extLst>
        </c:ser>
        <c:dLbls>
          <c:dLblPos val="inEnd"/>
          <c:showLegendKey val="0"/>
          <c:showVal val="1"/>
          <c:showCatName val="0"/>
          <c:showSerName val="0"/>
          <c:showPercent val="0"/>
          <c:showBubbleSize val="0"/>
        </c:dLbls>
        <c:gapWidth val="182"/>
        <c:axId val="-1569923536"/>
        <c:axId val="-1569924624"/>
      </c:barChart>
      <c:catAx>
        <c:axId val="-1569923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69924624"/>
        <c:crosses val="autoZero"/>
        <c:auto val="1"/>
        <c:lblAlgn val="ctr"/>
        <c:lblOffset val="100"/>
        <c:noMultiLvlLbl val="0"/>
      </c:catAx>
      <c:valAx>
        <c:axId val="-1569924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69923536"/>
        <c:crosses val="autoZero"/>
        <c:crossBetween val="between"/>
        <c:dispUnits>
          <c:builtInUnit val="millions"/>
          <c:dispUnitsLbl>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F31F-45D1-BE6C-8DD1A7DFA7EC}"/>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F31F-45D1-BE6C-8DD1A7DFA7EC}"/>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F31F-45D1-BE6C-8DD1A7DFA7EC}"/>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F31F-45D1-BE6C-8DD1A7DFA7EC}"/>
              </c:ext>
            </c:extLst>
          </c:dPt>
          <c:dPt>
            <c:idx val="4"/>
            <c:bubble3D val="0"/>
            <c:spPr>
              <a:solidFill>
                <a:schemeClr val="accent5">
                  <a:lumMod val="40000"/>
                  <a:lumOff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F31F-45D1-BE6C-8DD1A7DFA7E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dLbl>
            <c:dLbl>
              <c:idx val="3"/>
              <c:layout>
                <c:manualLayout>
                  <c:x val="-4.2260605471454146E-2"/>
                  <c:y val="3.055860221214548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F31F-45D1-BE6C-8DD1A7DFA7EC}"/>
                </c:ext>
                <c:ext xmlns:c15="http://schemas.microsoft.com/office/drawing/2012/chart" uri="{CE6537A1-D6FC-4f65-9D91-7224C49458BB}"/>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'16.17 Pie Chart'!$A$4:$A$8</c:f>
              <c:strCache>
                <c:ptCount val="5"/>
                <c:pt idx="0">
                  <c:v>Kings Beach</c:v>
                </c:pt>
                <c:pt idx="1">
                  <c:v>Northstar</c:v>
                </c:pt>
                <c:pt idx="2">
                  <c:v>Squaw Valley</c:v>
                </c:pt>
                <c:pt idx="3">
                  <c:v>Tahoe City</c:v>
                </c:pt>
                <c:pt idx="4">
                  <c:v>Multiple Regions</c:v>
                </c:pt>
              </c:strCache>
            </c:strRef>
          </c:cat>
          <c:val>
            <c:numRef>
              <c:f>'16.17 Pie Chart'!$B$4:$B$8</c:f>
              <c:numCache>
                <c:formatCode>"$"#,##0_);[Red]\("$"#,##0\)</c:formatCode>
                <c:ptCount val="5"/>
                <c:pt idx="0">
                  <c:v>24000</c:v>
                </c:pt>
                <c:pt idx="1">
                  <c:v>37793</c:v>
                </c:pt>
                <c:pt idx="2">
                  <c:v>329326</c:v>
                </c:pt>
                <c:pt idx="3">
                  <c:v>64008</c:v>
                </c:pt>
                <c:pt idx="4">
                  <c:v>38165</c:v>
                </c:pt>
              </c:numCache>
            </c:numRef>
          </c:val>
          <c:extLst xmlns:c16r2="http://schemas.microsoft.com/office/drawing/2015/06/chart">
            <c:ext xmlns:c16="http://schemas.microsoft.com/office/drawing/2014/chart" uri="{C3380CC4-5D6E-409C-BE32-E72D297353CC}">
              <c16:uniqueId val="{0000000A-F31F-45D1-BE6C-8DD1A7DFA7EC}"/>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D986-48B9-809C-C0AA9CD7FBE5}"/>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D986-48B9-809C-C0AA9CD7FBE5}"/>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D986-48B9-809C-C0AA9CD7FBE5}"/>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D986-48B9-809C-C0AA9CD7FBE5}"/>
              </c:ext>
            </c:extLst>
          </c:dPt>
          <c:dPt>
            <c:idx val="4"/>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D986-48B9-809C-C0AA9CD7FBE5}"/>
              </c:ext>
            </c:extLst>
          </c:dPt>
          <c:dPt>
            <c:idx val="5"/>
            <c:bubble3D val="0"/>
            <c:spPr>
              <a:solidFill>
                <a:schemeClr val="accent2">
                  <a:lumMod val="40000"/>
                  <a:lumOff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D986-48B9-809C-C0AA9CD7FBE5}"/>
              </c:ext>
            </c:extLst>
          </c:dPt>
          <c:dLbls>
            <c:dLbl>
              <c:idx val="0"/>
              <c:layout>
                <c:manualLayout>
                  <c:x val="0.16325687153689122"/>
                  <c:y val="6.6379478116337649E-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D986-48B9-809C-C0AA9CD7FBE5}"/>
                </c:ext>
                <c:ext xmlns:c15="http://schemas.microsoft.com/office/drawing/2012/chart" uri="{CE6537A1-D6FC-4f65-9D91-7224C49458BB}"/>
              </c:extLst>
            </c:dLbl>
            <c:dLbl>
              <c:idx val="1"/>
              <c:layout>
                <c:manualLayout>
                  <c:x val="4.6702983741615633E-2"/>
                  <c:y val="0.1053106212424849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D986-48B9-809C-C0AA9CD7FBE5}"/>
                </c:ext>
                <c:ext xmlns:c15="http://schemas.microsoft.com/office/drawing/2012/chart" uri="{CE6537A1-D6FC-4f65-9D91-7224C49458BB}"/>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dLbl>
            <c:dLbl>
              <c:idx val="3"/>
              <c:layout>
                <c:manualLayout>
                  <c:x val="-2.537080405932865E-2"/>
                  <c:y val="5.504311961004874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D986-48B9-809C-C0AA9CD7FBE5}"/>
                </c:ext>
                <c:ext xmlns:c15="http://schemas.microsoft.com/office/drawing/2012/chart" uri="{CE6537A1-D6FC-4f65-9D91-7224C49458BB}"/>
              </c:extLst>
            </c:dLbl>
            <c:dLbl>
              <c:idx val="4"/>
              <c:layout>
                <c:manualLayout>
                  <c:x val="-1.7564402810304448E-2"/>
                  <c:y val="2.415458937198067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D986-48B9-809C-C0AA9CD7FBE5}"/>
                </c:ext>
                <c:ext xmlns:c15="http://schemas.microsoft.com/office/drawing/2012/chart" uri="{CE6537A1-D6FC-4f65-9D91-7224C49458BB}"/>
              </c:extLst>
            </c:dLbl>
            <c:dLbl>
              <c:idx val="5"/>
              <c:layout>
                <c:manualLayout>
                  <c:x val="-9.7580015612802502E-3"/>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D986-48B9-809C-C0AA9CD7FBE5}"/>
                </c:ext>
                <c:ext xmlns:c15="http://schemas.microsoft.com/office/drawing/2012/chart" uri="{CE6537A1-D6FC-4f65-9D91-7224C49458BB}"/>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'17.18 Pie Chart'!$A$4:$A$9</c:f>
              <c:strCache>
                <c:ptCount val="6"/>
                <c:pt idx="0">
                  <c:v>Kings Beach/Tahoe Vista</c:v>
                </c:pt>
                <c:pt idx="1">
                  <c:v>Northstar</c:v>
                </c:pt>
                <c:pt idx="2">
                  <c:v>Squaw Valley</c:v>
                </c:pt>
                <c:pt idx="3">
                  <c:v>Tahoe City</c:v>
                </c:pt>
                <c:pt idx="4">
                  <c:v>Multiple Regions</c:v>
                </c:pt>
                <c:pt idx="5">
                  <c:v>West Shore</c:v>
                </c:pt>
              </c:strCache>
            </c:strRef>
          </c:cat>
          <c:val>
            <c:numRef>
              <c:f>'17.18 Pie Chart'!$B$4:$B$9</c:f>
              <c:numCache>
                <c:formatCode>"$"#,##0_);[Red]\("$"#,##0\)</c:formatCode>
                <c:ptCount val="6"/>
                <c:pt idx="0">
                  <c:v>14000</c:v>
                </c:pt>
                <c:pt idx="1">
                  <c:v>92000</c:v>
                </c:pt>
                <c:pt idx="2">
                  <c:v>347154</c:v>
                </c:pt>
                <c:pt idx="3">
                  <c:v>17000</c:v>
                </c:pt>
                <c:pt idx="4">
                  <c:v>60750</c:v>
                </c:pt>
                <c:pt idx="5">
                  <c:v>3000</c:v>
                </c:pt>
              </c:numCache>
            </c:numRef>
          </c:val>
          <c:extLst xmlns:c16r2="http://schemas.microsoft.com/office/drawing/2015/06/chart">
            <c:ext xmlns:c16="http://schemas.microsoft.com/office/drawing/2014/chart" uri="{C3380CC4-5D6E-409C-BE32-E72D297353CC}">
              <c16:uniqueId val="{0000000C-D986-48B9-809C-C0AA9CD7FBE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Heavy" panose="020B0903020102020204" pitchFamily="34" charset="0"/>
                <a:ea typeface="+mn-ea"/>
                <a:cs typeface="+mn-cs"/>
              </a:defRPr>
            </a:pPr>
            <a:r>
              <a:rPr lang="en-US" sz="1800" dirty="0">
                <a:latin typeface="Franklin Gothic Heavy" panose="020B0903020102020204" pitchFamily="34" charset="0"/>
              </a:rPr>
              <a:t>Conference Sales Spend vs. Economic Impact</a:t>
            </a:r>
          </a:p>
        </c:rich>
      </c:tx>
      <c:layout>
        <c:manualLayout>
          <c:xMode val="edge"/>
          <c:yMode val="edge"/>
          <c:x val="0.1211665150827673"/>
          <c:y val="1.4773780843175734E-2"/>
        </c:manualLayout>
      </c:layout>
      <c:overlay val="0"/>
      <c:spPr>
        <a:noFill/>
        <a:ln>
          <a:noFill/>
        </a:ln>
        <a:effectLst/>
      </c:spPr>
    </c:title>
    <c:autoTitleDeleted val="0"/>
    <c:plotArea>
      <c:layout/>
      <c:barChart>
        <c:barDir val="bar"/>
        <c:grouping val="clustered"/>
        <c:varyColors val="0"/>
        <c:ser>
          <c:idx val="0"/>
          <c:order val="0"/>
          <c:tx>
            <c:strRef>
              <c:f>Sheet1!$B$1</c:f>
              <c:strCache>
                <c:ptCount val="1"/>
                <c:pt idx="0">
                  <c:v>Economic Impact</c:v>
                </c:pt>
              </c:strCache>
            </c:strRef>
          </c:tx>
          <c:spPr>
            <a:solidFill>
              <a:schemeClr val="accent6"/>
            </a:solidFill>
            <a:ln>
              <a:noFill/>
            </a:ln>
            <a:effectLst/>
          </c:spPr>
          <c:invertIfNegative val="0"/>
          <c:dLbls>
            <c:delete val="1"/>
          </c:dLbls>
          <c:cat>
            <c:strRef>
              <c:f>Sheet1!$A$2:$A$3</c:f>
              <c:strCache>
                <c:ptCount val="2"/>
                <c:pt idx="0">
                  <c:v>16.17 FY</c:v>
                </c:pt>
                <c:pt idx="1">
                  <c:v>17.18 FY</c:v>
                </c:pt>
              </c:strCache>
            </c:strRef>
          </c:cat>
          <c:val>
            <c:numRef>
              <c:f>Sheet1!$B$2:$B$3</c:f>
              <c:numCache>
                <c:formatCode>#,##0</c:formatCode>
                <c:ptCount val="2"/>
                <c:pt idx="0">
                  <c:v>5750000</c:v>
                </c:pt>
                <c:pt idx="1">
                  <c:v>4500000</c:v>
                </c:pt>
              </c:numCache>
            </c:numRef>
          </c:val>
          <c:extLst xmlns:c16r2="http://schemas.microsoft.com/office/drawing/2015/06/chart">
            <c:ext xmlns:c16="http://schemas.microsoft.com/office/drawing/2014/chart" uri="{C3380CC4-5D6E-409C-BE32-E72D297353CC}">
              <c16:uniqueId val="{00000000-6C51-4304-81C2-FD973715A36A}"/>
            </c:ext>
          </c:extLst>
        </c:ser>
        <c:ser>
          <c:idx val="1"/>
          <c:order val="1"/>
          <c:tx>
            <c:strRef>
              <c:f>Sheet1!$C$1</c:f>
              <c:strCache>
                <c:ptCount val="1"/>
                <c:pt idx="0">
                  <c:v>Conference Sales Spend</c:v>
                </c:pt>
              </c:strCache>
            </c:strRef>
          </c:tx>
          <c:spPr>
            <a:solidFill>
              <a:schemeClr val="accent5"/>
            </a:solidFill>
            <a:ln>
              <a:noFill/>
            </a:ln>
            <a:effectLst/>
          </c:spPr>
          <c:invertIfNegative val="0"/>
          <c:dLbls>
            <c:delete val="1"/>
          </c:dLbls>
          <c:cat>
            <c:strRef>
              <c:f>Sheet1!$A$2:$A$3</c:f>
              <c:strCache>
                <c:ptCount val="2"/>
                <c:pt idx="0">
                  <c:v>16.17 FY</c:v>
                </c:pt>
                <c:pt idx="1">
                  <c:v>17.18 FY</c:v>
                </c:pt>
              </c:strCache>
            </c:strRef>
          </c:cat>
          <c:val>
            <c:numRef>
              <c:f>Sheet1!$C$2:$C$3</c:f>
              <c:numCache>
                <c:formatCode>General</c:formatCode>
                <c:ptCount val="2"/>
                <c:pt idx="0">
                  <c:v>286000</c:v>
                </c:pt>
                <c:pt idx="1">
                  <c:v>294890</c:v>
                </c:pt>
              </c:numCache>
            </c:numRef>
          </c:val>
          <c:extLst xmlns:c16r2="http://schemas.microsoft.com/office/drawing/2015/06/chart">
            <c:ext xmlns:c16="http://schemas.microsoft.com/office/drawing/2014/chart" uri="{C3380CC4-5D6E-409C-BE32-E72D297353CC}">
              <c16:uniqueId val="{00000001-6C51-4304-81C2-FD973715A36A}"/>
            </c:ext>
          </c:extLst>
        </c:ser>
        <c:dLbls>
          <c:dLblPos val="inEnd"/>
          <c:showLegendKey val="0"/>
          <c:showVal val="1"/>
          <c:showCatName val="0"/>
          <c:showSerName val="0"/>
          <c:showPercent val="0"/>
          <c:showBubbleSize val="0"/>
        </c:dLbls>
        <c:gapWidth val="182"/>
        <c:axId val="-1569917552"/>
        <c:axId val="-1569915376"/>
      </c:barChart>
      <c:catAx>
        <c:axId val="-1569917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69915376"/>
        <c:crosses val="autoZero"/>
        <c:auto val="1"/>
        <c:lblAlgn val="ctr"/>
        <c:lblOffset val="100"/>
        <c:noMultiLvlLbl val="0"/>
      </c:catAx>
      <c:valAx>
        <c:axId val="-15699153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69917552"/>
        <c:crosses val="autoZero"/>
        <c:crossBetween val="between"/>
        <c:dispUnits>
          <c:builtInUnit val="millions"/>
          <c:dispUnitsLbl>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a:solidFill>
        <a:schemeClr val="tx1"/>
      </a:solid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vert="horz"/>
        <a:lstStyle/>
        <a:p>
          <a:pPr>
            <a:defRPr/>
          </a:pPr>
          <a:endParaRPr lang="en-US"/>
        </a:p>
      </c:txPr>
    </c:title>
    <c:autoTitleDeleted val="0"/>
    <c:plotArea>
      <c:layout/>
      <c:barChart>
        <c:barDir val="col"/>
        <c:grouping val="clustered"/>
        <c:varyColors val="0"/>
        <c:ser>
          <c:idx val="0"/>
          <c:order val="0"/>
          <c:tx>
            <c:strRef>
              <c:f>'[Chart in Microsoft PowerPoint]Sheet1'!$B$3</c:f>
              <c:strCache>
                <c:ptCount val="1"/>
                <c:pt idx="0">
                  <c:v>Leads</c:v>
                </c:pt>
              </c:strCache>
            </c:strRef>
          </c:tx>
          <c:spPr>
            <a:solidFill>
              <a:srgbClr val="33BEC1"/>
            </a:solidFill>
            <a:ln>
              <a:noFill/>
            </a:ln>
            <a:effectLst/>
          </c:spPr>
          <c:invertIfNegative val="0"/>
          <c:cat>
            <c:strRef>
              <c:f>'[Chart in Microsoft PowerPoint]Sheet1'!$A$4:$A$9</c:f>
              <c:strCache>
                <c:ptCount val="6"/>
                <c:pt idx="0">
                  <c:v>2012/2013</c:v>
                </c:pt>
                <c:pt idx="1">
                  <c:v>2013/2014</c:v>
                </c:pt>
                <c:pt idx="2">
                  <c:v>2014/2015</c:v>
                </c:pt>
                <c:pt idx="3">
                  <c:v>2015/2016</c:v>
                </c:pt>
                <c:pt idx="4">
                  <c:v>2016/2017</c:v>
                </c:pt>
                <c:pt idx="5">
                  <c:v>2017/2018</c:v>
                </c:pt>
              </c:strCache>
            </c:strRef>
          </c:cat>
          <c:val>
            <c:numRef>
              <c:f>'[Chart in Microsoft PowerPoint]Sheet1'!$B$4:$B$9</c:f>
              <c:numCache>
                <c:formatCode>General</c:formatCode>
                <c:ptCount val="6"/>
                <c:pt idx="0">
                  <c:v>120</c:v>
                </c:pt>
                <c:pt idx="1">
                  <c:v>172</c:v>
                </c:pt>
                <c:pt idx="2">
                  <c:v>163</c:v>
                </c:pt>
                <c:pt idx="3">
                  <c:v>194</c:v>
                </c:pt>
                <c:pt idx="4">
                  <c:v>244</c:v>
                </c:pt>
                <c:pt idx="5">
                  <c:v>302</c:v>
                </c:pt>
              </c:numCache>
            </c:numRef>
          </c:val>
          <c:extLst xmlns:c16r2="http://schemas.microsoft.com/office/drawing/2015/06/chart">
            <c:ext xmlns:c16="http://schemas.microsoft.com/office/drawing/2014/chart" uri="{C3380CC4-5D6E-409C-BE32-E72D297353CC}">
              <c16:uniqueId val="{00000000-7517-448C-B29E-697E4AEE0161}"/>
            </c:ext>
          </c:extLst>
        </c:ser>
        <c:dLbls>
          <c:showLegendKey val="0"/>
          <c:showVal val="0"/>
          <c:showCatName val="0"/>
          <c:showSerName val="0"/>
          <c:showPercent val="0"/>
          <c:showBubbleSize val="0"/>
        </c:dLbls>
        <c:gapWidth val="219"/>
        <c:overlap val="-27"/>
        <c:axId val="-1569916464"/>
        <c:axId val="-1569924080"/>
      </c:barChart>
      <c:catAx>
        <c:axId val="-156991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69924080"/>
        <c:crosses val="autoZero"/>
        <c:auto val="1"/>
        <c:lblAlgn val="ctr"/>
        <c:lblOffset val="100"/>
        <c:noMultiLvlLbl val="0"/>
      </c:catAx>
      <c:valAx>
        <c:axId val="-156992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5699164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vert="horz"/>
        <a:lstStyle/>
        <a:p>
          <a:pPr>
            <a:defRPr/>
          </a:pPr>
          <a:endParaRPr lang="en-US"/>
        </a:p>
      </c:txPr>
    </c:title>
    <c:autoTitleDeleted val="0"/>
    <c:plotArea>
      <c:layout>
        <c:manualLayout>
          <c:layoutTarget val="inner"/>
          <c:xMode val="edge"/>
          <c:yMode val="edge"/>
          <c:x val="6.7414507969112553E-2"/>
          <c:y val="0.15023799864255935"/>
          <c:w val="0.91930046787629804"/>
          <c:h val="0.77604748745898333"/>
        </c:manualLayout>
      </c:layout>
      <c:barChart>
        <c:barDir val="col"/>
        <c:grouping val="clustered"/>
        <c:varyColors val="0"/>
        <c:ser>
          <c:idx val="0"/>
          <c:order val="0"/>
          <c:tx>
            <c:strRef>
              <c:f>'[Chart in Microsoft PowerPoint]Sheet1'!$B$12</c:f>
              <c:strCache>
                <c:ptCount val="1"/>
                <c:pt idx="0">
                  <c:v>Revenue</c:v>
                </c:pt>
              </c:strCache>
            </c:strRef>
          </c:tx>
          <c:spPr>
            <a:solidFill>
              <a:srgbClr val="33BEC1"/>
            </a:solidFill>
            <a:ln>
              <a:noFill/>
            </a:ln>
            <a:effectLst/>
          </c:spPr>
          <c:invertIfNegative val="0"/>
          <c:cat>
            <c:strRef>
              <c:f>'[Chart in Microsoft PowerPoint]Sheet1'!$A$13:$A$18</c:f>
              <c:strCache>
                <c:ptCount val="6"/>
                <c:pt idx="0">
                  <c:v>2012/2013</c:v>
                </c:pt>
                <c:pt idx="1">
                  <c:v>2013/2014</c:v>
                </c:pt>
                <c:pt idx="2">
                  <c:v>2014/2015</c:v>
                </c:pt>
                <c:pt idx="3">
                  <c:v>2015/2016</c:v>
                </c:pt>
                <c:pt idx="4">
                  <c:v>2016/2017</c:v>
                </c:pt>
                <c:pt idx="5">
                  <c:v>2017/2018</c:v>
                </c:pt>
              </c:strCache>
            </c:strRef>
          </c:cat>
          <c:val>
            <c:numRef>
              <c:f>'[Chart in Microsoft PowerPoint]Sheet1'!$B$13:$B$18</c:f>
              <c:numCache>
                <c:formatCode>"$"#,##0</c:formatCode>
                <c:ptCount val="6"/>
                <c:pt idx="0">
                  <c:v>1900000</c:v>
                </c:pt>
                <c:pt idx="1">
                  <c:v>2300000</c:v>
                </c:pt>
                <c:pt idx="2">
                  <c:v>2200000</c:v>
                </c:pt>
                <c:pt idx="3">
                  <c:v>3500000</c:v>
                </c:pt>
                <c:pt idx="4">
                  <c:v>3200000</c:v>
                </c:pt>
                <c:pt idx="5">
                  <c:v>2100000</c:v>
                </c:pt>
              </c:numCache>
            </c:numRef>
          </c:val>
          <c:extLst xmlns:c16r2="http://schemas.microsoft.com/office/drawing/2015/06/chart">
            <c:ext xmlns:c16="http://schemas.microsoft.com/office/drawing/2014/chart" uri="{C3380CC4-5D6E-409C-BE32-E72D297353CC}">
              <c16:uniqueId val="{00000000-7BEA-467C-8220-2D3704CAC4DD}"/>
            </c:ext>
          </c:extLst>
        </c:ser>
        <c:dLbls>
          <c:showLegendKey val="0"/>
          <c:showVal val="0"/>
          <c:showCatName val="0"/>
          <c:showSerName val="0"/>
          <c:showPercent val="0"/>
          <c:showBubbleSize val="0"/>
        </c:dLbls>
        <c:gapWidth val="219"/>
        <c:overlap val="-27"/>
        <c:axId val="-1569921360"/>
        <c:axId val="-1569922992"/>
      </c:barChart>
      <c:catAx>
        <c:axId val="-156992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69922992"/>
        <c:crosses val="autoZero"/>
        <c:auto val="1"/>
        <c:lblAlgn val="ctr"/>
        <c:lblOffset val="100"/>
        <c:noMultiLvlLbl val="0"/>
      </c:catAx>
      <c:valAx>
        <c:axId val="-15699229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vert="horz"/>
          <a:lstStyle/>
          <a:p>
            <a:pPr>
              <a:defRPr sz="1400"/>
            </a:pPr>
            <a:endParaRPr lang="en-US"/>
          </a:p>
        </c:txPr>
        <c:crossAx val="-15699213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87351-46AA-4A23-8EFB-68F6CFBF5CF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607FF6E-2B70-4C2C-9397-3A2C265BF5BE}">
      <dgm:prSet phldrT="[Text]"/>
      <dgm:spPr>
        <a:ln>
          <a:solidFill>
            <a:srgbClr val="33BEC1"/>
          </a:solidFill>
        </a:ln>
      </dgm:spPr>
      <dgm:t>
        <a:bodyPr/>
        <a:lstStyle/>
        <a:p>
          <a:r>
            <a:rPr lang="en-US" dirty="0"/>
            <a:t>Travel Trade Industry </a:t>
          </a:r>
        </a:p>
        <a:p>
          <a:r>
            <a:rPr lang="en-US" dirty="0"/>
            <a:t>Trade Focused </a:t>
          </a:r>
        </a:p>
      </dgm:t>
    </dgm:pt>
    <dgm:pt modelId="{FD2B861B-D3FA-4FEE-B9E9-F34EE068740D}" type="parTrans" cxnId="{16B9C1EC-DABC-426F-967C-FF11191EC39A}">
      <dgm:prSet/>
      <dgm:spPr/>
      <dgm:t>
        <a:bodyPr/>
        <a:lstStyle/>
        <a:p>
          <a:endParaRPr lang="en-US"/>
        </a:p>
      </dgm:t>
    </dgm:pt>
    <dgm:pt modelId="{78A4A096-53C3-482B-BE49-B94C9570F0A2}" type="sibTrans" cxnId="{16B9C1EC-DABC-426F-967C-FF11191EC39A}">
      <dgm:prSet/>
      <dgm:spPr/>
      <dgm:t>
        <a:bodyPr/>
        <a:lstStyle/>
        <a:p>
          <a:endParaRPr lang="en-US"/>
        </a:p>
      </dgm:t>
    </dgm:pt>
    <dgm:pt modelId="{8FE8A655-779E-49EB-A47E-35137F73648C}">
      <dgm:prSet phldrT="[Text]"/>
      <dgm:spPr>
        <a:ln>
          <a:solidFill>
            <a:srgbClr val="33BEC1"/>
          </a:solidFill>
        </a:ln>
      </dgm:spPr>
      <dgm:t>
        <a:bodyPr/>
        <a:lstStyle/>
        <a:p>
          <a:r>
            <a:rPr lang="en-US" dirty="0"/>
            <a:t>Receptive Operators</a:t>
          </a:r>
        </a:p>
        <a:p>
          <a:r>
            <a:rPr lang="en-US" dirty="0"/>
            <a:t>(US based companies that sell to internationally based companies) </a:t>
          </a:r>
        </a:p>
      </dgm:t>
    </dgm:pt>
    <dgm:pt modelId="{E4178005-4067-48DC-9A93-EA477B128D98}" type="parTrans" cxnId="{445E0BEB-41A8-4433-9B7C-CF0051C815AA}">
      <dgm:prSet/>
      <dgm:spPr>
        <a:ln>
          <a:solidFill>
            <a:srgbClr val="33BEC1"/>
          </a:solidFill>
        </a:ln>
      </dgm:spPr>
      <dgm:t>
        <a:bodyPr/>
        <a:lstStyle/>
        <a:p>
          <a:endParaRPr lang="en-US"/>
        </a:p>
      </dgm:t>
    </dgm:pt>
    <dgm:pt modelId="{BC5E7DB8-B250-42B5-9951-E5FFB4C25536}" type="sibTrans" cxnId="{445E0BEB-41A8-4433-9B7C-CF0051C815AA}">
      <dgm:prSet/>
      <dgm:spPr/>
      <dgm:t>
        <a:bodyPr/>
        <a:lstStyle/>
        <a:p>
          <a:endParaRPr lang="en-US"/>
        </a:p>
      </dgm:t>
    </dgm:pt>
    <dgm:pt modelId="{B5996184-1EE1-492C-A909-7E07C1C31A5F}">
      <dgm:prSet phldrT="[Text]"/>
      <dgm:spPr>
        <a:ln>
          <a:solidFill>
            <a:srgbClr val="33BEC1"/>
          </a:solidFill>
        </a:ln>
      </dgm:spPr>
      <dgm:t>
        <a:bodyPr/>
        <a:lstStyle/>
        <a:p>
          <a:r>
            <a:rPr lang="en-US" dirty="0"/>
            <a:t>Examples:</a:t>
          </a:r>
        </a:p>
        <a:p>
          <a:r>
            <a:rPr lang="en-US" dirty="0" err="1"/>
            <a:t>HotelBeds</a:t>
          </a:r>
          <a:r>
            <a:rPr lang="en-US" dirty="0"/>
            <a:t>, ATI, GTA, </a:t>
          </a:r>
          <a:r>
            <a:rPr lang="en-US" dirty="0" err="1"/>
            <a:t>Tourico</a:t>
          </a:r>
          <a:r>
            <a:rPr lang="en-US" dirty="0"/>
            <a:t>  &amp; </a:t>
          </a:r>
          <a:r>
            <a:rPr lang="en-US" dirty="0" err="1"/>
            <a:t>Bonotel</a:t>
          </a:r>
          <a:r>
            <a:rPr lang="en-US" dirty="0"/>
            <a:t> </a:t>
          </a:r>
        </a:p>
      </dgm:t>
    </dgm:pt>
    <dgm:pt modelId="{82BCD3BA-8838-4300-81DA-7AF1561249C2}" type="parTrans" cxnId="{E7447E99-BB40-4464-9D6B-FD738A94ECAD}">
      <dgm:prSet/>
      <dgm:spPr>
        <a:ln>
          <a:solidFill>
            <a:srgbClr val="33BEC1"/>
          </a:solidFill>
        </a:ln>
      </dgm:spPr>
      <dgm:t>
        <a:bodyPr/>
        <a:lstStyle/>
        <a:p>
          <a:endParaRPr lang="en-US"/>
        </a:p>
      </dgm:t>
    </dgm:pt>
    <dgm:pt modelId="{49B970AF-FD87-4C5D-A716-47D2EA67BCF9}" type="sibTrans" cxnId="{E7447E99-BB40-4464-9D6B-FD738A94ECAD}">
      <dgm:prSet/>
      <dgm:spPr/>
      <dgm:t>
        <a:bodyPr/>
        <a:lstStyle/>
        <a:p>
          <a:endParaRPr lang="en-US"/>
        </a:p>
      </dgm:t>
    </dgm:pt>
    <dgm:pt modelId="{E46754D4-AEA6-460A-9D46-3BD2F45F1C77}">
      <dgm:prSet phldrT="[Text]"/>
      <dgm:spPr>
        <a:ln>
          <a:solidFill>
            <a:srgbClr val="33BEC1"/>
          </a:solidFill>
        </a:ln>
      </dgm:spPr>
      <dgm:t>
        <a:bodyPr/>
        <a:lstStyle/>
        <a:p>
          <a:r>
            <a:rPr lang="en-US" dirty="0"/>
            <a:t>International Wholesale</a:t>
          </a:r>
        </a:p>
      </dgm:t>
    </dgm:pt>
    <dgm:pt modelId="{A1F5B805-0697-4885-8FB0-5FC9D85EC501}" type="parTrans" cxnId="{661D898D-8700-4A8B-A33E-DC86841F9ABF}">
      <dgm:prSet/>
      <dgm:spPr>
        <a:solidFill>
          <a:srgbClr val="33BEC1"/>
        </a:solidFill>
        <a:ln>
          <a:solidFill>
            <a:srgbClr val="33BEC1"/>
          </a:solidFill>
        </a:ln>
      </dgm:spPr>
      <dgm:t>
        <a:bodyPr/>
        <a:lstStyle/>
        <a:p>
          <a:endParaRPr lang="en-US"/>
        </a:p>
      </dgm:t>
    </dgm:pt>
    <dgm:pt modelId="{049A3B21-F20E-4013-A354-C730EC140C72}" type="sibTrans" cxnId="{661D898D-8700-4A8B-A33E-DC86841F9ABF}">
      <dgm:prSet/>
      <dgm:spPr/>
      <dgm:t>
        <a:bodyPr/>
        <a:lstStyle/>
        <a:p>
          <a:endParaRPr lang="en-US"/>
        </a:p>
      </dgm:t>
    </dgm:pt>
    <dgm:pt modelId="{FCBA4795-FB2D-4D3F-B133-41E06E7C9A8C}">
      <dgm:prSet phldrT="[Text]"/>
      <dgm:spPr>
        <a:ln>
          <a:solidFill>
            <a:srgbClr val="33BEC1"/>
          </a:solidFill>
        </a:ln>
      </dgm:spPr>
      <dgm:t>
        <a:bodyPr/>
        <a:lstStyle/>
        <a:p>
          <a:r>
            <a:rPr lang="en-US" dirty="0"/>
            <a:t>Examples:</a:t>
          </a:r>
        </a:p>
        <a:p>
          <a:r>
            <a:rPr lang="en-US" dirty="0" err="1"/>
            <a:t>Funaway</a:t>
          </a:r>
          <a:r>
            <a:rPr lang="en-US" dirty="0"/>
            <a:t> Holidays, Virgin, </a:t>
          </a:r>
          <a:r>
            <a:rPr lang="en-US" dirty="0" err="1"/>
            <a:t>Helloworld</a:t>
          </a:r>
          <a:r>
            <a:rPr lang="en-US" dirty="0"/>
            <a:t>, Blue Powder Tours, Excite Holidays, etc. </a:t>
          </a:r>
        </a:p>
      </dgm:t>
    </dgm:pt>
    <dgm:pt modelId="{081F9167-B134-4EB6-BA71-F4E5B55F0634}" type="parTrans" cxnId="{8D92E91B-8A86-47FA-87F8-4C8560996125}">
      <dgm:prSet/>
      <dgm:spPr>
        <a:ln>
          <a:solidFill>
            <a:srgbClr val="33BEC1"/>
          </a:solidFill>
        </a:ln>
      </dgm:spPr>
      <dgm:t>
        <a:bodyPr/>
        <a:lstStyle/>
        <a:p>
          <a:endParaRPr lang="en-US"/>
        </a:p>
      </dgm:t>
    </dgm:pt>
    <dgm:pt modelId="{817EAE6B-D5D0-4DED-8399-3AA1C691CBBE}" type="sibTrans" cxnId="{8D92E91B-8A86-47FA-87F8-4C8560996125}">
      <dgm:prSet/>
      <dgm:spPr/>
      <dgm:t>
        <a:bodyPr/>
        <a:lstStyle/>
        <a:p>
          <a:endParaRPr lang="en-US"/>
        </a:p>
      </dgm:t>
    </dgm:pt>
    <dgm:pt modelId="{F6DD260C-739B-49C4-94BB-D1F0CE2D8FB6}">
      <dgm:prSet/>
      <dgm:spPr>
        <a:ln>
          <a:solidFill>
            <a:srgbClr val="33BEC1"/>
          </a:solidFill>
        </a:ln>
      </dgm:spPr>
      <dgm:t>
        <a:bodyPr/>
        <a:lstStyle/>
        <a:p>
          <a:r>
            <a:rPr lang="en-US" dirty="0"/>
            <a:t>Domestic Wholesale </a:t>
          </a:r>
        </a:p>
      </dgm:t>
    </dgm:pt>
    <dgm:pt modelId="{6F55A56C-A3DE-4EE1-A19A-B014D3E337FE}" type="parTrans" cxnId="{F6E85781-4C20-4AC4-ACDC-5F2E2157FE80}">
      <dgm:prSet/>
      <dgm:spPr>
        <a:solidFill>
          <a:schemeClr val="bg1"/>
        </a:solidFill>
        <a:ln>
          <a:solidFill>
            <a:srgbClr val="33BEC1"/>
          </a:solidFill>
        </a:ln>
      </dgm:spPr>
      <dgm:t>
        <a:bodyPr/>
        <a:lstStyle/>
        <a:p>
          <a:endParaRPr lang="en-US"/>
        </a:p>
      </dgm:t>
    </dgm:pt>
    <dgm:pt modelId="{CBC9338E-1251-4116-9ECE-AC41533DF005}" type="sibTrans" cxnId="{F6E85781-4C20-4AC4-ACDC-5F2E2157FE80}">
      <dgm:prSet/>
      <dgm:spPr/>
      <dgm:t>
        <a:bodyPr/>
        <a:lstStyle/>
        <a:p>
          <a:endParaRPr lang="en-US"/>
        </a:p>
      </dgm:t>
    </dgm:pt>
    <dgm:pt modelId="{E7CCB4AA-24AD-4AE7-82A9-FBB42D13EF8F}">
      <dgm:prSet/>
      <dgm:spPr>
        <a:ln>
          <a:solidFill>
            <a:srgbClr val="33BEC1"/>
          </a:solidFill>
        </a:ln>
      </dgm:spPr>
      <dgm:t>
        <a:bodyPr/>
        <a:lstStyle/>
        <a:p>
          <a:r>
            <a:rPr lang="en-US" dirty="0"/>
            <a:t>Examples:</a:t>
          </a:r>
          <a:br>
            <a:rPr lang="en-US" dirty="0"/>
          </a:br>
          <a:r>
            <a:rPr lang="en-US" dirty="0" err="1"/>
            <a:t>Ski.Com</a:t>
          </a:r>
          <a:r>
            <a:rPr lang="en-US" dirty="0"/>
            <a:t>, Rocky Mountain Getaways, &amp; Undercover Tourist </a:t>
          </a:r>
        </a:p>
      </dgm:t>
    </dgm:pt>
    <dgm:pt modelId="{C65BFA1D-7BFC-436D-A5E8-76AF1F9B138F}" type="parTrans" cxnId="{CAAA0BFC-4797-4AA9-9FF8-E5E850D4206F}">
      <dgm:prSet/>
      <dgm:spPr>
        <a:ln>
          <a:solidFill>
            <a:srgbClr val="33BEC1"/>
          </a:solidFill>
        </a:ln>
      </dgm:spPr>
      <dgm:t>
        <a:bodyPr/>
        <a:lstStyle/>
        <a:p>
          <a:endParaRPr lang="en-US"/>
        </a:p>
      </dgm:t>
    </dgm:pt>
    <dgm:pt modelId="{20ACECA5-E807-4AAE-9ECE-E67B3447EB9C}" type="sibTrans" cxnId="{CAAA0BFC-4797-4AA9-9FF8-E5E850D4206F}">
      <dgm:prSet/>
      <dgm:spPr/>
      <dgm:t>
        <a:bodyPr/>
        <a:lstStyle/>
        <a:p>
          <a:endParaRPr lang="en-US"/>
        </a:p>
      </dgm:t>
    </dgm:pt>
    <dgm:pt modelId="{9590DCDC-3FDB-4C07-BEEF-2C17E01F0098}" type="pres">
      <dgm:prSet presAssocID="{46B87351-46AA-4A23-8EFB-68F6CFBF5CF8}" presName="hierChild1" presStyleCnt="0">
        <dgm:presLayoutVars>
          <dgm:chPref val="1"/>
          <dgm:dir/>
          <dgm:animOne val="branch"/>
          <dgm:animLvl val="lvl"/>
          <dgm:resizeHandles/>
        </dgm:presLayoutVars>
      </dgm:prSet>
      <dgm:spPr/>
      <dgm:t>
        <a:bodyPr/>
        <a:lstStyle/>
        <a:p>
          <a:endParaRPr lang="en-US"/>
        </a:p>
      </dgm:t>
    </dgm:pt>
    <dgm:pt modelId="{9F8226A5-8275-4E3B-AE6F-D215E1FF1B08}" type="pres">
      <dgm:prSet presAssocID="{0607FF6E-2B70-4C2C-9397-3A2C265BF5BE}" presName="hierRoot1" presStyleCnt="0"/>
      <dgm:spPr/>
    </dgm:pt>
    <dgm:pt modelId="{53B7C7AB-0526-44B2-8039-A7BD3791C8B6}" type="pres">
      <dgm:prSet presAssocID="{0607FF6E-2B70-4C2C-9397-3A2C265BF5BE}" presName="composite" presStyleCnt="0"/>
      <dgm:spPr/>
    </dgm:pt>
    <dgm:pt modelId="{4864C56D-6F05-4256-91A5-6F4D27D325E2}" type="pres">
      <dgm:prSet presAssocID="{0607FF6E-2B70-4C2C-9397-3A2C265BF5BE}" presName="background" presStyleLbl="node0" presStyleIdx="0" presStyleCnt="1"/>
      <dgm:spPr>
        <a:solidFill>
          <a:srgbClr val="33BEC1"/>
        </a:solidFill>
      </dgm:spPr>
    </dgm:pt>
    <dgm:pt modelId="{5C8A0F72-F45F-497E-BA30-990B65BC70C5}" type="pres">
      <dgm:prSet presAssocID="{0607FF6E-2B70-4C2C-9397-3A2C265BF5BE}" presName="text" presStyleLbl="fgAcc0" presStyleIdx="0" presStyleCnt="1">
        <dgm:presLayoutVars>
          <dgm:chPref val="3"/>
        </dgm:presLayoutVars>
      </dgm:prSet>
      <dgm:spPr/>
      <dgm:t>
        <a:bodyPr/>
        <a:lstStyle/>
        <a:p>
          <a:endParaRPr lang="en-US"/>
        </a:p>
      </dgm:t>
    </dgm:pt>
    <dgm:pt modelId="{C1D09130-0DE6-46D4-8684-9188F1B5E9FA}" type="pres">
      <dgm:prSet presAssocID="{0607FF6E-2B70-4C2C-9397-3A2C265BF5BE}" presName="hierChild2" presStyleCnt="0"/>
      <dgm:spPr/>
    </dgm:pt>
    <dgm:pt modelId="{98501DA5-791E-4991-9A54-E1162DB21EEF}" type="pres">
      <dgm:prSet presAssocID="{6F55A56C-A3DE-4EE1-A19A-B014D3E337FE}" presName="Name10" presStyleLbl="parChTrans1D2" presStyleIdx="0" presStyleCnt="3"/>
      <dgm:spPr/>
      <dgm:t>
        <a:bodyPr/>
        <a:lstStyle/>
        <a:p>
          <a:endParaRPr lang="en-US"/>
        </a:p>
      </dgm:t>
    </dgm:pt>
    <dgm:pt modelId="{1999B1B6-CED7-489B-ABF0-C9C8F5871038}" type="pres">
      <dgm:prSet presAssocID="{F6DD260C-739B-49C4-94BB-D1F0CE2D8FB6}" presName="hierRoot2" presStyleCnt="0"/>
      <dgm:spPr/>
    </dgm:pt>
    <dgm:pt modelId="{A1A50926-63B0-48C5-BF02-F0BB8C8A2FE5}" type="pres">
      <dgm:prSet presAssocID="{F6DD260C-739B-49C4-94BB-D1F0CE2D8FB6}" presName="composite2" presStyleCnt="0"/>
      <dgm:spPr/>
    </dgm:pt>
    <dgm:pt modelId="{18BBED68-39CE-4FA2-916E-432A5AD22C1D}" type="pres">
      <dgm:prSet presAssocID="{F6DD260C-739B-49C4-94BB-D1F0CE2D8FB6}" presName="background2" presStyleLbl="node2" presStyleIdx="0" presStyleCnt="3"/>
      <dgm:spPr>
        <a:solidFill>
          <a:srgbClr val="33BEC1"/>
        </a:solidFill>
      </dgm:spPr>
    </dgm:pt>
    <dgm:pt modelId="{0E5E5DCE-411A-4975-869A-8C0E5326D82D}" type="pres">
      <dgm:prSet presAssocID="{F6DD260C-739B-49C4-94BB-D1F0CE2D8FB6}" presName="text2" presStyleLbl="fgAcc2" presStyleIdx="0" presStyleCnt="3">
        <dgm:presLayoutVars>
          <dgm:chPref val="3"/>
        </dgm:presLayoutVars>
      </dgm:prSet>
      <dgm:spPr/>
      <dgm:t>
        <a:bodyPr/>
        <a:lstStyle/>
        <a:p>
          <a:endParaRPr lang="en-US"/>
        </a:p>
      </dgm:t>
    </dgm:pt>
    <dgm:pt modelId="{66A6B151-5377-4AA9-B486-99862DF831FC}" type="pres">
      <dgm:prSet presAssocID="{F6DD260C-739B-49C4-94BB-D1F0CE2D8FB6}" presName="hierChild3" presStyleCnt="0"/>
      <dgm:spPr/>
    </dgm:pt>
    <dgm:pt modelId="{83577996-BBA0-4762-A407-AB93CEDE92CE}" type="pres">
      <dgm:prSet presAssocID="{C65BFA1D-7BFC-436D-A5E8-76AF1F9B138F}" presName="Name17" presStyleLbl="parChTrans1D3" presStyleIdx="0" presStyleCnt="3"/>
      <dgm:spPr/>
      <dgm:t>
        <a:bodyPr/>
        <a:lstStyle/>
        <a:p>
          <a:endParaRPr lang="en-US"/>
        </a:p>
      </dgm:t>
    </dgm:pt>
    <dgm:pt modelId="{1BF63FA0-E68F-4D0D-BE2E-4C9D9D217E6F}" type="pres">
      <dgm:prSet presAssocID="{E7CCB4AA-24AD-4AE7-82A9-FBB42D13EF8F}" presName="hierRoot3" presStyleCnt="0"/>
      <dgm:spPr/>
    </dgm:pt>
    <dgm:pt modelId="{3BDEEBCB-1390-487B-B4AD-4D970FA81DF4}" type="pres">
      <dgm:prSet presAssocID="{E7CCB4AA-24AD-4AE7-82A9-FBB42D13EF8F}" presName="composite3" presStyleCnt="0"/>
      <dgm:spPr/>
    </dgm:pt>
    <dgm:pt modelId="{D8357815-1C8D-4572-A0F4-3BF2A3692044}" type="pres">
      <dgm:prSet presAssocID="{E7CCB4AA-24AD-4AE7-82A9-FBB42D13EF8F}" presName="background3" presStyleLbl="node3" presStyleIdx="0" presStyleCnt="3"/>
      <dgm:spPr>
        <a:solidFill>
          <a:srgbClr val="33BEC1"/>
        </a:solidFill>
      </dgm:spPr>
    </dgm:pt>
    <dgm:pt modelId="{D1BDE6FE-991C-4194-BE2D-72B2663F529E}" type="pres">
      <dgm:prSet presAssocID="{E7CCB4AA-24AD-4AE7-82A9-FBB42D13EF8F}" presName="text3" presStyleLbl="fgAcc3" presStyleIdx="0" presStyleCnt="3" custLinFactNeighborX="2998" custLinFactNeighborY="1871">
        <dgm:presLayoutVars>
          <dgm:chPref val="3"/>
        </dgm:presLayoutVars>
      </dgm:prSet>
      <dgm:spPr/>
      <dgm:t>
        <a:bodyPr/>
        <a:lstStyle/>
        <a:p>
          <a:endParaRPr lang="en-US"/>
        </a:p>
      </dgm:t>
    </dgm:pt>
    <dgm:pt modelId="{A89DDF51-7FCF-4DC5-9772-7D0B9DAC6ABB}" type="pres">
      <dgm:prSet presAssocID="{E7CCB4AA-24AD-4AE7-82A9-FBB42D13EF8F}" presName="hierChild4" presStyleCnt="0"/>
      <dgm:spPr/>
    </dgm:pt>
    <dgm:pt modelId="{1A4C6AD1-C04C-4F3E-86E6-D3D772D19138}" type="pres">
      <dgm:prSet presAssocID="{E4178005-4067-48DC-9A93-EA477B128D98}" presName="Name10" presStyleLbl="parChTrans1D2" presStyleIdx="1" presStyleCnt="3"/>
      <dgm:spPr/>
      <dgm:t>
        <a:bodyPr/>
        <a:lstStyle/>
        <a:p>
          <a:endParaRPr lang="en-US"/>
        </a:p>
      </dgm:t>
    </dgm:pt>
    <dgm:pt modelId="{AE015C86-61DE-4BD6-98F1-FF3649EC6EB6}" type="pres">
      <dgm:prSet presAssocID="{8FE8A655-779E-49EB-A47E-35137F73648C}" presName="hierRoot2" presStyleCnt="0"/>
      <dgm:spPr/>
    </dgm:pt>
    <dgm:pt modelId="{5C89EDF8-D81B-4A3F-98AE-323B4B91231D}" type="pres">
      <dgm:prSet presAssocID="{8FE8A655-779E-49EB-A47E-35137F73648C}" presName="composite2" presStyleCnt="0"/>
      <dgm:spPr/>
    </dgm:pt>
    <dgm:pt modelId="{6493342C-CA55-44DB-B4B6-3CECE0D86164}" type="pres">
      <dgm:prSet presAssocID="{8FE8A655-779E-49EB-A47E-35137F73648C}" presName="background2" presStyleLbl="node2" presStyleIdx="1" presStyleCnt="3"/>
      <dgm:spPr>
        <a:solidFill>
          <a:srgbClr val="33BEC1"/>
        </a:solidFill>
      </dgm:spPr>
    </dgm:pt>
    <dgm:pt modelId="{9512C9D7-4724-4E9B-83B5-A508C9405162}" type="pres">
      <dgm:prSet presAssocID="{8FE8A655-779E-49EB-A47E-35137F73648C}" presName="text2" presStyleLbl="fgAcc2" presStyleIdx="1" presStyleCnt="3">
        <dgm:presLayoutVars>
          <dgm:chPref val="3"/>
        </dgm:presLayoutVars>
      </dgm:prSet>
      <dgm:spPr/>
      <dgm:t>
        <a:bodyPr/>
        <a:lstStyle/>
        <a:p>
          <a:endParaRPr lang="en-US"/>
        </a:p>
      </dgm:t>
    </dgm:pt>
    <dgm:pt modelId="{146FEC11-17B9-43F2-A9FA-B505EDF6FB32}" type="pres">
      <dgm:prSet presAssocID="{8FE8A655-779E-49EB-A47E-35137F73648C}" presName="hierChild3" presStyleCnt="0"/>
      <dgm:spPr/>
    </dgm:pt>
    <dgm:pt modelId="{C0D82446-F05F-4CE7-A8D0-EE9420CEEDBE}" type="pres">
      <dgm:prSet presAssocID="{82BCD3BA-8838-4300-81DA-7AF1561249C2}" presName="Name17" presStyleLbl="parChTrans1D3" presStyleIdx="1" presStyleCnt="3"/>
      <dgm:spPr/>
      <dgm:t>
        <a:bodyPr/>
        <a:lstStyle/>
        <a:p>
          <a:endParaRPr lang="en-US"/>
        </a:p>
      </dgm:t>
    </dgm:pt>
    <dgm:pt modelId="{3F0A4E15-CA5C-47E2-B6BD-C211CBB3EE33}" type="pres">
      <dgm:prSet presAssocID="{B5996184-1EE1-492C-A909-7E07C1C31A5F}" presName="hierRoot3" presStyleCnt="0"/>
      <dgm:spPr/>
    </dgm:pt>
    <dgm:pt modelId="{045BC752-73AE-406C-AF60-EA88FD9A4C03}" type="pres">
      <dgm:prSet presAssocID="{B5996184-1EE1-492C-A909-7E07C1C31A5F}" presName="composite3" presStyleCnt="0"/>
      <dgm:spPr/>
    </dgm:pt>
    <dgm:pt modelId="{69A65A69-35AA-44AC-8B36-7369B51593F5}" type="pres">
      <dgm:prSet presAssocID="{B5996184-1EE1-492C-A909-7E07C1C31A5F}" presName="background3" presStyleLbl="node3" presStyleIdx="1" presStyleCnt="3"/>
      <dgm:spPr>
        <a:solidFill>
          <a:srgbClr val="33BEC1"/>
        </a:solidFill>
      </dgm:spPr>
    </dgm:pt>
    <dgm:pt modelId="{8E4BCC76-80EE-456F-9918-2C1EE7CE0BE7}" type="pres">
      <dgm:prSet presAssocID="{B5996184-1EE1-492C-A909-7E07C1C31A5F}" presName="text3" presStyleLbl="fgAcc3" presStyleIdx="1" presStyleCnt="3">
        <dgm:presLayoutVars>
          <dgm:chPref val="3"/>
        </dgm:presLayoutVars>
      </dgm:prSet>
      <dgm:spPr/>
      <dgm:t>
        <a:bodyPr/>
        <a:lstStyle/>
        <a:p>
          <a:endParaRPr lang="en-US"/>
        </a:p>
      </dgm:t>
    </dgm:pt>
    <dgm:pt modelId="{9CCBF851-20E1-4F46-B0CE-93EA44214E59}" type="pres">
      <dgm:prSet presAssocID="{B5996184-1EE1-492C-A909-7E07C1C31A5F}" presName="hierChild4" presStyleCnt="0"/>
      <dgm:spPr/>
    </dgm:pt>
    <dgm:pt modelId="{F581348A-2885-4511-B942-39AAE1F858CE}" type="pres">
      <dgm:prSet presAssocID="{A1F5B805-0697-4885-8FB0-5FC9D85EC501}" presName="Name10" presStyleLbl="parChTrans1D2" presStyleIdx="2" presStyleCnt="3"/>
      <dgm:spPr/>
      <dgm:t>
        <a:bodyPr/>
        <a:lstStyle/>
        <a:p>
          <a:endParaRPr lang="en-US"/>
        </a:p>
      </dgm:t>
    </dgm:pt>
    <dgm:pt modelId="{22EFF377-F924-4DB0-B15B-FA736E0EE7E5}" type="pres">
      <dgm:prSet presAssocID="{E46754D4-AEA6-460A-9D46-3BD2F45F1C77}" presName="hierRoot2" presStyleCnt="0"/>
      <dgm:spPr/>
    </dgm:pt>
    <dgm:pt modelId="{942F30FF-C1E9-4661-AB25-157289613110}" type="pres">
      <dgm:prSet presAssocID="{E46754D4-AEA6-460A-9D46-3BD2F45F1C77}" presName="composite2" presStyleCnt="0"/>
      <dgm:spPr/>
    </dgm:pt>
    <dgm:pt modelId="{8B955114-376A-41D7-B751-1DE76513EFB1}" type="pres">
      <dgm:prSet presAssocID="{E46754D4-AEA6-460A-9D46-3BD2F45F1C77}" presName="background2" presStyleLbl="node2" presStyleIdx="2" presStyleCnt="3"/>
      <dgm:spPr>
        <a:solidFill>
          <a:srgbClr val="33BEC1"/>
        </a:solidFill>
      </dgm:spPr>
    </dgm:pt>
    <dgm:pt modelId="{E9A911A6-C585-4A8A-B5C6-D0DB692060F8}" type="pres">
      <dgm:prSet presAssocID="{E46754D4-AEA6-460A-9D46-3BD2F45F1C77}" presName="text2" presStyleLbl="fgAcc2" presStyleIdx="2" presStyleCnt="3">
        <dgm:presLayoutVars>
          <dgm:chPref val="3"/>
        </dgm:presLayoutVars>
      </dgm:prSet>
      <dgm:spPr/>
      <dgm:t>
        <a:bodyPr/>
        <a:lstStyle/>
        <a:p>
          <a:endParaRPr lang="en-US"/>
        </a:p>
      </dgm:t>
    </dgm:pt>
    <dgm:pt modelId="{13AF1234-A317-4960-AF6B-744EB7FE0476}" type="pres">
      <dgm:prSet presAssocID="{E46754D4-AEA6-460A-9D46-3BD2F45F1C77}" presName="hierChild3" presStyleCnt="0"/>
      <dgm:spPr/>
    </dgm:pt>
    <dgm:pt modelId="{398B1F33-624F-47EC-852A-83AE5DA6CDC3}" type="pres">
      <dgm:prSet presAssocID="{081F9167-B134-4EB6-BA71-F4E5B55F0634}" presName="Name17" presStyleLbl="parChTrans1D3" presStyleIdx="2" presStyleCnt="3"/>
      <dgm:spPr/>
      <dgm:t>
        <a:bodyPr/>
        <a:lstStyle/>
        <a:p>
          <a:endParaRPr lang="en-US"/>
        </a:p>
      </dgm:t>
    </dgm:pt>
    <dgm:pt modelId="{EAEEE5D3-27D9-4EB8-9E80-8DEEFA7F3FE9}" type="pres">
      <dgm:prSet presAssocID="{FCBA4795-FB2D-4D3F-B133-41E06E7C9A8C}" presName="hierRoot3" presStyleCnt="0"/>
      <dgm:spPr/>
    </dgm:pt>
    <dgm:pt modelId="{5C7960C8-F8CA-4731-9D73-9F72691FE099}" type="pres">
      <dgm:prSet presAssocID="{FCBA4795-FB2D-4D3F-B133-41E06E7C9A8C}" presName="composite3" presStyleCnt="0"/>
      <dgm:spPr/>
    </dgm:pt>
    <dgm:pt modelId="{084A3F06-EB0F-4F85-B221-8DE4CBC4492A}" type="pres">
      <dgm:prSet presAssocID="{FCBA4795-FB2D-4D3F-B133-41E06E7C9A8C}" presName="background3" presStyleLbl="node3" presStyleIdx="2" presStyleCnt="3"/>
      <dgm:spPr>
        <a:solidFill>
          <a:srgbClr val="33BEC1"/>
        </a:solidFill>
      </dgm:spPr>
    </dgm:pt>
    <dgm:pt modelId="{4C977E07-38F8-430F-B830-7F1D75C76A28}" type="pres">
      <dgm:prSet presAssocID="{FCBA4795-FB2D-4D3F-B133-41E06E7C9A8C}" presName="text3" presStyleLbl="fgAcc3" presStyleIdx="2" presStyleCnt="3">
        <dgm:presLayoutVars>
          <dgm:chPref val="3"/>
        </dgm:presLayoutVars>
      </dgm:prSet>
      <dgm:spPr/>
      <dgm:t>
        <a:bodyPr/>
        <a:lstStyle/>
        <a:p>
          <a:endParaRPr lang="en-US"/>
        </a:p>
      </dgm:t>
    </dgm:pt>
    <dgm:pt modelId="{189DECAD-1C24-4C7B-AE59-8912FEFF8211}" type="pres">
      <dgm:prSet presAssocID="{FCBA4795-FB2D-4D3F-B133-41E06E7C9A8C}" presName="hierChild4" presStyleCnt="0"/>
      <dgm:spPr/>
    </dgm:pt>
  </dgm:ptLst>
  <dgm:cxnLst>
    <dgm:cxn modelId="{63E82DCB-7209-464B-BEFB-AD5071ACFC97}" type="presOf" srcId="{82BCD3BA-8838-4300-81DA-7AF1561249C2}" destId="{C0D82446-F05F-4CE7-A8D0-EE9420CEEDBE}" srcOrd="0" destOrd="0" presId="urn:microsoft.com/office/officeart/2005/8/layout/hierarchy1"/>
    <dgm:cxn modelId="{3D33BCCB-32A7-4301-8FCD-F40A091C8FDB}" type="presOf" srcId="{F6DD260C-739B-49C4-94BB-D1F0CE2D8FB6}" destId="{0E5E5DCE-411A-4975-869A-8C0E5326D82D}" srcOrd="0" destOrd="0" presId="urn:microsoft.com/office/officeart/2005/8/layout/hierarchy1"/>
    <dgm:cxn modelId="{E7447E99-BB40-4464-9D6B-FD738A94ECAD}" srcId="{8FE8A655-779E-49EB-A47E-35137F73648C}" destId="{B5996184-1EE1-492C-A909-7E07C1C31A5F}" srcOrd="0" destOrd="0" parTransId="{82BCD3BA-8838-4300-81DA-7AF1561249C2}" sibTransId="{49B970AF-FD87-4C5D-A716-47D2EA67BCF9}"/>
    <dgm:cxn modelId="{EFF6D77B-BED0-48FC-B42B-37CFDD0C8495}" type="presOf" srcId="{A1F5B805-0697-4885-8FB0-5FC9D85EC501}" destId="{F581348A-2885-4511-B942-39AAE1F858CE}" srcOrd="0" destOrd="0" presId="urn:microsoft.com/office/officeart/2005/8/layout/hierarchy1"/>
    <dgm:cxn modelId="{A527D76C-2119-4960-9184-37EB3083B8B4}" type="presOf" srcId="{6F55A56C-A3DE-4EE1-A19A-B014D3E337FE}" destId="{98501DA5-791E-4991-9A54-E1162DB21EEF}" srcOrd="0" destOrd="0" presId="urn:microsoft.com/office/officeart/2005/8/layout/hierarchy1"/>
    <dgm:cxn modelId="{F6E85781-4C20-4AC4-ACDC-5F2E2157FE80}" srcId="{0607FF6E-2B70-4C2C-9397-3A2C265BF5BE}" destId="{F6DD260C-739B-49C4-94BB-D1F0CE2D8FB6}" srcOrd="0" destOrd="0" parTransId="{6F55A56C-A3DE-4EE1-A19A-B014D3E337FE}" sibTransId="{CBC9338E-1251-4116-9ECE-AC41533DF005}"/>
    <dgm:cxn modelId="{445E0BEB-41A8-4433-9B7C-CF0051C815AA}" srcId="{0607FF6E-2B70-4C2C-9397-3A2C265BF5BE}" destId="{8FE8A655-779E-49EB-A47E-35137F73648C}" srcOrd="1" destOrd="0" parTransId="{E4178005-4067-48DC-9A93-EA477B128D98}" sibTransId="{BC5E7DB8-B250-42B5-9951-E5FFB4C25536}"/>
    <dgm:cxn modelId="{FE8A27AE-89BE-47FF-8A4B-5DA000FF862A}" type="presOf" srcId="{FCBA4795-FB2D-4D3F-B133-41E06E7C9A8C}" destId="{4C977E07-38F8-430F-B830-7F1D75C76A28}" srcOrd="0" destOrd="0" presId="urn:microsoft.com/office/officeart/2005/8/layout/hierarchy1"/>
    <dgm:cxn modelId="{661D898D-8700-4A8B-A33E-DC86841F9ABF}" srcId="{0607FF6E-2B70-4C2C-9397-3A2C265BF5BE}" destId="{E46754D4-AEA6-460A-9D46-3BD2F45F1C77}" srcOrd="2" destOrd="0" parTransId="{A1F5B805-0697-4885-8FB0-5FC9D85EC501}" sibTransId="{049A3B21-F20E-4013-A354-C730EC140C72}"/>
    <dgm:cxn modelId="{2C457BAB-0CE4-4632-917D-7EEB7B91C318}" type="presOf" srcId="{B5996184-1EE1-492C-A909-7E07C1C31A5F}" destId="{8E4BCC76-80EE-456F-9918-2C1EE7CE0BE7}" srcOrd="0" destOrd="0" presId="urn:microsoft.com/office/officeart/2005/8/layout/hierarchy1"/>
    <dgm:cxn modelId="{EB097588-6B05-4254-8A8A-3268AACCCFD3}" type="presOf" srcId="{0607FF6E-2B70-4C2C-9397-3A2C265BF5BE}" destId="{5C8A0F72-F45F-497E-BA30-990B65BC70C5}" srcOrd="0" destOrd="0" presId="urn:microsoft.com/office/officeart/2005/8/layout/hierarchy1"/>
    <dgm:cxn modelId="{708E755E-58FF-4750-9C03-48C7B8981D94}" type="presOf" srcId="{E7CCB4AA-24AD-4AE7-82A9-FBB42D13EF8F}" destId="{D1BDE6FE-991C-4194-BE2D-72B2663F529E}" srcOrd="0" destOrd="0" presId="urn:microsoft.com/office/officeart/2005/8/layout/hierarchy1"/>
    <dgm:cxn modelId="{7525E14F-0E33-43B3-A0D6-C62A013F9462}" type="presOf" srcId="{E46754D4-AEA6-460A-9D46-3BD2F45F1C77}" destId="{E9A911A6-C585-4A8A-B5C6-D0DB692060F8}" srcOrd="0" destOrd="0" presId="urn:microsoft.com/office/officeart/2005/8/layout/hierarchy1"/>
    <dgm:cxn modelId="{8D92E91B-8A86-47FA-87F8-4C8560996125}" srcId="{E46754D4-AEA6-460A-9D46-3BD2F45F1C77}" destId="{FCBA4795-FB2D-4D3F-B133-41E06E7C9A8C}" srcOrd="0" destOrd="0" parTransId="{081F9167-B134-4EB6-BA71-F4E5B55F0634}" sibTransId="{817EAE6B-D5D0-4DED-8399-3AA1C691CBBE}"/>
    <dgm:cxn modelId="{0A18C33E-BF19-4400-A604-C9E9EEE73CB8}" type="presOf" srcId="{E4178005-4067-48DC-9A93-EA477B128D98}" destId="{1A4C6AD1-C04C-4F3E-86E6-D3D772D19138}" srcOrd="0" destOrd="0" presId="urn:microsoft.com/office/officeart/2005/8/layout/hierarchy1"/>
    <dgm:cxn modelId="{B4365BE0-4068-40AA-B0F7-2A4F235D134C}" type="presOf" srcId="{46B87351-46AA-4A23-8EFB-68F6CFBF5CF8}" destId="{9590DCDC-3FDB-4C07-BEEF-2C17E01F0098}" srcOrd="0" destOrd="0" presId="urn:microsoft.com/office/officeart/2005/8/layout/hierarchy1"/>
    <dgm:cxn modelId="{46818B67-A105-4AC5-A1EF-981D0482745F}" type="presOf" srcId="{081F9167-B134-4EB6-BA71-F4E5B55F0634}" destId="{398B1F33-624F-47EC-852A-83AE5DA6CDC3}" srcOrd="0" destOrd="0" presId="urn:microsoft.com/office/officeart/2005/8/layout/hierarchy1"/>
    <dgm:cxn modelId="{CAAA0BFC-4797-4AA9-9FF8-E5E850D4206F}" srcId="{F6DD260C-739B-49C4-94BB-D1F0CE2D8FB6}" destId="{E7CCB4AA-24AD-4AE7-82A9-FBB42D13EF8F}" srcOrd="0" destOrd="0" parTransId="{C65BFA1D-7BFC-436D-A5E8-76AF1F9B138F}" sibTransId="{20ACECA5-E807-4AAE-9ECE-E67B3447EB9C}"/>
    <dgm:cxn modelId="{52D94D65-91A2-4DDF-9ED7-EEBBE5905EE7}" type="presOf" srcId="{8FE8A655-779E-49EB-A47E-35137F73648C}" destId="{9512C9D7-4724-4E9B-83B5-A508C9405162}" srcOrd="0" destOrd="0" presId="urn:microsoft.com/office/officeart/2005/8/layout/hierarchy1"/>
    <dgm:cxn modelId="{16B9C1EC-DABC-426F-967C-FF11191EC39A}" srcId="{46B87351-46AA-4A23-8EFB-68F6CFBF5CF8}" destId="{0607FF6E-2B70-4C2C-9397-3A2C265BF5BE}" srcOrd="0" destOrd="0" parTransId="{FD2B861B-D3FA-4FEE-B9E9-F34EE068740D}" sibTransId="{78A4A096-53C3-482B-BE49-B94C9570F0A2}"/>
    <dgm:cxn modelId="{7477D4DA-3C77-450C-AC5C-F4D9659C6E96}" type="presOf" srcId="{C65BFA1D-7BFC-436D-A5E8-76AF1F9B138F}" destId="{83577996-BBA0-4762-A407-AB93CEDE92CE}" srcOrd="0" destOrd="0" presId="urn:microsoft.com/office/officeart/2005/8/layout/hierarchy1"/>
    <dgm:cxn modelId="{1441B813-8D40-4B3C-828B-355CAE78F010}" type="presParOf" srcId="{9590DCDC-3FDB-4C07-BEEF-2C17E01F0098}" destId="{9F8226A5-8275-4E3B-AE6F-D215E1FF1B08}" srcOrd="0" destOrd="0" presId="urn:microsoft.com/office/officeart/2005/8/layout/hierarchy1"/>
    <dgm:cxn modelId="{9ADD1F19-8EB4-4A81-8ECA-B9B0863C6BAF}" type="presParOf" srcId="{9F8226A5-8275-4E3B-AE6F-D215E1FF1B08}" destId="{53B7C7AB-0526-44B2-8039-A7BD3791C8B6}" srcOrd="0" destOrd="0" presId="urn:microsoft.com/office/officeart/2005/8/layout/hierarchy1"/>
    <dgm:cxn modelId="{80DB3833-080E-4E64-81F4-8E56B9EF11C8}" type="presParOf" srcId="{53B7C7AB-0526-44B2-8039-A7BD3791C8B6}" destId="{4864C56D-6F05-4256-91A5-6F4D27D325E2}" srcOrd="0" destOrd="0" presId="urn:microsoft.com/office/officeart/2005/8/layout/hierarchy1"/>
    <dgm:cxn modelId="{C1B2758A-5DE2-4CBC-A30E-12229112B8CE}" type="presParOf" srcId="{53B7C7AB-0526-44B2-8039-A7BD3791C8B6}" destId="{5C8A0F72-F45F-497E-BA30-990B65BC70C5}" srcOrd="1" destOrd="0" presId="urn:microsoft.com/office/officeart/2005/8/layout/hierarchy1"/>
    <dgm:cxn modelId="{5505F34E-620B-4B31-B05E-EE3CA542D30F}" type="presParOf" srcId="{9F8226A5-8275-4E3B-AE6F-D215E1FF1B08}" destId="{C1D09130-0DE6-46D4-8684-9188F1B5E9FA}" srcOrd="1" destOrd="0" presId="urn:microsoft.com/office/officeart/2005/8/layout/hierarchy1"/>
    <dgm:cxn modelId="{5348247B-9951-409B-A072-384974F0CFCD}" type="presParOf" srcId="{C1D09130-0DE6-46D4-8684-9188F1B5E9FA}" destId="{98501DA5-791E-4991-9A54-E1162DB21EEF}" srcOrd="0" destOrd="0" presId="urn:microsoft.com/office/officeart/2005/8/layout/hierarchy1"/>
    <dgm:cxn modelId="{10F3D661-16D6-4AA5-8AB0-746B60C38999}" type="presParOf" srcId="{C1D09130-0DE6-46D4-8684-9188F1B5E9FA}" destId="{1999B1B6-CED7-489B-ABF0-C9C8F5871038}" srcOrd="1" destOrd="0" presId="urn:microsoft.com/office/officeart/2005/8/layout/hierarchy1"/>
    <dgm:cxn modelId="{07006CCD-459E-4B01-92D9-D0750B77DD06}" type="presParOf" srcId="{1999B1B6-CED7-489B-ABF0-C9C8F5871038}" destId="{A1A50926-63B0-48C5-BF02-F0BB8C8A2FE5}" srcOrd="0" destOrd="0" presId="urn:microsoft.com/office/officeart/2005/8/layout/hierarchy1"/>
    <dgm:cxn modelId="{4E3A69B5-8A8B-4ABC-BCA1-CAA091931432}" type="presParOf" srcId="{A1A50926-63B0-48C5-BF02-F0BB8C8A2FE5}" destId="{18BBED68-39CE-4FA2-916E-432A5AD22C1D}" srcOrd="0" destOrd="0" presId="urn:microsoft.com/office/officeart/2005/8/layout/hierarchy1"/>
    <dgm:cxn modelId="{1FFB413F-D2E9-47DE-80D0-FDB98DD689CF}" type="presParOf" srcId="{A1A50926-63B0-48C5-BF02-F0BB8C8A2FE5}" destId="{0E5E5DCE-411A-4975-869A-8C0E5326D82D}" srcOrd="1" destOrd="0" presId="urn:microsoft.com/office/officeart/2005/8/layout/hierarchy1"/>
    <dgm:cxn modelId="{3E7B71D8-0A81-471C-B9EC-F88436BA68A8}" type="presParOf" srcId="{1999B1B6-CED7-489B-ABF0-C9C8F5871038}" destId="{66A6B151-5377-4AA9-B486-99862DF831FC}" srcOrd="1" destOrd="0" presId="urn:microsoft.com/office/officeart/2005/8/layout/hierarchy1"/>
    <dgm:cxn modelId="{87CE132B-130C-47C3-AEE7-6AD87E3FC37C}" type="presParOf" srcId="{66A6B151-5377-4AA9-B486-99862DF831FC}" destId="{83577996-BBA0-4762-A407-AB93CEDE92CE}" srcOrd="0" destOrd="0" presId="urn:microsoft.com/office/officeart/2005/8/layout/hierarchy1"/>
    <dgm:cxn modelId="{C9244950-5FB9-48E1-8B45-5DFF790995A1}" type="presParOf" srcId="{66A6B151-5377-4AA9-B486-99862DF831FC}" destId="{1BF63FA0-E68F-4D0D-BE2E-4C9D9D217E6F}" srcOrd="1" destOrd="0" presId="urn:microsoft.com/office/officeart/2005/8/layout/hierarchy1"/>
    <dgm:cxn modelId="{9265F142-046C-4B4C-BFC4-4809F128D231}" type="presParOf" srcId="{1BF63FA0-E68F-4D0D-BE2E-4C9D9D217E6F}" destId="{3BDEEBCB-1390-487B-B4AD-4D970FA81DF4}" srcOrd="0" destOrd="0" presId="urn:microsoft.com/office/officeart/2005/8/layout/hierarchy1"/>
    <dgm:cxn modelId="{77EA6BAA-BA96-4978-A26C-E9A36FEAD7A7}" type="presParOf" srcId="{3BDEEBCB-1390-487B-B4AD-4D970FA81DF4}" destId="{D8357815-1C8D-4572-A0F4-3BF2A3692044}" srcOrd="0" destOrd="0" presId="urn:microsoft.com/office/officeart/2005/8/layout/hierarchy1"/>
    <dgm:cxn modelId="{146FA7B0-0CCE-429F-BC8D-518B63C5A799}" type="presParOf" srcId="{3BDEEBCB-1390-487B-B4AD-4D970FA81DF4}" destId="{D1BDE6FE-991C-4194-BE2D-72B2663F529E}" srcOrd="1" destOrd="0" presId="urn:microsoft.com/office/officeart/2005/8/layout/hierarchy1"/>
    <dgm:cxn modelId="{0AAEF072-2702-484B-BCD1-5D7F485E1423}" type="presParOf" srcId="{1BF63FA0-E68F-4D0D-BE2E-4C9D9D217E6F}" destId="{A89DDF51-7FCF-4DC5-9772-7D0B9DAC6ABB}" srcOrd="1" destOrd="0" presId="urn:microsoft.com/office/officeart/2005/8/layout/hierarchy1"/>
    <dgm:cxn modelId="{10883B69-2A35-4B24-A9CB-CA45860E52D6}" type="presParOf" srcId="{C1D09130-0DE6-46D4-8684-9188F1B5E9FA}" destId="{1A4C6AD1-C04C-4F3E-86E6-D3D772D19138}" srcOrd="2" destOrd="0" presId="urn:microsoft.com/office/officeart/2005/8/layout/hierarchy1"/>
    <dgm:cxn modelId="{62256EEA-91B4-4D79-869F-90FE4A2A6EE1}" type="presParOf" srcId="{C1D09130-0DE6-46D4-8684-9188F1B5E9FA}" destId="{AE015C86-61DE-4BD6-98F1-FF3649EC6EB6}" srcOrd="3" destOrd="0" presId="urn:microsoft.com/office/officeart/2005/8/layout/hierarchy1"/>
    <dgm:cxn modelId="{DCBAB573-D42B-42B0-AB05-AB0977737623}" type="presParOf" srcId="{AE015C86-61DE-4BD6-98F1-FF3649EC6EB6}" destId="{5C89EDF8-D81B-4A3F-98AE-323B4B91231D}" srcOrd="0" destOrd="0" presId="urn:microsoft.com/office/officeart/2005/8/layout/hierarchy1"/>
    <dgm:cxn modelId="{6C6297DB-824D-4D5B-AF4A-70E51BFEB0DB}" type="presParOf" srcId="{5C89EDF8-D81B-4A3F-98AE-323B4B91231D}" destId="{6493342C-CA55-44DB-B4B6-3CECE0D86164}" srcOrd="0" destOrd="0" presId="urn:microsoft.com/office/officeart/2005/8/layout/hierarchy1"/>
    <dgm:cxn modelId="{BEED9B54-E326-4243-8D7E-21C9677AD95D}" type="presParOf" srcId="{5C89EDF8-D81B-4A3F-98AE-323B4B91231D}" destId="{9512C9D7-4724-4E9B-83B5-A508C9405162}" srcOrd="1" destOrd="0" presId="urn:microsoft.com/office/officeart/2005/8/layout/hierarchy1"/>
    <dgm:cxn modelId="{25887D66-A716-4F4D-99A6-137EEAFEB3D1}" type="presParOf" srcId="{AE015C86-61DE-4BD6-98F1-FF3649EC6EB6}" destId="{146FEC11-17B9-43F2-A9FA-B505EDF6FB32}" srcOrd="1" destOrd="0" presId="urn:microsoft.com/office/officeart/2005/8/layout/hierarchy1"/>
    <dgm:cxn modelId="{54D6B74B-11ED-4ED2-B623-9A2439F12DE6}" type="presParOf" srcId="{146FEC11-17B9-43F2-A9FA-B505EDF6FB32}" destId="{C0D82446-F05F-4CE7-A8D0-EE9420CEEDBE}" srcOrd="0" destOrd="0" presId="urn:microsoft.com/office/officeart/2005/8/layout/hierarchy1"/>
    <dgm:cxn modelId="{713CC0A6-4708-46B8-8396-EED7A6752898}" type="presParOf" srcId="{146FEC11-17B9-43F2-A9FA-B505EDF6FB32}" destId="{3F0A4E15-CA5C-47E2-B6BD-C211CBB3EE33}" srcOrd="1" destOrd="0" presId="urn:microsoft.com/office/officeart/2005/8/layout/hierarchy1"/>
    <dgm:cxn modelId="{DBE4A70B-922C-45B6-A6E2-D006CC074155}" type="presParOf" srcId="{3F0A4E15-CA5C-47E2-B6BD-C211CBB3EE33}" destId="{045BC752-73AE-406C-AF60-EA88FD9A4C03}" srcOrd="0" destOrd="0" presId="urn:microsoft.com/office/officeart/2005/8/layout/hierarchy1"/>
    <dgm:cxn modelId="{A0CD6D2A-C8D5-48B6-94BC-3BC1711D3FB6}" type="presParOf" srcId="{045BC752-73AE-406C-AF60-EA88FD9A4C03}" destId="{69A65A69-35AA-44AC-8B36-7369B51593F5}" srcOrd="0" destOrd="0" presId="urn:microsoft.com/office/officeart/2005/8/layout/hierarchy1"/>
    <dgm:cxn modelId="{C99B615D-8559-41E8-A0B1-CA20BF99CFF8}" type="presParOf" srcId="{045BC752-73AE-406C-AF60-EA88FD9A4C03}" destId="{8E4BCC76-80EE-456F-9918-2C1EE7CE0BE7}" srcOrd="1" destOrd="0" presId="urn:microsoft.com/office/officeart/2005/8/layout/hierarchy1"/>
    <dgm:cxn modelId="{E91F59A2-610D-46C3-95DA-DD2AEE2B4E80}" type="presParOf" srcId="{3F0A4E15-CA5C-47E2-B6BD-C211CBB3EE33}" destId="{9CCBF851-20E1-4F46-B0CE-93EA44214E59}" srcOrd="1" destOrd="0" presId="urn:microsoft.com/office/officeart/2005/8/layout/hierarchy1"/>
    <dgm:cxn modelId="{B7C4C241-A00A-4F58-8FDA-3440201E4DB5}" type="presParOf" srcId="{C1D09130-0DE6-46D4-8684-9188F1B5E9FA}" destId="{F581348A-2885-4511-B942-39AAE1F858CE}" srcOrd="4" destOrd="0" presId="urn:microsoft.com/office/officeart/2005/8/layout/hierarchy1"/>
    <dgm:cxn modelId="{DC7ADB64-5598-4D59-A065-BC311DB05681}" type="presParOf" srcId="{C1D09130-0DE6-46D4-8684-9188F1B5E9FA}" destId="{22EFF377-F924-4DB0-B15B-FA736E0EE7E5}" srcOrd="5" destOrd="0" presId="urn:microsoft.com/office/officeart/2005/8/layout/hierarchy1"/>
    <dgm:cxn modelId="{828507D8-E29C-419D-A831-56BDBE3B446F}" type="presParOf" srcId="{22EFF377-F924-4DB0-B15B-FA736E0EE7E5}" destId="{942F30FF-C1E9-4661-AB25-157289613110}" srcOrd="0" destOrd="0" presId="urn:microsoft.com/office/officeart/2005/8/layout/hierarchy1"/>
    <dgm:cxn modelId="{CD85348B-2DFD-480E-9A0F-1CCC907279BE}" type="presParOf" srcId="{942F30FF-C1E9-4661-AB25-157289613110}" destId="{8B955114-376A-41D7-B751-1DE76513EFB1}" srcOrd="0" destOrd="0" presId="urn:microsoft.com/office/officeart/2005/8/layout/hierarchy1"/>
    <dgm:cxn modelId="{AB8B15D5-7AB8-4C9C-BEA7-328E29D07987}" type="presParOf" srcId="{942F30FF-C1E9-4661-AB25-157289613110}" destId="{E9A911A6-C585-4A8A-B5C6-D0DB692060F8}" srcOrd="1" destOrd="0" presId="urn:microsoft.com/office/officeart/2005/8/layout/hierarchy1"/>
    <dgm:cxn modelId="{F01AC391-DC75-456D-B34B-14BA535E9C20}" type="presParOf" srcId="{22EFF377-F924-4DB0-B15B-FA736E0EE7E5}" destId="{13AF1234-A317-4960-AF6B-744EB7FE0476}" srcOrd="1" destOrd="0" presId="urn:microsoft.com/office/officeart/2005/8/layout/hierarchy1"/>
    <dgm:cxn modelId="{23747773-4628-44E7-B7DE-4C1321807F05}" type="presParOf" srcId="{13AF1234-A317-4960-AF6B-744EB7FE0476}" destId="{398B1F33-624F-47EC-852A-83AE5DA6CDC3}" srcOrd="0" destOrd="0" presId="urn:microsoft.com/office/officeart/2005/8/layout/hierarchy1"/>
    <dgm:cxn modelId="{434D3237-A602-4A97-BB2C-8B9A66F452F1}" type="presParOf" srcId="{13AF1234-A317-4960-AF6B-744EB7FE0476}" destId="{EAEEE5D3-27D9-4EB8-9E80-8DEEFA7F3FE9}" srcOrd="1" destOrd="0" presId="urn:microsoft.com/office/officeart/2005/8/layout/hierarchy1"/>
    <dgm:cxn modelId="{C3266C55-0EEE-467B-A6D1-8EC77D5B1301}" type="presParOf" srcId="{EAEEE5D3-27D9-4EB8-9E80-8DEEFA7F3FE9}" destId="{5C7960C8-F8CA-4731-9D73-9F72691FE099}" srcOrd="0" destOrd="0" presId="urn:microsoft.com/office/officeart/2005/8/layout/hierarchy1"/>
    <dgm:cxn modelId="{0C5CC1DC-BE0E-4405-B9C2-657E00ADD7DE}" type="presParOf" srcId="{5C7960C8-F8CA-4731-9D73-9F72691FE099}" destId="{084A3F06-EB0F-4F85-B221-8DE4CBC4492A}" srcOrd="0" destOrd="0" presId="urn:microsoft.com/office/officeart/2005/8/layout/hierarchy1"/>
    <dgm:cxn modelId="{0E84A0AE-016D-4052-87B4-CA87E6814690}" type="presParOf" srcId="{5C7960C8-F8CA-4731-9D73-9F72691FE099}" destId="{4C977E07-38F8-430F-B830-7F1D75C76A28}" srcOrd="1" destOrd="0" presId="urn:microsoft.com/office/officeart/2005/8/layout/hierarchy1"/>
    <dgm:cxn modelId="{1D1CFF10-9274-4B3E-91E2-343E93EE8EA5}" type="presParOf" srcId="{EAEEE5D3-27D9-4EB8-9E80-8DEEFA7F3FE9}" destId="{189DECAD-1C24-4C7B-AE59-8912FEFF82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B2F6B-2B9E-4530-AAFB-111BBD30985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1CEBE63-FC54-4ECD-BAC0-D4EB264AB2A1}">
      <dgm:prSet phldrT="[Text]"/>
      <dgm:spPr>
        <a:solidFill>
          <a:srgbClr val="33BEC1"/>
        </a:solidFill>
      </dgm:spPr>
      <dgm:t>
        <a:bodyPr/>
        <a:lstStyle/>
        <a:p>
          <a:r>
            <a:rPr lang="en-US" dirty="0"/>
            <a:t>Travel Trade Industry</a:t>
          </a:r>
        </a:p>
        <a:p>
          <a:r>
            <a:rPr lang="en-US" dirty="0"/>
            <a:t>Direct to Consumer</a:t>
          </a:r>
        </a:p>
      </dgm:t>
    </dgm:pt>
    <dgm:pt modelId="{770BE143-4C37-4CE6-BF7D-77BC4369018E}" type="parTrans" cxnId="{9FAFCC43-D2FD-4BD9-86D1-BD94FBEC8111}">
      <dgm:prSet/>
      <dgm:spPr/>
      <dgm:t>
        <a:bodyPr/>
        <a:lstStyle/>
        <a:p>
          <a:endParaRPr lang="en-US"/>
        </a:p>
      </dgm:t>
    </dgm:pt>
    <dgm:pt modelId="{D7911B08-B5C1-4F6D-AE71-CD2E72E3B733}" type="sibTrans" cxnId="{9FAFCC43-D2FD-4BD9-86D1-BD94FBEC8111}">
      <dgm:prSet/>
      <dgm:spPr/>
      <dgm:t>
        <a:bodyPr/>
        <a:lstStyle/>
        <a:p>
          <a:endParaRPr lang="en-US"/>
        </a:p>
      </dgm:t>
    </dgm:pt>
    <dgm:pt modelId="{D9A92B3F-9BAA-4E2E-BD8D-C5BD422890AB}">
      <dgm:prSet phldrT="[Text]"/>
      <dgm:spPr>
        <a:solidFill>
          <a:srgbClr val="33BEC1"/>
        </a:solidFill>
      </dgm:spPr>
      <dgm:t>
        <a:bodyPr/>
        <a:lstStyle/>
        <a:p>
          <a:r>
            <a:rPr lang="en-US" dirty="0"/>
            <a:t>OTA’s (online travel agents)</a:t>
          </a:r>
        </a:p>
        <a:p>
          <a:r>
            <a:rPr lang="en-US" dirty="0"/>
            <a:t>Expedia, Booking.com, hotwire.com</a:t>
          </a:r>
        </a:p>
      </dgm:t>
    </dgm:pt>
    <dgm:pt modelId="{9787E37D-219B-4184-9E1A-A26C6DBDF7EE}" type="parTrans" cxnId="{5E1F126A-47A8-4A4A-8F70-072F7A1D5BD7}">
      <dgm:prSet/>
      <dgm:spPr/>
      <dgm:t>
        <a:bodyPr/>
        <a:lstStyle/>
        <a:p>
          <a:endParaRPr lang="en-US"/>
        </a:p>
      </dgm:t>
    </dgm:pt>
    <dgm:pt modelId="{3836CD96-AFF3-4AC4-A446-F654B9E2AE41}" type="sibTrans" cxnId="{5E1F126A-47A8-4A4A-8F70-072F7A1D5BD7}">
      <dgm:prSet/>
      <dgm:spPr/>
      <dgm:t>
        <a:bodyPr/>
        <a:lstStyle/>
        <a:p>
          <a:endParaRPr lang="en-US"/>
        </a:p>
      </dgm:t>
    </dgm:pt>
    <dgm:pt modelId="{D3349D41-E554-458C-AC70-9D878896584E}">
      <dgm:prSet phldrT="[Text]"/>
      <dgm:spPr>
        <a:solidFill>
          <a:srgbClr val="33BEC1"/>
        </a:solidFill>
      </dgm:spPr>
      <dgm:t>
        <a:bodyPr/>
        <a:lstStyle/>
        <a:p>
          <a:r>
            <a:rPr lang="en-US" dirty="0"/>
            <a:t>Travel Agents</a:t>
          </a:r>
        </a:p>
      </dgm:t>
    </dgm:pt>
    <dgm:pt modelId="{7C9C64DA-B69D-4E36-942E-3B47CDBA8512}" type="parTrans" cxnId="{92E4A2D2-EA22-46A4-AF93-45A5E0D583FF}">
      <dgm:prSet/>
      <dgm:spPr/>
      <dgm:t>
        <a:bodyPr/>
        <a:lstStyle/>
        <a:p>
          <a:endParaRPr lang="en-US"/>
        </a:p>
      </dgm:t>
    </dgm:pt>
    <dgm:pt modelId="{3BC105A6-24FF-4D75-9E70-7F8A45C702FD}" type="sibTrans" cxnId="{92E4A2D2-EA22-46A4-AF93-45A5E0D583FF}">
      <dgm:prSet/>
      <dgm:spPr/>
      <dgm:t>
        <a:bodyPr/>
        <a:lstStyle/>
        <a:p>
          <a:endParaRPr lang="en-US"/>
        </a:p>
      </dgm:t>
    </dgm:pt>
    <dgm:pt modelId="{2160DC1C-7B99-41B2-BA60-B3B6488193AB}" type="pres">
      <dgm:prSet presAssocID="{A65B2F6B-2B9E-4530-AAFB-111BBD309857}" presName="hierChild1" presStyleCnt="0">
        <dgm:presLayoutVars>
          <dgm:orgChart val="1"/>
          <dgm:chPref val="1"/>
          <dgm:dir/>
          <dgm:animOne val="branch"/>
          <dgm:animLvl val="lvl"/>
          <dgm:resizeHandles/>
        </dgm:presLayoutVars>
      </dgm:prSet>
      <dgm:spPr/>
      <dgm:t>
        <a:bodyPr/>
        <a:lstStyle/>
        <a:p>
          <a:endParaRPr lang="en-US"/>
        </a:p>
      </dgm:t>
    </dgm:pt>
    <dgm:pt modelId="{8B932C5F-1537-4DB5-912B-045A86CB42FF}" type="pres">
      <dgm:prSet presAssocID="{01CEBE63-FC54-4ECD-BAC0-D4EB264AB2A1}" presName="hierRoot1" presStyleCnt="0">
        <dgm:presLayoutVars>
          <dgm:hierBranch val="init"/>
        </dgm:presLayoutVars>
      </dgm:prSet>
      <dgm:spPr/>
    </dgm:pt>
    <dgm:pt modelId="{9804535A-8E88-4356-989B-9636DDBB7C5C}" type="pres">
      <dgm:prSet presAssocID="{01CEBE63-FC54-4ECD-BAC0-D4EB264AB2A1}" presName="rootComposite1" presStyleCnt="0"/>
      <dgm:spPr/>
    </dgm:pt>
    <dgm:pt modelId="{47F408AF-860D-4205-A3A3-8E44ACE1EAB3}" type="pres">
      <dgm:prSet presAssocID="{01CEBE63-FC54-4ECD-BAC0-D4EB264AB2A1}" presName="rootText1" presStyleLbl="node0" presStyleIdx="0" presStyleCnt="1">
        <dgm:presLayoutVars>
          <dgm:chPref val="3"/>
        </dgm:presLayoutVars>
      </dgm:prSet>
      <dgm:spPr/>
      <dgm:t>
        <a:bodyPr/>
        <a:lstStyle/>
        <a:p>
          <a:endParaRPr lang="en-US"/>
        </a:p>
      </dgm:t>
    </dgm:pt>
    <dgm:pt modelId="{49A170A6-3FF1-467E-A1FF-4517B17E0912}" type="pres">
      <dgm:prSet presAssocID="{01CEBE63-FC54-4ECD-BAC0-D4EB264AB2A1}" presName="rootConnector1" presStyleLbl="node1" presStyleIdx="0" presStyleCnt="0"/>
      <dgm:spPr/>
      <dgm:t>
        <a:bodyPr/>
        <a:lstStyle/>
        <a:p>
          <a:endParaRPr lang="en-US"/>
        </a:p>
      </dgm:t>
    </dgm:pt>
    <dgm:pt modelId="{92335CDC-BCE6-4106-91AE-E2EC67672572}" type="pres">
      <dgm:prSet presAssocID="{01CEBE63-FC54-4ECD-BAC0-D4EB264AB2A1}" presName="hierChild2" presStyleCnt="0"/>
      <dgm:spPr/>
    </dgm:pt>
    <dgm:pt modelId="{8666244B-24FA-492D-9F1E-3C76AE66B3DE}" type="pres">
      <dgm:prSet presAssocID="{9787E37D-219B-4184-9E1A-A26C6DBDF7EE}" presName="Name37" presStyleLbl="parChTrans1D2" presStyleIdx="0" presStyleCnt="2"/>
      <dgm:spPr/>
      <dgm:t>
        <a:bodyPr/>
        <a:lstStyle/>
        <a:p>
          <a:endParaRPr lang="en-US"/>
        </a:p>
      </dgm:t>
    </dgm:pt>
    <dgm:pt modelId="{A5D66E8C-B4A8-4DC9-B25B-AE1412C0378B}" type="pres">
      <dgm:prSet presAssocID="{D9A92B3F-9BAA-4E2E-BD8D-C5BD422890AB}" presName="hierRoot2" presStyleCnt="0">
        <dgm:presLayoutVars>
          <dgm:hierBranch val="init"/>
        </dgm:presLayoutVars>
      </dgm:prSet>
      <dgm:spPr/>
    </dgm:pt>
    <dgm:pt modelId="{7CB25FFB-E18F-47C5-BA51-8863AAEF58EA}" type="pres">
      <dgm:prSet presAssocID="{D9A92B3F-9BAA-4E2E-BD8D-C5BD422890AB}" presName="rootComposite" presStyleCnt="0"/>
      <dgm:spPr/>
    </dgm:pt>
    <dgm:pt modelId="{ACE78C6E-8948-4C88-A8A3-A5C52D00D18E}" type="pres">
      <dgm:prSet presAssocID="{D9A92B3F-9BAA-4E2E-BD8D-C5BD422890AB}" presName="rootText" presStyleLbl="node2" presStyleIdx="0" presStyleCnt="2" custScaleX="124212" custLinFactNeighborX="-376" custLinFactNeighborY="66">
        <dgm:presLayoutVars>
          <dgm:chPref val="3"/>
        </dgm:presLayoutVars>
      </dgm:prSet>
      <dgm:spPr/>
      <dgm:t>
        <a:bodyPr/>
        <a:lstStyle/>
        <a:p>
          <a:endParaRPr lang="en-US"/>
        </a:p>
      </dgm:t>
    </dgm:pt>
    <dgm:pt modelId="{CC98C2E0-4260-491E-AD9C-6C045E5A3B77}" type="pres">
      <dgm:prSet presAssocID="{D9A92B3F-9BAA-4E2E-BD8D-C5BD422890AB}" presName="rootConnector" presStyleLbl="node2" presStyleIdx="0" presStyleCnt="2"/>
      <dgm:spPr/>
      <dgm:t>
        <a:bodyPr/>
        <a:lstStyle/>
        <a:p>
          <a:endParaRPr lang="en-US"/>
        </a:p>
      </dgm:t>
    </dgm:pt>
    <dgm:pt modelId="{65DA9A3A-7B0D-48E1-843C-8ADF6FAA7DB6}" type="pres">
      <dgm:prSet presAssocID="{D9A92B3F-9BAA-4E2E-BD8D-C5BD422890AB}" presName="hierChild4" presStyleCnt="0"/>
      <dgm:spPr/>
    </dgm:pt>
    <dgm:pt modelId="{2F7E569F-D80F-42C4-AD27-2C4348E12068}" type="pres">
      <dgm:prSet presAssocID="{D9A92B3F-9BAA-4E2E-BD8D-C5BD422890AB}" presName="hierChild5" presStyleCnt="0"/>
      <dgm:spPr/>
    </dgm:pt>
    <dgm:pt modelId="{5350F98B-E431-47A2-BCD4-F7E6B0C81A00}" type="pres">
      <dgm:prSet presAssocID="{7C9C64DA-B69D-4E36-942E-3B47CDBA8512}" presName="Name37" presStyleLbl="parChTrans1D2" presStyleIdx="1" presStyleCnt="2"/>
      <dgm:spPr/>
      <dgm:t>
        <a:bodyPr/>
        <a:lstStyle/>
        <a:p>
          <a:endParaRPr lang="en-US"/>
        </a:p>
      </dgm:t>
    </dgm:pt>
    <dgm:pt modelId="{A6C7727A-2E1B-4CC8-98DA-B040BAA956C0}" type="pres">
      <dgm:prSet presAssocID="{D3349D41-E554-458C-AC70-9D878896584E}" presName="hierRoot2" presStyleCnt="0">
        <dgm:presLayoutVars>
          <dgm:hierBranch val="init"/>
        </dgm:presLayoutVars>
      </dgm:prSet>
      <dgm:spPr/>
    </dgm:pt>
    <dgm:pt modelId="{F8E2F007-A9B4-4AFD-B20F-A70D1FB14485}" type="pres">
      <dgm:prSet presAssocID="{D3349D41-E554-458C-AC70-9D878896584E}" presName="rootComposite" presStyleCnt="0"/>
      <dgm:spPr/>
    </dgm:pt>
    <dgm:pt modelId="{FD697D23-0300-4F42-AF6F-AF1DBBAA2F89}" type="pres">
      <dgm:prSet presAssocID="{D3349D41-E554-458C-AC70-9D878896584E}" presName="rootText" presStyleLbl="node2" presStyleIdx="1" presStyleCnt="2" custScaleX="118918">
        <dgm:presLayoutVars>
          <dgm:chPref val="3"/>
        </dgm:presLayoutVars>
      </dgm:prSet>
      <dgm:spPr/>
      <dgm:t>
        <a:bodyPr/>
        <a:lstStyle/>
        <a:p>
          <a:endParaRPr lang="en-US"/>
        </a:p>
      </dgm:t>
    </dgm:pt>
    <dgm:pt modelId="{0ACD17FC-30DE-49FB-BC38-DB796464F30B}" type="pres">
      <dgm:prSet presAssocID="{D3349D41-E554-458C-AC70-9D878896584E}" presName="rootConnector" presStyleLbl="node2" presStyleIdx="1" presStyleCnt="2"/>
      <dgm:spPr/>
      <dgm:t>
        <a:bodyPr/>
        <a:lstStyle/>
        <a:p>
          <a:endParaRPr lang="en-US"/>
        </a:p>
      </dgm:t>
    </dgm:pt>
    <dgm:pt modelId="{58BB9304-AE3D-4A30-BE38-6E23456E09AE}" type="pres">
      <dgm:prSet presAssocID="{D3349D41-E554-458C-AC70-9D878896584E}" presName="hierChild4" presStyleCnt="0"/>
      <dgm:spPr/>
    </dgm:pt>
    <dgm:pt modelId="{08E4CEDC-7228-4995-8107-9503C9E79F4D}" type="pres">
      <dgm:prSet presAssocID="{D3349D41-E554-458C-AC70-9D878896584E}" presName="hierChild5" presStyleCnt="0"/>
      <dgm:spPr/>
    </dgm:pt>
    <dgm:pt modelId="{CBDDFE1C-E0D6-4490-BD48-32942A6FE6E4}" type="pres">
      <dgm:prSet presAssocID="{01CEBE63-FC54-4ECD-BAC0-D4EB264AB2A1}" presName="hierChild3" presStyleCnt="0"/>
      <dgm:spPr/>
    </dgm:pt>
  </dgm:ptLst>
  <dgm:cxnLst>
    <dgm:cxn modelId="{4D1E8D76-5B5C-49A2-B54A-4C1A820264AB}" type="presOf" srcId="{9787E37D-219B-4184-9E1A-A26C6DBDF7EE}" destId="{8666244B-24FA-492D-9F1E-3C76AE66B3DE}" srcOrd="0" destOrd="0" presId="urn:microsoft.com/office/officeart/2005/8/layout/orgChart1"/>
    <dgm:cxn modelId="{9FAFCC43-D2FD-4BD9-86D1-BD94FBEC8111}" srcId="{A65B2F6B-2B9E-4530-AAFB-111BBD309857}" destId="{01CEBE63-FC54-4ECD-BAC0-D4EB264AB2A1}" srcOrd="0" destOrd="0" parTransId="{770BE143-4C37-4CE6-BF7D-77BC4369018E}" sibTransId="{D7911B08-B5C1-4F6D-AE71-CD2E72E3B733}"/>
    <dgm:cxn modelId="{6860419E-4CA4-43D2-A9F7-1E4FF7714E91}" type="presOf" srcId="{01CEBE63-FC54-4ECD-BAC0-D4EB264AB2A1}" destId="{49A170A6-3FF1-467E-A1FF-4517B17E0912}" srcOrd="1" destOrd="0" presId="urn:microsoft.com/office/officeart/2005/8/layout/orgChart1"/>
    <dgm:cxn modelId="{05046148-F8CB-482C-8D25-5E87289A6698}" type="presOf" srcId="{D3349D41-E554-458C-AC70-9D878896584E}" destId="{0ACD17FC-30DE-49FB-BC38-DB796464F30B}" srcOrd="1" destOrd="0" presId="urn:microsoft.com/office/officeart/2005/8/layout/orgChart1"/>
    <dgm:cxn modelId="{362B0E23-2347-450F-8143-3D5BFAFEC0D2}" type="presOf" srcId="{A65B2F6B-2B9E-4530-AAFB-111BBD309857}" destId="{2160DC1C-7B99-41B2-BA60-B3B6488193AB}" srcOrd="0" destOrd="0" presId="urn:microsoft.com/office/officeart/2005/8/layout/orgChart1"/>
    <dgm:cxn modelId="{D4F9260C-45F9-4511-B498-19DF1E33D584}" type="presOf" srcId="{7C9C64DA-B69D-4E36-942E-3B47CDBA8512}" destId="{5350F98B-E431-47A2-BCD4-F7E6B0C81A00}" srcOrd="0" destOrd="0" presId="urn:microsoft.com/office/officeart/2005/8/layout/orgChart1"/>
    <dgm:cxn modelId="{FFE1E457-74A6-4C62-8D31-21E04203F83D}" type="presOf" srcId="{01CEBE63-FC54-4ECD-BAC0-D4EB264AB2A1}" destId="{47F408AF-860D-4205-A3A3-8E44ACE1EAB3}" srcOrd="0" destOrd="0" presId="urn:microsoft.com/office/officeart/2005/8/layout/orgChart1"/>
    <dgm:cxn modelId="{0D640D51-2E2D-4E4B-B4AF-F156106858D9}" type="presOf" srcId="{D9A92B3F-9BAA-4E2E-BD8D-C5BD422890AB}" destId="{ACE78C6E-8948-4C88-A8A3-A5C52D00D18E}" srcOrd="0" destOrd="0" presId="urn:microsoft.com/office/officeart/2005/8/layout/orgChart1"/>
    <dgm:cxn modelId="{5E1F126A-47A8-4A4A-8F70-072F7A1D5BD7}" srcId="{01CEBE63-FC54-4ECD-BAC0-D4EB264AB2A1}" destId="{D9A92B3F-9BAA-4E2E-BD8D-C5BD422890AB}" srcOrd="0" destOrd="0" parTransId="{9787E37D-219B-4184-9E1A-A26C6DBDF7EE}" sibTransId="{3836CD96-AFF3-4AC4-A446-F654B9E2AE41}"/>
    <dgm:cxn modelId="{92E4A2D2-EA22-46A4-AF93-45A5E0D583FF}" srcId="{01CEBE63-FC54-4ECD-BAC0-D4EB264AB2A1}" destId="{D3349D41-E554-458C-AC70-9D878896584E}" srcOrd="1" destOrd="0" parTransId="{7C9C64DA-B69D-4E36-942E-3B47CDBA8512}" sibTransId="{3BC105A6-24FF-4D75-9E70-7F8A45C702FD}"/>
    <dgm:cxn modelId="{37FE2B4D-3812-4BF1-8DB4-880EACB7FA93}" type="presOf" srcId="{D9A92B3F-9BAA-4E2E-BD8D-C5BD422890AB}" destId="{CC98C2E0-4260-491E-AD9C-6C045E5A3B77}" srcOrd="1" destOrd="0" presId="urn:microsoft.com/office/officeart/2005/8/layout/orgChart1"/>
    <dgm:cxn modelId="{EC99F4F1-CDE0-416D-9069-40A9715372FA}" type="presOf" srcId="{D3349D41-E554-458C-AC70-9D878896584E}" destId="{FD697D23-0300-4F42-AF6F-AF1DBBAA2F89}" srcOrd="0" destOrd="0" presId="urn:microsoft.com/office/officeart/2005/8/layout/orgChart1"/>
    <dgm:cxn modelId="{458AA459-99BA-44EF-A853-89DBA50B83D1}" type="presParOf" srcId="{2160DC1C-7B99-41B2-BA60-B3B6488193AB}" destId="{8B932C5F-1537-4DB5-912B-045A86CB42FF}" srcOrd="0" destOrd="0" presId="urn:microsoft.com/office/officeart/2005/8/layout/orgChart1"/>
    <dgm:cxn modelId="{BE9EA6EA-EB73-4232-B50B-89B5F5F2A6D3}" type="presParOf" srcId="{8B932C5F-1537-4DB5-912B-045A86CB42FF}" destId="{9804535A-8E88-4356-989B-9636DDBB7C5C}" srcOrd="0" destOrd="0" presId="urn:microsoft.com/office/officeart/2005/8/layout/orgChart1"/>
    <dgm:cxn modelId="{3B11612C-872C-4A8D-9E2F-4B31B9B46764}" type="presParOf" srcId="{9804535A-8E88-4356-989B-9636DDBB7C5C}" destId="{47F408AF-860D-4205-A3A3-8E44ACE1EAB3}" srcOrd="0" destOrd="0" presId="urn:microsoft.com/office/officeart/2005/8/layout/orgChart1"/>
    <dgm:cxn modelId="{BF5F280E-5F5F-4FF8-BAE4-F755582944EF}" type="presParOf" srcId="{9804535A-8E88-4356-989B-9636DDBB7C5C}" destId="{49A170A6-3FF1-467E-A1FF-4517B17E0912}" srcOrd="1" destOrd="0" presId="urn:microsoft.com/office/officeart/2005/8/layout/orgChart1"/>
    <dgm:cxn modelId="{6304B3DF-9A94-4914-9F15-82088DA7F0CA}" type="presParOf" srcId="{8B932C5F-1537-4DB5-912B-045A86CB42FF}" destId="{92335CDC-BCE6-4106-91AE-E2EC67672572}" srcOrd="1" destOrd="0" presId="urn:microsoft.com/office/officeart/2005/8/layout/orgChart1"/>
    <dgm:cxn modelId="{DA175EC0-8DA8-4281-B949-C9FFC82BA352}" type="presParOf" srcId="{92335CDC-BCE6-4106-91AE-E2EC67672572}" destId="{8666244B-24FA-492D-9F1E-3C76AE66B3DE}" srcOrd="0" destOrd="0" presId="urn:microsoft.com/office/officeart/2005/8/layout/orgChart1"/>
    <dgm:cxn modelId="{A791861E-6901-408B-A480-CAAA50FEAF34}" type="presParOf" srcId="{92335CDC-BCE6-4106-91AE-E2EC67672572}" destId="{A5D66E8C-B4A8-4DC9-B25B-AE1412C0378B}" srcOrd="1" destOrd="0" presId="urn:microsoft.com/office/officeart/2005/8/layout/orgChart1"/>
    <dgm:cxn modelId="{FF0EA152-EC18-49F5-A9C4-D304A5890F4E}" type="presParOf" srcId="{A5D66E8C-B4A8-4DC9-B25B-AE1412C0378B}" destId="{7CB25FFB-E18F-47C5-BA51-8863AAEF58EA}" srcOrd="0" destOrd="0" presId="urn:microsoft.com/office/officeart/2005/8/layout/orgChart1"/>
    <dgm:cxn modelId="{F107FFF0-312B-4FAA-B515-BC1344A905C0}" type="presParOf" srcId="{7CB25FFB-E18F-47C5-BA51-8863AAEF58EA}" destId="{ACE78C6E-8948-4C88-A8A3-A5C52D00D18E}" srcOrd="0" destOrd="0" presId="urn:microsoft.com/office/officeart/2005/8/layout/orgChart1"/>
    <dgm:cxn modelId="{7D4BA803-9B30-4629-9123-28CF4D1B3A5A}" type="presParOf" srcId="{7CB25FFB-E18F-47C5-BA51-8863AAEF58EA}" destId="{CC98C2E0-4260-491E-AD9C-6C045E5A3B77}" srcOrd="1" destOrd="0" presId="urn:microsoft.com/office/officeart/2005/8/layout/orgChart1"/>
    <dgm:cxn modelId="{0970AF57-DF57-4846-A775-FB5275382342}" type="presParOf" srcId="{A5D66E8C-B4A8-4DC9-B25B-AE1412C0378B}" destId="{65DA9A3A-7B0D-48E1-843C-8ADF6FAA7DB6}" srcOrd="1" destOrd="0" presId="urn:microsoft.com/office/officeart/2005/8/layout/orgChart1"/>
    <dgm:cxn modelId="{808BFBF5-72C3-4CBF-A4A0-1204593E0CF4}" type="presParOf" srcId="{A5D66E8C-B4A8-4DC9-B25B-AE1412C0378B}" destId="{2F7E569F-D80F-42C4-AD27-2C4348E12068}" srcOrd="2" destOrd="0" presId="urn:microsoft.com/office/officeart/2005/8/layout/orgChart1"/>
    <dgm:cxn modelId="{8BB32CD5-085D-4AAD-A0DA-4322CED3A5E8}" type="presParOf" srcId="{92335CDC-BCE6-4106-91AE-E2EC67672572}" destId="{5350F98B-E431-47A2-BCD4-F7E6B0C81A00}" srcOrd="2" destOrd="0" presId="urn:microsoft.com/office/officeart/2005/8/layout/orgChart1"/>
    <dgm:cxn modelId="{8E720217-E698-42AC-9D90-C65E32738137}" type="presParOf" srcId="{92335CDC-BCE6-4106-91AE-E2EC67672572}" destId="{A6C7727A-2E1B-4CC8-98DA-B040BAA956C0}" srcOrd="3" destOrd="0" presId="urn:microsoft.com/office/officeart/2005/8/layout/orgChart1"/>
    <dgm:cxn modelId="{06E0827D-B4A0-427D-AD6C-3378CD11FF5B}" type="presParOf" srcId="{A6C7727A-2E1B-4CC8-98DA-B040BAA956C0}" destId="{F8E2F007-A9B4-4AFD-B20F-A70D1FB14485}" srcOrd="0" destOrd="0" presId="urn:microsoft.com/office/officeart/2005/8/layout/orgChart1"/>
    <dgm:cxn modelId="{BAF92F03-F269-4DAA-BB4D-4DF06D17EE60}" type="presParOf" srcId="{F8E2F007-A9B4-4AFD-B20F-A70D1FB14485}" destId="{FD697D23-0300-4F42-AF6F-AF1DBBAA2F89}" srcOrd="0" destOrd="0" presId="urn:microsoft.com/office/officeart/2005/8/layout/orgChart1"/>
    <dgm:cxn modelId="{1492AADA-9B2A-4E97-8CAA-5123FF1A21B2}" type="presParOf" srcId="{F8E2F007-A9B4-4AFD-B20F-A70D1FB14485}" destId="{0ACD17FC-30DE-49FB-BC38-DB796464F30B}" srcOrd="1" destOrd="0" presId="urn:microsoft.com/office/officeart/2005/8/layout/orgChart1"/>
    <dgm:cxn modelId="{A76D9A68-69DF-4A94-BCD6-9AF1481FD4EA}" type="presParOf" srcId="{A6C7727A-2E1B-4CC8-98DA-B040BAA956C0}" destId="{58BB9304-AE3D-4A30-BE38-6E23456E09AE}" srcOrd="1" destOrd="0" presId="urn:microsoft.com/office/officeart/2005/8/layout/orgChart1"/>
    <dgm:cxn modelId="{8341B6DA-9BF5-4842-AE6C-E32361AF3F3F}" type="presParOf" srcId="{A6C7727A-2E1B-4CC8-98DA-B040BAA956C0}" destId="{08E4CEDC-7228-4995-8107-9503C9E79F4D}" srcOrd="2" destOrd="0" presId="urn:microsoft.com/office/officeart/2005/8/layout/orgChart1"/>
    <dgm:cxn modelId="{30822CE8-DD9E-4F70-A98B-8994D1206887}" type="presParOf" srcId="{8B932C5F-1537-4DB5-912B-045A86CB42FF}" destId="{CBDDFE1C-E0D6-4490-BD48-32942A6FE6E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4"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4"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31DE302-F8DF-C14E-8A00-2462FD5123CA}" type="datetimeFigureOut">
              <a:rPr lang="en-US" smtClean="0"/>
              <a:t>7/31/2018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765FB5F-79BA-FC4F-B379-200727A86634}" type="slidenum">
              <a:rPr lang="en-US" smtClean="0"/>
              <a:t>‹#›</a:t>
            </a:fld>
            <a:endParaRPr lang="en-US"/>
          </a:p>
        </p:txBody>
      </p:sp>
    </p:spTree>
    <p:extLst>
      <p:ext uri="{BB962C8B-B14F-4D97-AF65-F5344CB8AC3E}">
        <p14:creationId xmlns:p14="http://schemas.microsoft.com/office/powerpoint/2010/main" val="2257999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FB5F-79BA-FC4F-B379-200727A86634}" type="slidenum">
              <a:rPr lang="en-US" smtClean="0"/>
              <a:t>2</a:t>
            </a:fld>
            <a:endParaRPr lang="en-US"/>
          </a:p>
        </p:txBody>
      </p:sp>
    </p:spTree>
    <p:extLst>
      <p:ext uri="{BB962C8B-B14F-4D97-AF65-F5344CB8AC3E}">
        <p14:creationId xmlns:p14="http://schemas.microsoft.com/office/powerpoint/2010/main" val="65356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26</a:t>
            </a:fld>
            <a:endParaRPr lang="en-US"/>
          </a:p>
        </p:txBody>
      </p:sp>
    </p:spTree>
    <p:extLst>
      <p:ext uri="{BB962C8B-B14F-4D97-AF65-F5344CB8AC3E}">
        <p14:creationId xmlns:p14="http://schemas.microsoft.com/office/powerpoint/2010/main" val="80146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FB5F-79BA-FC4F-B379-200727A86634}" type="slidenum">
              <a:rPr lang="en-US" smtClean="0"/>
              <a:t>31</a:t>
            </a:fld>
            <a:endParaRPr lang="en-US"/>
          </a:p>
        </p:txBody>
      </p:sp>
    </p:spTree>
    <p:extLst>
      <p:ext uri="{BB962C8B-B14F-4D97-AF65-F5344CB8AC3E}">
        <p14:creationId xmlns:p14="http://schemas.microsoft.com/office/powerpoint/2010/main" val="122885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34</a:t>
            </a:fld>
            <a:endParaRPr lang="en-US"/>
          </a:p>
        </p:txBody>
      </p:sp>
    </p:spTree>
    <p:extLst>
      <p:ext uri="{BB962C8B-B14F-4D97-AF65-F5344CB8AC3E}">
        <p14:creationId xmlns:p14="http://schemas.microsoft.com/office/powerpoint/2010/main" val="140340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19864C0B-7970-CE4D-AD55-C1ACD31187F1}" type="slidenum">
              <a:rPr lang="en-US" smtClean="0"/>
              <a:t>35</a:t>
            </a:fld>
            <a:endParaRPr lang="en-US"/>
          </a:p>
        </p:txBody>
      </p:sp>
    </p:spTree>
    <p:extLst>
      <p:ext uri="{BB962C8B-B14F-4D97-AF65-F5344CB8AC3E}">
        <p14:creationId xmlns:p14="http://schemas.microsoft.com/office/powerpoint/2010/main" val="210522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Franklin Gothic Book" panose="020B0503020102020204" pitchFamily="34" charset="0"/>
                <a:ea typeface="Calibri" panose="020F0502020204030204" pitchFamily="34" charset="0"/>
                <a:cs typeface="Times New Roman" panose="02020603050405020304" pitchFamily="18" charset="0"/>
              </a:rPr>
              <a:t>Newsletter: redefining content categories and themes, distribution lists, open-rates/engagement and design for branding consistency</a:t>
            </a:r>
          </a:p>
          <a:p>
            <a:pPr marL="285750" indent="-285750">
              <a:buFont typeface="Arial" panose="020B0604020202020204" pitchFamily="34" charset="0"/>
              <a:buChar char="•"/>
            </a:pPr>
            <a:r>
              <a:rPr lang="en-US" sz="1200" dirty="0">
                <a:latin typeface="Franklin Gothic Book" panose="020B0503020102020204" pitchFamily="34" charset="0"/>
                <a:ea typeface="Calibri" panose="020F0502020204030204" pitchFamily="34" charset="0"/>
                <a:cs typeface="Times New Roman" panose="02020603050405020304" pitchFamily="18" charset="0"/>
              </a:rPr>
              <a:t>Social Media: real-time updates, community highlights, informational resources, live video, growth </a:t>
            </a:r>
          </a:p>
          <a:p>
            <a:pPr marL="285750" indent="-285750">
              <a:buFont typeface="Arial" panose="020B0604020202020204" pitchFamily="34" charset="0"/>
              <a:buChar char="•"/>
            </a:pPr>
            <a:r>
              <a:rPr lang="en-US" sz="1200" dirty="0">
                <a:latin typeface="Franklin Gothic Book" panose="020B0503020102020204" pitchFamily="34" charset="0"/>
                <a:ea typeface="Calibri" panose="020F0502020204030204" pitchFamily="34" charset="0"/>
                <a:cs typeface="Times New Roman" panose="02020603050405020304" pitchFamily="18" charset="0"/>
              </a:rPr>
              <a:t>Public Relations: local outreach, press conference opportunities, media engagement at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Represented North Lake Tahoe at the TREK Seminar in Vail to address housing problems and solutions within similar mountain communities (attendees included: TRPA, Placer County, Town of Truckee, Mountain Housing Council, among others). Key learnings / notes can be emailed at your request.</a:t>
            </a:r>
          </a:p>
        </p:txBody>
      </p:sp>
      <p:sp>
        <p:nvSpPr>
          <p:cNvPr id="4" name="Slide Number Placeholder 3"/>
          <p:cNvSpPr>
            <a:spLocks noGrp="1"/>
          </p:cNvSpPr>
          <p:nvPr>
            <p:ph type="sldNum" sz="quarter" idx="10"/>
          </p:nvPr>
        </p:nvSpPr>
        <p:spPr/>
        <p:txBody>
          <a:bodyPr/>
          <a:lstStyle/>
          <a:p>
            <a:fld id="{19864C0B-7970-CE4D-AD55-C1ACD31187F1}" type="slidenum">
              <a:rPr lang="en-US" smtClean="0"/>
              <a:t>36</a:t>
            </a:fld>
            <a:endParaRPr lang="en-US"/>
          </a:p>
        </p:txBody>
      </p:sp>
    </p:spTree>
    <p:extLst>
      <p:ext uri="{BB962C8B-B14F-4D97-AF65-F5344CB8AC3E}">
        <p14:creationId xmlns:p14="http://schemas.microsoft.com/office/powerpoint/2010/main" val="427626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Membership Goal: </a:t>
            </a:r>
            <a:r>
              <a:rPr lang="en-US" sz="1200" dirty="0">
                <a:latin typeface="Franklin Gothic Book" panose="020B0503020102020204" pitchFamily="34" charset="0"/>
                <a:ea typeface="Calibri" panose="020F0502020204030204" pitchFamily="34" charset="0"/>
                <a:cs typeface="Times New Roman" panose="02020603050405020304" pitchFamily="18" charset="0"/>
              </a:rPr>
              <a:t>increase membership by 20% -- 80 new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ea typeface="Calibri" panose="020F0502020204030204" pitchFamily="34" charset="0"/>
                <a:cs typeface="Times New Roman" panose="02020603050405020304" pitchFamily="18" charset="0"/>
              </a:rPr>
              <a:t>Increase Chamber Services &amp; Awareness: Business Seminars &amp; Trainings: hospitality, social media, employee sustainability, and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ea typeface="Calibri" panose="020F0502020204030204" pitchFamily="34" charset="0"/>
                <a:cs typeface="Times New Roman" panose="02020603050405020304" pitchFamily="18" charset="0"/>
              </a:rPr>
              <a:t>Event Sponsorship: $70,510 is FY 18/19; FY 17/18 was $65,900 (includes Community Awards - $50K, Rec Luncheon - $8K, Breakfast Club - $6,960, Mixers/Events - $2,500)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864C0B-7970-CE4D-AD55-C1ACD31187F1}" type="slidenum">
              <a:rPr lang="en-US" smtClean="0"/>
              <a:t>37</a:t>
            </a:fld>
            <a:endParaRPr lang="en-US"/>
          </a:p>
        </p:txBody>
      </p:sp>
    </p:spTree>
    <p:extLst>
      <p:ext uri="{BB962C8B-B14F-4D97-AF65-F5344CB8AC3E}">
        <p14:creationId xmlns:p14="http://schemas.microsoft.com/office/powerpoint/2010/main" val="4039631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864C0B-7970-CE4D-AD55-C1ACD31187F1}" type="slidenum">
              <a:rPr lang="en-US" smtClean="0"/>
              <a:t>38</a:t>
            </a:fld>
            <a:endParaRPr lang="en-US"/>
          </a:p>
        </p:txBody>
      </p:sp>
    </p:spTree>
    <p:extLst>
      <p:ext uri="{BB962C8B-B14F-4D97-AF65-F5344CB8AC3E}">
        <p14:creationId xmlns:p14="http://schemas.microsoft.com/office/powerpoint/2010/main" val="141405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4C0B-7970-CE4D-AD55-C1ACD31187F1}" type="slidenum">
              <a:rPr lang="en-US" smtClean="0"/>
              <a:t>39</a:t>
            </a:fld>
            <a:endParaRPr lang="en-US"/>
          </a:p>
        </p:txBody>
      </p:sp>
    </p:spTree>
    <p:extLst>
      <p:ext uri="{BB962C8B-B14F-4D97-AF65-F5344CB8AC3E}">
        <p14:creationId xmlns:p14="http://schemas.microsoft.com/office/powerpoint/2010/main" val="401447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FB5F-79BA-FC4F-B379-200727A86634}" type="slidenum">
              <a:rPr lang="en-US" smtClean="0"/>
              <a:t>4</a:t>
            </a:fld>
            <a:endParaRPr lang="en-US"/>
          </a:p>
        </p:txBody>
      </p:sp>
    </p:spTree>
    <p:extLst>
      <p:ext uri="{BB962C8B-B14F-4D97-AF65-F5344CB8AC3E}">
        <p14:creationId xmlns:p14="http://schemas.microsoft.com/office/powerpoint/2010/main" val="304857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7</a:t>
            </a:fld>
            <a:endParaRPr lang="en-US"/>
          </a:p>
        </p:txBody>
      </p:sp>
    </p:spTree>
    <p:extLst>
      <p:ext uri="{BB962C8B-B14F-4D97-AF65-F5344CB8AC3E}">
        <p14:creationId xmlns:p14="http://schemas.microsoft.com/office/powerpoint/2010/main" val="26777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5FB5F-79BA-FC4F-B379-200727A86634}" type="slidenum">
              <a:rPr lang="en-US" smtClean="0"/>
              <a:t>16</a:t>
            </a:fld>
            <a:endParaRPr lang="en-US"/>
          </a:p>
        </p:txBody>
      </p:sp>
    </p:spTree>
    <p:extLst>
      <p:ext uri="{BB962C8B-B14F-4D97-AF65-F5344CB8AC3E}">
        <p14:creationId xmlns:p14="http://schemas.microsoft.com/office/powerpoint/2010/main" val="342093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6A28-C332-B242-85DC-F9B8C4E1C0B9}" type="slidenum">
              <a:rPr lang="en-US" smtClean="0"/>
              <a:t>17</a:t>
            </a:fld>
            <a:endParaRPr lang="en-US"/>
          </a:p>
        </p:txBody>
      </p:sp>
    </p:spTree>
    <p:extLst>
      <p:ext uri="{BB962C8B-B14F-4D97-AF65-F5344CB8AC3E}">
        <p14:creationId xmlns:p14="http://schemas.microsoft.com/office/powerpoint/2010/main" val="40230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to support shoulder season, to hit the consumers and international visitor who is booking a longer stay and flexible with their travel dates.</a:t>
            </a:r>
          </a:p>
        </p:txBody>
      </p:sp>
      <p:sp>
        <p:nvSpPr>
          <p:cNvPr id="4" name="Slide Number Placeholder 3"/>
          <p:cNvSpPr>
            <a:spLocks noGrp="1"/>
          </p:cNvSpPr>
          <p:nvPr>
            <p:ph type="sldNum" sz="quarter" idx="10"/>
          </p:nvPr>
        </p:nvSpPr>
        <p:spPr/>
        <p:txBody>
          <a:bodyPr/>
          <a:lstStyle/>
          <a:p>
            <a:fld id="{6765FB5F-79BA-FC4F-B379-200727A86634}" type="slidenum">
              <a:rPr lang="en-US" smtClean="0"/>
              <a:t>18</a:t>
            </a:fld>
            <a:endParaRPr lang="en-US"/>
          </a:p>
        </p:txBody>
      </p:sp>
    </p:spTree>
    <p:extLst>
      <p:ext uri="{BB962C8B-B14F-4D97-AF65-F5344CB8AC3E}">
        <p14:creationId xmlns:p14="http://schemas.microsoft.com/office/powerpoint/2010/main" val="3717147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International offices – we go through an RFP process every (3) years for our International offices with committees made up of volunteers from our community </a:t>
            </a:r>
          </a:p>
          <a:p>
            <a:pPr marL="171450" indent="-171450">
              <a:buFontTx/>
              <a:buChar char="-"/>
            </a:pPr>
            <a:r>
              <a:rPr lang="en-US" dirty="0"/>
              <a:t>Our international offices – we have had Black Diamond &amp; Gate 7 for 10+ years and our new Canada office relationship launched in August</a:t>
            </a:r>
          </a:p>
          <a:p>
            <a:pPr marL="628650" lvl="1" indent="-171450">
              <a:buFontTx/>
              <a:buChar char="-"/>
            </a:pPr>
            <a:r>
              <a:rPr lang="en-US" dirty="0"/>
              <a:t>These offices are also the same international offices that Visit California has.</a:t>
            </a:r>
          </a:p>
          <a:p>
            <a:pPr marL="628650" lvl="1" indent="-171450">
              <a:buFontTx/>
              <a:buChar char="-"/>
            </a:pPr>
            <a:endParaRPr lang="en-US" dirty="0"/>
          </a:p>
          <a:p>
            <a:pPr marL="628650" lvl="1" indent="-171450">
              <a:buFontTx/>
              <a:buChar char="-"/>
            </a:pPr>
            <a:r>
              <a:rPr lang="en-US" dirty="0"/>
              <a:t>Tier 1 &amp; Tier 2 markets are identified from our state offices and our visa </a:t>
            </a:r>
            <a:r>
              <a:rPr lang="en-US" dirty="0" err="1"/>
              <a:t>vue</a:t>
            </a:r>
            <a:r>
              <a:rPr lang="en-US" dirty="0"/>
              <a:t> tracking data which we will learn more about later on.</a:t>
            </a:r>
          </a:p>
          <a:p>
            <a:endParaRPr lang="en-US" dirty="0"/>
          </a:p>
        </p:txBody>
      </p:sp>
      <p:sp>
        <p:nvSpPr>
          <p:cNvPr id="4" name="Slide Number Placeholder 3"/>
          <p:cNvSpPr>
            <a:spLocks noGrp="1"/>
          </p:cNvSpPr>
          <p:nvPr>
            <p:ph type="sldNum" sz="quarter" idx="10"/>
          </p:nvPr>
        </p:nvSpPr>
        <p:spPr/>
        <p:txBody>
          <a:bodyPr/>
          <a:lstStyle/>
          <a:p>
            <a:fld id="{6765FB5F-79BA-FC4F-B379-200727A86634}" type="slidenum">
              <a:rPr lang="en-US" smtClean="0"/>
              <a:t>19</a:t>
            </a:fld>
            <a:endParaRPr lang="en-US"/>
          </a:p>
        </p:txBody>
      </p:sp>
    </p:spTree>
    <p:extLst>
      <p:ext uri="{BB962C8B-B14F-4D97-AF65-F5344CB8AC3E}">
        <p14:creationId xmlns:p14="http://schemas.microsoft.com/office/powerpoint/2010/main" val="175158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Marketing Collaboratives are efforts we make within some of our sales channels, such as </a:t>
            </a:r>
            <a:r>
              <a:rPr lang="en-US" dirty="0" err="1"/>
              <a:t>expedia</a:t>
            </a:r>
            <a:r>
              <a:rPr lang="en-US" dirty="0"/>
              <a:t> (online tour operator) to increase sales in need periods – Mid week and shoulder seasons</a:t>
            </a:r>
          </a:p>
          <a:p>
            <a:pPr marL="171450" indent="-171450">
              <a:buFontTx/>
              <a:buChar char="-"/>
            </a:pPr>
            <a:r>
              <a:rPr lang="en-US" dirty="0"/>
              <a:t>An example would be Expedia – for every $1 NLT and our partners put in, we saw a $41 return on investment</a:t>
            </a:r>
          </a:p>
          <a:p>
            <a:pPr marL="171450" indent="-171450">
              <a:buFontTx/>
              <a:buChar char="-"/>
            </a:pPr>
            <a:r>
              <a:rPr lang="en-US" dirty="0"/>
              <a:t>These programs create brand awareness and bookings through marketing campaigns.  </a:t>
            </a:r>
          </a:p>
          <a:p>
            <a:pPr marL="171450" indent="-171450">
              <a:buFontTx/>
              <a:buChar char="-"/>
            </a:pPr>
            <a:endParaRPr lang="en-US" dirty="0"/>
          </a:p>
          <a:p>
            <a:pPr marL="171450" indent="-171450">
              <a:buFontTx/>
              <a:buChar char="-"/>
            </a:pPr>
            <a:r>
              <a:rPr lang="en-US" dirty="0"/>
              <a:t>Data Tracking:</a:t>
            </a:r>
          </a:p>
          <a:p>
            <a:pPr marL="628650" lvl="1" indent="-171450">
              <a:buFontTx/>
              <a:buChar char="-"/>
            </a:pPr>
            <a:r>
              <a:rPr lang="en-US" dirty="0"/>
              <a:t>This is just a snapshot (roughly 20%) but gives us insight into what countries are visiting NLT and when they are visiting. </a:t>
            </a:r>
          </a:p>
        </p:txBody>
      </p:sp>
      <p:sp>
        <p:nvSpPr>
          <p:cNvPr id="4" name="Slide Number Placeholder 3"/>
          <p:cNvSpPr>
            <a:spLocks noGrp="1"/>
          </p:cNvSpPr>
          <p:nvPr>
            <p:ph type="sldNum" sz="quarter" idx="10"/>
          </p:nvPr>
        </p:nvSpPr>
        <p:spPr/>
        <p:txBody>
          <a:bodyPr/>
          <a:lstStyle/>
          <a:p>
            <a:fld id="{6765FB5F-79BA-FC4F-B379-200727A86634}" type="slidenum">
              <a:rPr lang="en-US" smtClean="0"/>
              <a:t>21</a:t>
            </a:fld>
            <a:endParaRPr lang="en-US"/>
          </a:p>
        </p:txBody>
      </p:sp>
    </p:spTree>
    <p:extLst>
      <p:ext uri="{BB962C8B-B14F-4D97-AF65-F5344CB8AC3E}">
        <p14:creationId xmlns:p14="http://schemas.microsoft.com/office/powerpoint/2010/main" val="84923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important because these are our FIT (Foreign international travelers) filling up your hotels and your activities.</a:t>
            </a:r>
          </a:p>
          <a:p>
            <a:pPr marL="171450" indent="-171450">
              <a:buFontTx/>
              <a:buChar char="-"/>
            </a:pPr>
            <a:r>
              <a:rPr lang="en-US" dirty="0"/>
              <a:t>I will take Hotel Beds as a great example</a:t>
            </a:r>
          </a:p>
          <a:p>
            <a:pPr marL="171450" indent="-171450">
              <a:buFontTx/>
              <a:buChar char="-"/>
            </a:pPr>
            <a:r>
              <a:rPr lang="en-US" dirty="0" err="1"/>
              <a:t>HotelBeds</a:t>
            </a:r>
            <a:r>
              <a:rPr lang="en-US" dirty="0"/>
              <a:t> alone brings 1 million dollars of annual revenue to North Lake Tahoe in lodging sales alone.  So the more hotel product available for sale, the more we will see an increase of bookings and TOT to the destination</a:t>
            </a:r>
          </a:p>
          <a:p>
            <a:pPr marL="171450" indent="-171450">
              <a:buFontTx/>
              <a:buChar char="-"/>
            </a:pPr>
            <a:r>
              <a:rPr lang="en-US" dirty="0"/>
              <a:t>Something really exciting is that all hotels, no matter the size can work with the bulk of these travel agencies or tour operators.  (3) of our small lodging properties around the lake have been added to these channels.  </a:t>
            </a:r>
          </a:p>
        </p:txBody>
      </p:sp>
      <p:sp>
        <p:nvSpPr>
          <p:cNvPr id="4" name="Slide Number Placeholder 3"/>
          <p:cNvSpPr>
            <a:spLocks noGrp="1"/>
          </p:cNvSpPr>
          <p:nvPr>
            <p:ph type="sldNum" sz="quarter" idx="10"/>
          </p:nvPr>
        </p:nvSpPr>
        <p:spPr/>
        <p:txBody>
          <a:bodyPr/>
          <a:lstStyle/>
          <a:p>
            <a:fld id="{6765FB5F-79BA-FC4F-B379-200727A86634}" type="slidenum">
              <a:rPr lang="en-US" smtClean="0"/>
              <a:t>24</a:t>
            </a:fld>
            <a:endParaRPr lang="en-US"/>
          </a:p>
        </p:txBody>
      </p:sp>
    </p:spTree>
    <p:extLst>
      <p:ext uri="{BB962C8B-B14F-4D97-AF65-F5344CB8AC3E}">
        <p14:creationId xmlns:p14="http://schemas.microsoft.com/office/powerpoint/2010/main" val="226151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48AD0-A496-41C2-B0E6-C51D93BE7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27E179-F38C-4BFB-9538-E9C7EB603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0CE23D-D9B1-4068-BAE1-786FE0421878}"/>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5F6F2C90-17EE-4EF6-8FBB-39CCB45A4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4F6397-6D12-4518-A9DB-19091248D97E}"/>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88291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CC601A-ACE9-4029-AC0E-789102BB01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FDB157F-E7F2-4217-98CF-5FA64C5C1B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04CAAD-E501-4DBD-82FB-6AEFC726C207}"/>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7D2BCEC1-8B90-4008-91E3-D4EC2935E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A79812-3846-47D6-93AA-9B50FB8A5A16}"/>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96604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6BC5AFC-7280-4848-A321-506FDCEDE6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F0F3992-730C-413F-AE5B-5D3E005729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0194FA-94D6-42C1-8179-E87F6704E21D}"/>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0F8738B1-98E0-4690-AA97-3752987A5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A231AF-C09C-4204-8CE7-514102EBEADB}"/>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3652364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quarter" idx="11" hasCustomPrompt="1"/>
          </p:nvPr>
        </p:nvSpPr>
        <p:spPr>
          <a:xfrm>
            <a:off x="650504" y="6049926"/>
            <a:ext cx="10515599" cy="425302"/>
          </a:xfrm>
          <a:prstGeom prst="rect">
            <a:avLst/>
          </a:prstGeom>
        </p:spPr>
        <p:txBody>
          <a:bodyPr/>
          <a:lstStyle>
            <a:lvl1pPr marL="0" indent="0">
              <a:lnSpc>
                <a:spcPct val="125000"/>
              </a:lnSpc>
              <a:buNone/>
              <a:defRPr sz="2000" b="1" i="0" baseline="0">
                <a:solidFill>
                  <a:schemeClr val="bg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PRESENTATION TITLE | SECTION TITLE</a:t>
            </a:r>
          </a:p>
        </p:txBody>
      </p:sp>
    </p:spTree>
    <p:extLst>
      <p:ext uri="{BB962C8B-B14F-4D97-AF65-F5344CB8AC3E}">
        <p14:creationId xmlns:p14="http://schemas.microsoft.com/office/powerpoint/2010/main" val="1292331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650504" y="914401"/>
            <a:ext cx="10515600" cy="493350"/>
          </a:xfrm>
          <a:prstGeom prst="rect">
            <a:avLst/>
          </a:prstGeom>
        </p:spPr>
        <p:txBody>
          <a:bodyPr vert="horz" lIns="91440" tIns="45720" rIns="91440" bIns="45720" rtlCol="0" anchor="ctr">
            <a:normAutofit/>
          </a:bodyPr>
          <a:lstStyle>
            <a:lvl1pPr>
              <a:defRPr sz="3000" b="1" i="0">
                <a:solidFill>
                  <a:srgbClr val="0090A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sz="quarter" idx="10"/>
          </p:nvPr>
        </p:nvSpPr>
        <p:spPr>
          <a:xfrm>
            <a:off x="650504" y="1741941"/>
            <a:ext cx="10515599" cy="3134858"/>
          </a:xfrm>
          <a:prstGeom prst="rect">
            <a:avLst/>
          </a:prstGeom>
        </p:spPr>
        <p:txBody>
          <a:bodyPr/>
          <a:lstStyle>
            <a:lvl1pPr>
              <a:lnSpc>
                <a:spcPct val="125000"/>
              </a:lnSpc>
              <a:defRPr sz="2000" b="1" i="0">
                <a:solidFill>
                  <a:srgbClr val="0090A1"/>
                </a:solidFill>
                <a:latin typeface="Arial" charset="0"/>
                <a:ea typeface="Arial" charset="0"/>
                <a:cs typeface="Arial" charset="0"/>
              </a:defRPr>
            </a:lvl1pPr>
            <a:lvl2pPr>
              <a:lnSpc>
                <a:spcPct val="125000"/>
              </a:lnSpc>
              <a:defRPr sz="1800" b="1" i="0">
                <a:solidFill>
                  <a:srgbClr val="0090A1"/>
                </a:solidFill>
                <a:latin typeface="Arial" charset="0"/>
                <a:ea typeface="Arial" charset="0"/>
                <a:cs typeface="Arial" charset="0"/>
              </a:defRPr>
            </a:lvl2pPr>
            <a:lvl3pPr>
              <a:lnSpc>
                <a:spcPct val="125000"/>
              </a:lnSpc>
              <a:defRPr sz="1600" b="1" i="0">
                <a:solidFill>
                  <a:srgbClr val="0090A1"/>
                </a:solidFill>
                <a:latin typeface="Arial" charset="0"/>
                <a:ea typeface="Arial" charset="0"/>
                <a:cs typeface="Arial" charset="0"/>
              </a:defRPr>
            </a:lvl3pPr>
            <a:lvl4pPr>
              <a:lnSpc>
                <a:spcPct val="125000"/>
              </a:lnSpc>
              <a:defRPr b="1" i="0">
                <a:solidFill>
                  <a:srgbClr val="0090A1"/>
                </a:solidFill>
                <a:latin typeface="Arial" charset="0"/>
                <a:ea typeface="Arial" charset="0"/>
                <a:cs typeface="Arial" charset="0"/>
              </a:defRPr>
            </a:lvl4pPr>
            <a:lvl5pPr>
              <a:lnSpc>
                <a:spcPct val="125000"/>
              </a:lnSpc>
              <a:defRPr b="1" i="0">
                <a:solidFill>
                  <a:srgbClr val="0090A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4749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838200" y="517017"/>
            <a:ext cx="10515600" cy="1325563"/>
          </a:xfrm>
          <a:prstGeom prst="rect">
            <a:avLst/>
          </a:prstGeom>
        </p:spPr>
        <p:txBody>
          <a:bodyPr vert="horz" lIns="91440" tIns="45720" rIns="91440" bIns="45720" rtlCol="0" anchor="ctr">
            <a:normAutofit/>
          </a:bodyPr>
          <a:lstStyle>
            <a:lvl1pPr>
              <a:defRPr baseline="0"/>
            </a:lvl1pPr>
          </a:lstStyle>
          <a:p>
            <a:r>
              <a:rPr lang="en-US" dirty="0"/>
              <a:t>CLICK TO EDIT TITLE</a:t>
            </a:r>
          </a:p>
        </p:txBody>
      </p:sp>
    </p:spTree>
    <p:extLst>
      <p:ext uri="{BB962C8B-B14F-4D97-AF65-F5344CB8AC3E}">
        <p14:creationId xmlns:p14="http://schemas.microsoft.com/office/powerpoint/2010/main" val="221787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96E25-DED9-41D7-B2DC-8A738EB86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209977-6A62-4723-B9D1-5D6FF85443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00422D-F18F-46FF-9842-CB6B591DB07E}"/>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624B19B4-EED9-4C6B-A1A9-667741D20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AF0094-ED43-4633-BE7C-9210C19D8753}"/>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273049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43251-DBED-4F67-81BE-DCF5CCF82B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3086A56-15BD-445C-94A4-D83473DC3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4AA4B44-6035-434A-98BC-07473505BE02}"/>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9BF84CF6-76CB-4926-84EE-BDDCA4B1E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4DDD81-1A03-49D8-A173-0C9D1383AC68}"/>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395056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B956B-283F-4D3B-86F7-9A9A631F9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3797B2-249A-4B02-9B96-11148DE349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0A1ADE6-6206-4540-BD26-2EF0705489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534FA1F-5026-4A09-B1AE-110C213A24ED}"/>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6" name="Footer Placeholder 5">
            <a:extLst>
              <a:ext uri="{FF2B5EF4-FFF2-40B4-BE49-F238E27FC236}">
                <a16:creationId xmlns:a16="http://schemas.microsoft.com/office/drawing/2014/main" xmlns="" id="{A9DA9B01-C9DD-4B63-8673-2F60ED54A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A5BE88-FDB7-4A3C-A941-E49E18E30193}"/>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7322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0876E-334C-4D4A-A8CB-F84816FA1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0714A54-2418-4B45-98D6-42DEB1BED7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D250958-2CD8-4FF6-A98D-8CEB2E6E65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D555D4A-B8BE-48C8-AD93-35E2D9AA0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98ED889-E297-4569-86A8-C7741B17DF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A8696CF-7A04-46E7-B24B-BB94E70691A7}"/>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8" name="Footer Placeholder 7">
            <a:extLst>
              <a:ext uri="{FF2B5EF4-FFF2-40B4-BE49-F238E27FC236}">
                <a16:creationId xmlns:a16="http://schemas.microsoft.com/office/drawing/2014/main" xmlns="" id="{7A0D70F3-EA20-487B-AE70-013FD6182C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E675CE5-C71D-4F32-B1FB-68A4B49AD6FF}"/>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121298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3B77A-DB48-4F10-AE09-9321A1CD9C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E46557-F81A-4DDA-A087-A8FD176D6631}"/>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4" name="Footer Placeholder 3">
            <a:extLst>
              <a:ext uri="{FF2B5EF4-FFF2-40B4-BE49-F238E27FC236}">
                <a16:creationId xmlns:a16="http://schemas.microsoft.com/office/drawing/2014/main" xmlns="" id="{DE5A1159-3FF6-490E-A4AC-6302CDB273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E3DB42-83F1-4BA5-B6D9-3BE6DF3605E3}"/>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29846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1AF5797-B1CA-4786-A8CE-AEBDB3041E84}"/>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3" name="Footer Placeholder 2">
            <a:extLst>
              <a:ext uri="{FF2B5EF4-FFF2-40B4-BE49-F238E27FC236}">
                <a16:creationId xmlns:a16="http://schemas.microsoft.com/office/drawing/2014/main" xmlns="" id="{200A77F8-AE73-4999-AE78-F201B39CC1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4EB389-3191-43BE-BB73-D2DB0EF4DC9C}"/>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306345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F1A56-8C6E-4586-BF50-50BA819D8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6C8E49-886D-4C8D-AE38-A7525E5DB0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373864-DCC3-4FBE-B621-950486D53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9D00BF5-1546-4F18-91F5-72497444127A}"/>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6" name="Footer Placeholder 5">
            <a:extLst>
              <a:ext uri="{FF2B5EF4-FFF2-40B4-BE49-F238E27FC236}">
                <a16:creationId xmlns:a16="http://schemas.microsoft.com/office/drawing/2014/main" xmlns="" id="{CEACC1E5-3826-4573-A787-188A5DC92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64E3CD-B51B-408D-BC27-0983246180F0}"/>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249134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0A084-7159-4F3E-8F4C-BC02A9A3F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B212DD-D435-45D7-83C6-CCE2545B7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8BF633C-9ED0-461B-BF26-D71FD8A50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434B056-D7A3-4267-882F-6AAB10D0DFC4}"/>
              </a:ext>
            </a:extLst>
          </p:cNvPr>
          <p:cNvSpPr>
            <a:spLocks noGrp="1"/>
          </p:cNvSpPr>
          <p:nvPr>
            <p:ph type="dt" sz="half" idx="10"/>
          </p:nvPr>
        </p:nvSpPr>
        <p:spPr/>
        <p:txBody>
          <a:bodyPr/>
          <a:lstStyle/>
          <a:p>
            <a:fld id="{20D7C03F-C43D-4EFD-AEB2-1A38283216FC}" type="datetimeFigureOut">
              <a:rPr lang="en-US" smtClean="0"/>
              <a:t>7/31/2018</a:t>
            </a:fld>
            <a:endParaRPr lang="en-US"/>
          </a:p>
        </p:txBody>
      </p:sp>
      <p:sp>
        <p:nvSpPr>
          <p:cNvPr id="6" name="Footer Placeholder 5">
            <a:extLst>
              <a:ext uri="{FF2B5EF4-FFF2-40B4-BE49-F238E27FC236}">
                <a16:creationId xmlns:a16="http://schemas.microsoft.com/office/drawing/2014/main" xmlns="" id="{93E401B8-ADBD-4A8A-8A29-B078E6135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E826B5-7D85-4E96-BB09-1360422CB955}"/>
              </a:ext>
            </a:extLst>
          </p:cNvPr>
          <p:cNvSpPr>
            <a:spLocks noGrp="1"/>
          </p:cNvSpPr>
          <p:nvPr>
            <p:ph type="sldNum" sz="quarter" idx="12"/>
          </p:nvPr>
        </p:nvSpPr>
        <p:spPr/>
        <p:txBody>
          <a:bodyPr/>
          <a:lstStyle/>
          <a:p>
            <a:fld id="{2AA2160F-8516-435B-9BED-FCB78C055CDD}" type="slidenum">
              <a:rPr lang="en-US" smtClean="0"/>
              <a:t>‹#›</a:t>
            </a:fld>
            <a:endParaRPr lang="en-US"/>
          </a:p>
        </p:txBody>
      </p:sp>
    </p:spTree>
    <p:extLst>
      <p:ext uri="{BB962C8B-B14F-4D97-AF65-F5344CB8AC3E}">
        <p14:creationId xmlns:p14="http://schemas.microsoft.com/office/powerpoint/2010/main" val="307852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6B275BC-4B44-446E-B85C-8CC6DCBA5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93EC88-25A4-434B-BF24-60542F1EB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128181-1872-42DD-83E9-E08696B523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7C03F-C43D-4EFD-AEB2-1A38283216FC}" type="datetimeFigureOut">
              <a:rPr lang="en-US" smtClean="0"/>
              <a:t>7/31/2018</a:t>
            </a:fld>
            <a:endParaRPr lang="en-US"/>
          </a:p>
        </p:txBody>
      </p:sp>
      <p:sp>
        <p:nvSpPr>
          <p:cNvPr id="5" name="Footer Placeholder 4">
            <a:extLst>
              <a:ext uri="{FF2B5EF4-FFF2-40B4-BE49-F238E27FC236}">
                <a16:creationId xmlns:a16="http://schemas.microsoft.com/office/drawing/2014/main" xmlns="" id="{9BFEC087-40CF-4F2E-AE84-048EFA296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FE970F0-884C-4897-BBEF-256D4B4E0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2160F-8516-435B-9BED-FCB78C055CDD}" type="slidenum">
              <a:rPr lang="en-US" smtClean="0"/>
              <a:t>‹#›</a:t>
            </a:fld>
            <a:endParaRPr lang="en-US"/>
          </a:p>
        </p:txBody>
      </p:sp>
    </p:spTree>
    <p:extLst>
      <p:ext uri="{BB962C8B-B14F-4D97-AF65-F5344CB8AC3E}">
        <p14:creationId xmlns:p14="http://schemas.microsoft.com/office/powerpoint/2010/main" val="266618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package" Target="../embeddings/Microsoft_Excel_Worksheet5.xlsx"/><Relationship Id="rId3" Type="http://schemas.openxmlformats.org/officeDocument/2006/relationships/oleObject" Target="../embeddings/oleObject1.bin"/><Relationship Id="rId7" Type="http://schemas.openxmlformats.org/officeDocument/2006/relationships/package" Target="../embeddings/Microsoft_Excel_Worksheet3.xlsx"/><Relationship Id="rId12" Type="http://schemas.openxmlformats.org/officeDocument/2006/relationships/oleObject" Target="../embeddings/oleObject4.bin"/><Relationship Id="rId2" Type="http://schemas.openxmlformats.org/officeDocument/2006/relationships/slideLayout" Target="../slideLayouts/slideLayout12.xml"/><Relationship Id="rId16" Type="http://schemas.openxmlformats.org/officeDocument/2006/relationships/image" Target="../media/image3.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9.emf"/><Relationship Id="rId5" Type="http://schemas.openxmlformats.org/officeDocument/2006/relationships/image" Target="../media/image7.emf"/><Relationship Id="rId15" Type="http://schemas.openxmlformats.org/officeDocument/2006/relationships/chart" Target="../charts/chart2.xml"/><Relationship Id="rId10" Type="http://schemas.openxmlformats.org/officeDocument/2006/relationships/package" Target="../embeddings/Microsoft_Excel_Worksheet4.xlsx"/><Relationship Id="rId4" Type="http://schemas.openxmlformats.org/officeDocument/2006/relationships/package" Target="../embeddings/Microsoft_Excel_Worksheet2.xlsx"/><Relationship Id="rId9" Type="http://schemas.openxmlformats.org/officeDocument/2006/relationships/oleObject" Target="../embeddings/oleObject3.bin"/><Relationship Id="rId14" Type="http://schemas.openxmlformats.org/officeDocument/2006/relationships/image" Target="../media/image10.emf"/></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package" Target="../embeddings/Microsoft_Excel_Worksheet9.xlsx"/><Relationship Id="rId3" Type="http://schemas.openxmlformats.org/officeDocument/2006/relationships/oleObject" Target="../embeddings/oleObject5.bin"/><Relationship Id="rId7" Type="http://schemas.openxmlformats.org/officeDocument/2006/relationships/package" Target="../embeddings/Microsoft_Excel_Worksheet7.xlsx"/><Relationship Id="rId12" Type="http://schemas.openxmlformats.org/officeDocument/2006/relationships/oleObject" Target="../embeddings/oleObject8.bin"/><Relationship Id="rId2" Type="http://schemas.openxmlformats.org/officeDocument/2006/relationships/slideLayout" Target="../slideLayouts/slideLayout12.xml"/><Relationship Id="rId16" Type="http://schemas.openxmlformats.org/officeDocument/2006/relationships/image" Target="../media/image3.png"/><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3.emf"/><Relationship Id="rId5" Type="http://schemas.openxmlformats.org/officeDocument/2006/relationships/image" Target="../media/image11.emf"/><Relationship Id="rId15" Type="http://schemas.openxmlformats.org/officeDocument/2006/relationships/chart" Target="../charts/chart3.xml"/><Relationship Id="rId10" Type="http://schemas.openxmlformats.org/officeDocument/2006/relationships/package" Target="../embeddings/Microsoft_Excel_Worksheet8.xlsx"/><Relationship Id="rId4" Type="http://schemas.openxmlformats.org/officeDocument/2006/relationships/package" Target="../embeddings/Microsoft_Excel_Worksheet6.xlsx"/><Relationship Id="rId9" Type="http://schemas.openxmlformats.org/officeDocument/2006/relationships/oleObject" Target="../embeddings/oleObject7.bin"/><Relationship Id="rId1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redtri.com/san-francisco/kids-love-tahoe-in-the-summer-the-perfect-family-vacation/" TargetMode="External"/><Relationship Id="rId7" Type="http://schemas.openxmlformats.org/officeDocument/2006/relationships/image" Target="../media/image3.png"/><Relationship Id="rId2" Type="http://schemas.openxmlformats.org/officeDocument/2006/relationships/hyperlink" Target="https://www.rgj.com/story/life/2018/06/25/reno-tahoe-top-12-annual-big-events-festivals/726446002/" TargetMode="External"/><Relationship Id="rId1" Type="http://schemas.openxmlformats.org/officeDocument/2006/relationships/slideLayout" Target="../slideLayouts/slideLayout13.xml"/><Relationship Id="rId6" Type="http://schemas.openxmlformats.org/officeDocument/2006/relationships/hyperlink" Target="https://www.viamagazine.com/blog/best-lakes-summer-fun-swimming" TargetMode="External"/><Relationship Id="rId5" Type="http://schemas.openxmlformats.org/officeDocument/2006/relationships/hyperlink" Target="https://thetahoeweekly.com/2018/06/4th-of-july-celebrations-2/" TargetMode="External"/><Relationship Id="rId4" Type="http://schemas.openxmlformats.org/officeDocument/2006/relationships/hyperlink" Target="https://www.sacbee.com/entertainment/holidays/article213830264.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4AB960-CD6F-2E4E-A1E8-2F446C0373FC}"/>
              </a:ext>
            </a:extLst>
          </p:cNvPr>
          <p:cNvSpPr>
            <a:spLocks noGrp="1"/>
          </p:cNvSpPr>
          <p:nvPr>
            <p:ph type="title"/>
          </p:nvPr>
        </p:nvSpPr>
        <p:spPr/>
        <p:txBody>
          <a:bodyPr>
            <a:normAutofit fontScale="90000"/>
          </a:bodyPr>
          <a:lstStyle/>
          <a:p>
            <a:r>
              <a:rPr lang="en-US" sz="3600" b="1" dirty="0">
                <a:solidFill>
                  <a:srgbClr val="02464F"/>
                </a:solidFill>
                <a:latin typeface="Arial" panose="020B0604020202020204" pitchFamily="34" charset="0"/>
              </a:rPr>
              <a:t>Tourism Development, Visitor Service and Membership Update</a:t>
            </a:r>
            <a:br>
              <a:rPr lang="en-US" sz="3600" b="1" dirty="0">
                <a:solidFill>
                  <a:srgbClr val="02464F"/>
                </a:solidFill>
                <a:latin typeface="Arial" panose="020B0604020202020204" pitchFamily="34" charset="0"/>
              </a:rPr>
            </a:br>
            <a:endParaRPr lang="en-US" sz="3600" dirty="0"/>
          </a:p>
        </p:txBody>
      </p:sp>
    </p:spTree>
    <p:extLst>
      <p:ext uri="{BB962C8B-B14F-4D97-AF65-F5344CB8AC3E}">
        <p14:creationId xmlns:p14="http://schemas.microsoft.com/office/powerpoint/2010/main" val="277142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33F01-6CAA-4FDB-AB97-275871F405A6}"/>
              </a:ext>
            </a:extLst>
          </p:cNvPr>
          <p:cNvSpPr>
            <a:spLocks noGrp="1"/>
          </p:cNvSpPr>
          <p:nvPr>
            <p:ph type="title"/>
          </p:nvPr>
        </p:nvSpPr>
        <p:spPr>
          <a:xfrm>
            <a:off x="650503" y="136097"/>
            <a:ext cx="10515600" cy="493350"/>
          </a:xfrm>
        </p:spPr>
        <p:txBody>
          <a:bodyPr>
            <a:normAutofit fontScale="90000"/>
          </a:bodyPr>
          <a:lstStyle/>
          <a:p>
            <a:pPr algn="ctr"/>
            <a:r>
              <a:rPr lang="en-US" dirty="0"/>
              <a:t>Total Event Spend</a:t>
            </a:r>
          </a:p>
        </p:txBody>
      </p:sp>
      <p:sp>
        <p:nvSpPr>
          <p:cNvPr id="3" name="Content Placeholder 2">
            <a:extLst>
              <a:ext uri="{FF2B5EF4-FFF2-40B4-BE49-F238E27FC236}">
                <a16:creationId xmlns:a16="http://schemas.microsoft.com/office/drawing/2014/main" xmlns="" id="{DB33885C-E6EB-41DC-A7F0-0DF92099B02B}"/>
              </a:ext>
            </a:extLst>
          </p:cNvPr>
          <p:cNvSpPr>
            <a:spLocks noGrp="1"/>
          </p:cNvSpPr>
          <p:nvPr>
            <p:ph sz="quarter" idx="10"/>
          </p:nvPr>
        </p:nvSpPr>
        <p:spPr>
          <a:xfrm>
            <a:off x="650503" y="968943"/>
            <a:ext cx="10515599" cy="4206372"/>
          </a:xfrm>
        </p:spPr>
        <p:txBody>
          <a:bodyPr>
            <a:normAutofit/>
          </a:bodyPr>
          <a:lstStyle/>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2016/2017 FY </a:t>
            </a:r>
          </a:p>
          <a:p>
            <a:pPr>
              <a:lnSpc>
                <a:spcPct val="100000"/>
              </a:lnSpc>
            </a:pPr>
            <a:r>
              <a:rPr lang="en-US" b="0" dirty="0">
                <a:solidFill>
                  <a:schemeClr val="tx1"/>
                </a:solidFill>
                <a:latin typeface="Arial" panose="020B0604020202020204" pitchFamily="34" charset="0"/>
                <a:cs typeface="Arial" panose="020B0604020202020204" pitchFamily="34" charset="0"/>
              </a:rPr>
              <a:t>NLTRA: 	$481,017</a:t>
            </a:r>
          </a:p>
          <a:p>
            <a:pPr>
              <a:lnSpc>
                <a:spcPct val="100000"/>
              </a:lnSpc>
            </a:pPr>
            <a:r>
              <a:rPr lang="en-US" b="0" dirty="0">
                <a:solidFill>
                  <a:schemeClr val="tx1"/>
                </a:solidFill>
                <a:latin typeface="Arial" panose="020B0604020202020204" pitchFamily="34" charset="0"/>
                <a:cs typeface="Arial" panose="020B0604020202020204" pitchFamily="34" charset="0"/>
              </a:rPr>
              <a:t>NLT Coop: 	$15,000</a:t>
            </a:r>
          </a:p>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2017/2018 FY </a:t>
            </a:r>
          </a:p>
          <a:p>
            <a:pPr>
              <a:lnSpc>
                <a:spcPct val="100000"/>
              </a:lnSpc>
            </a:pPr>
            <a:r>
              <a:rPr lang="en-US" b="0" dirty="0">
                <a:solidFill>
                  <a:schemeClr val="tx1"/>
                </a:solidFill>
                <a:latin typeface="Arial" panose="020B0604020202020204" pitchFamily="34" charset="0"/>
                <a:cs typeface="Arial" panose="020B0604020202020204" pitchFamily="34" charset="0"/>
              </a:rPr>
              <a:t>NLTRA: 	$502,395</a:t>
            </a:r>
          </a:p>
          <a:p>
            <a:pPr>
              <a:lnSpc>
                <a:spcPct val="100000"/>
              </a:lnSpc>
            </a:pPr>
            <a:r>
              <a:rPr lang="en-US" b="0" dirty="0">
                <a:solidFill>
                  <a:schemeClr val="tx1"/>
                </a:solidFill>
                <a:latin typeface="Arial" panose="020B0604020202020204" pitchFamily="34" charset="0"/>
                <a:cs typeface="Arial" panose="020B0604020202020204" pitchFamily="34" charset="0"/>
              </a:rPr>
              <a:t>NLT Coop: 	$50,000</a:t>
            </a:r>
          </a:p>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2018/2019 FY</a:t>
            </a:r>
          </a:p>
          <a:p>
            <a:pPr>
              <a:lnSpc>
                <a:spcPct val="100000"/>
              </a:lnSpc>
            </a:pPr>
            <a:r>
              <a:rPr lang="en-US" b="0" dirty="0">
                <a:solidFill>
                  <a:schemeClr val="tx1"/>
                </a:solidFill>
                <a:latin typeface="Arial" panose="020B0604020202020204" pitchFamily="34" charset="0"/>
                <a:cs typeface="Arial" panose="020B0604020202020204" pitchFamily="34" charset="0"/>
              </a:rPr>
              <a:t>NLTRA: 	$563,225 (Forecast)</a:t>
            </a:r>
          </a:p>
          <a:p>
            <a:pPr>
              <a:lnSpc>
                <a:spcPct val="100000"/>
              </a:lnSpc>
            </a:pPr>
            <a:r>
              <a:rPr lang="en-US" b="0" dirty="0">
                <a:solidFill>
                  <a:schemeClr val="tx1"/>
                </a:solidFill>
                <a:latin typeface="Arial" panose="020B0604020202020204" pitchFamily="34" charset="0"/>
                <a:cs typeface="Arial" panose="020B0604020202020204" pitchFamily="34" charset="0"/>
              </a:rPr>
              <a:t>NLT Coop: 	$50,000 (Forecast)</a:t>
            </a:r>
          </a:p>
        </p:txBody>
      </p:sp>
      <p:graphicFrame>
        <p:nvGraphicFramePr>
          <p:cNvPr id="5" name="Content Placeholder 6">
            <a:extLst>
              <a:ext uri="{FF2B5EF4-FFF2-40B4-BE49-F238E27FC236}">
                <a16:creationId xmlns:a16="http://schemas.microsoft.com/office/drawing/2014/main" xmlns="" id="{E0D6824A-8F71-468C-B963-AD1026A61755}"/>
              </a:ext>
            </a:extLst>
          </p:cNvPr>
          <p:cNvGraphicFramePr>
            <a:graphicFrameLocks/>
          </p:cNvGraphicFramePr>
          <p:nvPr>
            <p:extLst/>
          </p:nvPr>
        </p:nvGraphicFramePr>
        <p:xfrm>
          <a:off x="5143500" y="1051300"/>
          <a:ext cx="6397997" cy="343852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xmlns="" id="{446C9988-1D09-4709-BFCE-0E0A3E99DF20}"/>
              </a:ext>
            </a:extLst>
          </p:cNvPr>
          <p:cNvSpPr txBox="1"/>
          <p:nvPr/>
        </p:nvSpPr>
        <p:spPr>
          <a:xfrm>
            <a:off x="5689227" y="4593041"/>
            <a:ext cx="6098930" cy="276551"/>
          </a:xfrm>
          <a:prstGeom prst="rect">
            <a:avLst/>
          </a:prstGeom>
          <a:noFill/>
        </p:spPr>
        <p:txBody>
          <a:bodyPr wrap="square" rtlCol="0">
            <a:spAutoFit/>
          </a:bodyPr>
          <a:lstStyle/>
          <a:p>
            <a:pPr>
              <a:defRPr sz="1197" b="0" i="0" u="none" strike="noStrike" kern="1200" baseline="0">
                <a:solidFill>
                  <a:schemeClr val="tx1">
                    <a:lumMod val="65000"/>
                    <a:lumOff val="35000"/>
                  </a:schemeClr>
                </a:solidFill>
                <a:latin typeface="Franklin Gothic Medium" panose="020B0603020102020204" pitchFamily="34" charset="0"/>
                <a:ea typeface="+mn-ea"/>
                <a:cs typeface="+mn-cs"/>
              </a:defRPr>
            </a:pPr>
            <a:r>
              <a:rPr lang="en-US" sz="1197" i="1" dirty="0">
                <a:solidFill>
                  <a:schemeClr val="tx1">
                    <a:lumMod val="65000"/>
                    <a:lumOff val="35000"/>
                  </a:schemeClr>
                </a:solidFill>
                <a:latin typeface="Franklin Gothic Medium" panose="020B0603020102020204" pitchFamily="34" charset="0"/>
              </a:rPr>
              <a:t>* Includes completed events with a post event report as of 7/27/18.</a:t>
            </a:r>
          </a:p>
        </p:txBody>
      </p:sp>
      <p:pic>
        <p:nvPicPr>
          <p:cNvPr id="7" name="Picture 6">
            <a:extLst>
              <a:ext uri="{FF2B5EF4-FFF2-40B4-BE49-F238E27FC236}">
                <a16:creationId xmlns:a16="http://schemas.microsoft.com/office/drawing/2014/main" xmlns="" id="{6037EDB2-082C-9846-871E-05D8CBB5F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99333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0"/>
            <a:ext cx="10515600" cy="425302"/>
          </a:xfrm>
        </p:spPr>
        <p:txBody>
          <a:bodyPr>
            <a:noAutofit/>
          </a:bodyPr>
          <a:lstStyle/>
          <a:p>
            <a:pPr algn="ctr"/>
            <a:r>
              <a:rPr lang="en-US" sz="2800" dirty="0">
                <a:latin typeface="Arial" panose="020B0604020202020204" pitchFamily="34" charset="0"/>
                <a:cs typeface="Arial" panose="020B0604020202020204" pitchFamily="34" charset="0"/>
              </a:rPr>
              <a:t>Event Support by Region – 2016/2017 Fiscal Year</a:t>
            </a:r>
            <a:endParaRPr lang="en-US" sz="28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graphicFrame>
        <p:nvGraphicFramePr>
          <p:cNvPr id="4" name="Object 3">
            <a:extLst>
              <a:ext uri="{FF2B5EF4-FFF2-40B4-BE49-F238E27FC236}">
                <a16:creationId xmlns:a16="http://schemas.microsoft.com/office/drawing/2014/main" xmlns="" id="{95E022C2-2F27-441B-A722-116247B01F6C}"/>
              </a:ext>
            </a:extLst>
          </p:cNvPr>
          <p:cNvGraphicFramePr>
            <a:graphicFrameLocks noChangeAspect="1"/>
          </p:cNvGraphicFramePr>
          <p:nvPr>
            <p:extLst>
              <p:ext uri="{D42A27DB-BD31-4B8C-83A1-F6EECF244321}">
                <p14:modId xmlns:p14="http://schemas.microsoft.com/office/powerpoint/2010/main" val="881479783"/>
              </p:ext>
            </p:extLst>
          </p:nvPr>
        </p:nvGraphicFramePr>
        <p:xfrm>
          <a:off x="89519" y="486846"/>
          <a:ext cx="3952502" cy="4255303"/>
        </p:xfrm>
        <a:graphic>
          <a:graphicData uri="http://schemas.openxmlformats.org/presentationml/2006/ole">
            <mc:AlternateContent xmlns:mc="http://schemas.openxmlformats.org/markup-compatibility/2006">
              <mc:Choice xmlns:v="urn:schemas-microsoft-com:vml" Requires="v">
                <p:oleObj spid="_x0000_s2278" name="Worksheet" r:id="rId4" imgW="4290121" imgH="4617879" progId="Excel.Sheet.12">
                  <p:embed/>
                </p:oleObj>
              </mc:Choice>
              <mc:Fallback>
                <p:oleObj name="Worksheet" r:id="rId4" imgW="4290121" imgH="4617879" progId="Excel.Sheet.12">
                  <p:embed/>
                  <p:pic>
                    <p:nvPicPr>
                      <p:cNvPr id="0" name=""/>
                      <p:cNvPicPr/>
                      <p:nvPr/>
                    </p:nvPicPr>
                    <p:blipFill>
                      <a:blip r:embed="rId5"/>
                      <a:stretch>
                        <a:fillRect/>
                      </a:stretch>
                    </p:blipFill>
                    <p:spPr>
                      <a:xfrm>
                        <a:off x="89519" y="486846"/>
                        <a:ext cx="3952502" cy="425530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D509B9ED-037E-4BB8-9609-05670745C17F}"/>
              </a:ext>
            </a:extLst>
          </p:cNvPr>
          <p:cNvGraphicFramePr>
            <a:graphicFrameLocks noChangeAspect="1"/>
          </p:cNvGraphicFramePr>
          <p:nvPr>
            <p:extLst>
              <p:ext uri="{D42A27DB-BD31-4B8C-83A1-F6EECF244321}">
                <p14:modId xmlns:p14="http://schemas.microsoft.com/office/powerpoint/2010/main" val="2301466162"/>
              </p:ext>
            </p:extLst>
          </p:nvPr>
        </p:nvGraphicFramePr>
        <p:xfrm>
          <a:off x="4046430" y="465265"/>
          <a:ext cx="3939454" cy="2883878"/>
        </p:xfrm>
        <a:graphic>
          <a:graphicData uri="http://schemas.openxmlformats.org/presentationml/2006/ole">
            <mc:AlternateContent xmlns:mc="http://schemas.openxmlformats.org/markup-compatibility/2006">
              <mc:Choice xmlns:v="urn:schemas-microsoft-com:vml" Requires="v">
                <p:oleObj spid="_x0000_s2279" name="Worksheet" r:id="rId7" imgW="4290121" imgH="3139413" progId="Excel.Sheet.12">
                  <p:embed/>
                </p:oleObj>
              </mc:Choice>
              <mc:Fallback>
                <p:oleObj name="Worksheet" r:id="rId7" imgW="4290121" imgH="3139413" progId="Excel.Sheet.12">
                  <p:embed/>
                  <p:pic>
                    <p:nvPicPr>
                      <p:cNvPr id="0" name=""/>
                      <p:cNvPicPr/>
                      <p:nvPr/>
                    </p:nvPicPr>
                    <p:blipFill>
                      <a:blip r:embed="rId8"/>
                      <a:stretch>
                        <a:fillRect/>
                      </a:stretch>
                    </p:blipFill>
                    <p:spPr>
                      <a:xfrm>
                        <a:off x="4046430" y="465265"/>
                        <a:ext cx="3939454" cy="288387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814119AB-0018-441F-8713-738D0DD516FC}"/>
              </a:ext>
            </a:extLst>
          </p:cNvPr>
          <p:cNvGraphicFramePr>
            <a:graphicFrameLocks noChangeAspect="1"/>
          </p:cNvGraphicFramePr>
          <p:nvPr>
            <p:extLst>
              <p:ext uri="{D42A27DB-BD31-4B8C-83A1-F6EECF244321}">
                <p14:modId xmlns:p14="http://schemas.microsoft.com/office/powerpoint/2010/main" val="3553610275"/>
              </p:ext>
            </p:extLst>
          </p:nvPr>
        </p:nvGraphicFramePr>
        <p:xfrm>
          <a:off x="89519" y="4716417"/>
          <a:ext cx="3984229" cy="368637"/>
        </p:xfrm>
        <a:graphic>
          <a:graphicData uri="http://schemas.openxmlformats.org/presentationml/2006/ole">
            <mc:AlternateContent xmlns:mc="http://schemas.openxmlformats.org/markup-compatibility/2006">
              <mc:Choice xmlns:v="urn:schemas-microsoft-com:vml" Requires="v">
                <p:oleObj spid="_x0000_s2280" name="Worksheet" r:id="rId10" imgW="4290121" imgH="396094" progId="Excel.Sheet.12">
                  <p:embed/>
                </p:oleObj>
              </mc:Choice>
              <mc:Fallback>
                <p:oleObj name="Worksheet" r:id="rId10" imgW="4290121" imgH="396094" progId="Excel.Sheet.12">
                  <p:embed/>
                  <p:pic>
                    <p:nvPicPr>
                      <p:cNvPr id="0" name=""/>
                      <p:cNvPicPr/>
                      <p:nvPr/>
                    </p:nvPicPr>
                    <p:blipFill>
                      <a:blip r:embed="rId11"/>
                      <a:stretch>
                        <a:fillRect/>
                      </a:stretch>
                    </p:blipFill>
                    <p:spPr>
                      <a:xfrm>
                        <a:off x="89519" y="4716417"/>
                        <a:ext cx="3984229" cy="3686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CAEC2CE5-136E-4B2A-B553-AE13A60C5559}"/>
              </a:ext>
            </a:extLst>
          </p:cNvPr>
          <p:cNvGraphicFramePr>
            <a:graphicFrameLocks noChangeAspect="1"/>
          </p:cNvGraphicFramePr>
          <p:nvPr>
            <p:extLst>
              <p:ext uri="{D42A27DB-BD31-4B8C-83A1-F6EECF244321}">
                <p14:modId xmlns:p14="http://schemas.microsoft.com/office/powerpoint/2010/main" val="3481883556"/>
              </p:ext>
            </p:extLst>
          </p:nvPr>
        </p:nvGraphicFramePr>
        <p:xfrm>
          <a:off x="4852868" y="3542674"/>
          <a:ext cx="2353896" cy="1833322"/>
        </p:xfrm>
        <a:graphic>
          <a:graphicData uri="http://schemas.openxmlformats.org/presentationml/2006/ole">
            <mc:AlternateContent xmlns:mc="http://schemas.openxmlformats.org/markup-compatibility/2006">
              <mc:Choice xmlns:v="urn:schemas-microsoft-com:vml" Requires="v">
                <p:oleObj spid="_x0000_s2281" name="Worksheet" r:id="rId13" imgW="1691762" imgH="1318167" progId="Excel.Sheet.12">
                  <p:embed/>
                </p:oleObj>
              </mc:Choice>
              <mc:Fallback>
                <p:oleObj name="Worksheet" r:id="rId13" imgW="1691762" imgH="1318167" progId="Excel.Sheet.12">
                  <p:embed/>
                  <p:pic>
                    <p:nvPicPr>
                      <p:cNvPr id="0" name=""/>
                      <p:cNvPicPr/>
                      <p:nvPr/>
                    </p:nvPicPr>
                    <p:blipFill>
                      <a:blip r:embed="rId14"/>
                      <a:stretch>
                        <a:fillRect/>
                      </a:stretch>
                    </p:blipFill>
                    <p:spPr>
                      <a:xfrm>
                        <a:off x="4852868" y="3542674"/>
                        <a:ext cx="2353896" cy="1833322"/>
                      </a:xfrm>
                      <a:prstGeom prst="rect">
                        <a:avLst/>
                      </a:prstGeom>
                    </p:spPr>
                  </p:pic>
                </p:oleObj>
              </mc:Fallback>
            </mc:AlternateContent>
          </a:graphicData>
        </a:graphic>
      </p:graphicFrame>
      <p:graphicFrame>
        <p:nvGraphicFramePr>
          <p:cNvPr id="14" name="Chart 13">
            <a:extLst>
              <a:ext uri="{FF2B5EF4-FFF2-40B4-BE49-F238E27FC236}">
                <a16:creationId xmlns:a16="http://schemas.microsoft.com/office/drawing/2014/main" xmlns="" id="{41E3B5EE-EE11-4494-A07C-4286CCB10F4B}"/>
              </a:ext>
            </a:extLst>
          </p:cNvPr>
          <p:cNvGraphicFramePr>
            <a:graphicFrameLocks/>
          </p:cNvGraphicFramePr>
          <p:nvPr>
            <p:extLst>
              <p:ext uri="{D42A27DB-BD31-4B8C-83A1-F6EECF244321}">
                <p14:modId xmlns:p14="http://schemas.microsoft.com/office/powerpoint/2010/main" val="1279196051"/>
              </p:ext>
            </p:extLst>
          </p:nvPr>
        </p:nvGraphicFramePr>
        <p:xfrm>
          <a:off x="8025973" y="1732086"/>
          <a:ext cx="4076507" cy="3564028"/>
        </p:xfrm>
        <a:graphic>
          <a:graphicData uri="http://schemas.openxmlformats.org/drawingml/2006/chart">
            <c:chart xmlns:c="http://schemas.openxmlformats.org/drawingml/2006/chart" xmlns:r="http://schemas.openxmlformats.org/officeDocument/2006/relationships" r:id="rId15"/>
          </a:graphicData>
        </a:graphic>
      </p:graphicFrame>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264339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0"/>
            <a:ext cx="10515600" cy="425302"/>
          </a:xfrm>
        </p:spPr>
        <p:txBody>
          <a:bodyPr>
            <a:noAutofit/>
          </a:bodyPr>
          <a:lstStyle/>
          <a:p>
            <a:pPr algn="ctr"/>
            <a:r>
              <a:rPr lang="en-US" sz="2800" dirty="0">
                <a:latin typeface="Arial" panose="020B0604020202020204" pitchFamily="34" charset="0"/>
                <a:cs typeface="Arial" panose="020B0604020202020204" pitchFamily="34" charset="0"/>
              </a:rPr>
              <a:t>Event Support by Region – 2017/2018 Fiscal Year</a:t>
            </a:r>
            <a:endParaRPr lang="en-US" sz="28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graphicFrame>
        <p:nvGraphicFramePr>
          <p:cNvPr id="28" name="Object 27">
            <a:extLst>
              <a:ext uri="{FF2B5EF4-FFF2-40B4-BE49-F238E27FC236}">
                <a16:creationId xmlns:a16="http://schemas.microsoft.com/office/drawing/2014/main" xmlns="" id="{AA220F94-0FF2-4FDB-8ECC-B58B39E8FF82}"/>
              </a:ext>
            </a:extLst>
          </p:cNvPr>
          <p:cNvGraphicFramePr>
            <a:graphicFrameLocks noChangeAspect="1"/>
          </p:cNvGraphicFramePr>
          <p:nvPr>
            <p:extLst>
              <p:ext uri="{D42A27DB-BD31-4B8C-83A1-F6EECF244321}">
                <p14:modId xmlns:p14="http://schemas.microsoft.com/office/powerpoint/2010/main" val="1398977055"/>
              </p:ext>
            </p:extLst>
          </p:nvPr>
        </p:nvGraphicFramePr>
        <p:xfrm>
          <a:off x="4450553" y="2061647"/>
          <a:ext cx="2669537" cy="1898784"/>
        </p:xfrm>
        <a:graphic>
          <a:graphicData uri="http://schemas.openxmlformats.org/presentationml/2006/ole">
            <mc:AlternateContent xmlns:mc="http://schemas.openxmlformats.org/markup-compatibility/2006">
              <mc:Choice xmlns:v="urn:schemas-microsoft-com:vml" Requires="v">
                <p:oleObj spid="_x0000_s1271" name="Worksheet" r:id="rId4" imgW="2110679" imgH="1501007" progId="Excel.Sheet.12">
                  <p:embed/>
                </p:oleObj>
              </mc:Choice>
              <mc:Fallback>
                <p:oleObj name="Worksheet" r:id="rId4" imgW="2110679" imgH="1501007" progId="Excel.Sheet.12">
                  <p:embed/>
                  <p:pic>
                    <p:nvPicPr>
                      <p:cNvPr id="0" name=""/>
                      <p:cNvPicPr/>
                      <p:nvPr/>
                    </p:nvPicPr>
                    <p:blipFill>
                      <a:blip r:embed="rId5"/>
                      <a:stretch>
                        <a:fillRect/>
                      </a:stretch>
                    </p:blipFill>
                    <p:spPr>
                      <a:xfrm>
                        <a:off x="4450553" y="2061647"/>
                        <a:ext cx="2669537" cy="1898784"/>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xmlns="" id="{131ADC1B-C310-4B4F-AC3E-BCCF487DED7C}"/>
              </a:ext>
            </a:extLst>
          </p:cNvPr>
          <p:cNvGraphicFramePr>
            <a:graphicFrameLocks noChangeAspect="1"/>
          </p:cNvGraphicFramePr>
          <p:nvPr>
            <p:extLst>
              <p:ext uri="{D42A27DB-BD31-4B8C-83A1-F6EECF244321}">
                <p14:modId xmlns:p14="http://schemas.microsoft.com/office/powerpoint/2010/main" val="2549053865"/>
              </p:ext>
            </p:extLst>
          </p:nvPr>
        </p:nvGraphicFramePr>
        <p:xfrm>
          <a:off x="259997" y="441870"/>
          <a:ext cx="3717648" cy="2886574"/>
        </p:xfrm>
        <a:graphic>
          <a:graphicData uri="http://schemas.openxmlformats.org/presentationml/2006/ole">
            <mc:AlternateContent xmlns:mc="http://schemas.openxmlformats.org/markup-compatibility/2006">
              <mc:Choice xmlns:v="urn:schemas-microsoft-com:vml" Requires="v">
                <p:oleObj spid="_x0000_s1272" name="Worksheet" r:id="rId7" imgW="3855598" imgH="2994501" progId="Excel.Sheet.12">
                  <p:embed/>
                </p:oleObj>
              </mc:Choice>
              <mc:Fallback>
                <p:oleObj name="Worksheet" r:id="rId7" imgW="3855598" imgH="2994501" progId="Excel.Sheet.12">
                  <p:embed/>
                  <p:pic>
                    <p:nvPicPr>
                      <p:cNvPr id="0" name=""/>
                      <p:cNvPicPr/>
                      <p:nvPr/>
                    </p:nvPicPr>
                    <p:blipFill>
                      <a:blip r:embed="rId8"/>
                      <a:stretch>
                        <a:fillRect/>
                      </a:stretch>
                    </p:blipFill>
                    <p:spPr>
                      <a:xfrm>
                        <a:off x="259997" y="441870"/>
                        <a:ext cx="3717648" cy="2886574"/>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xmlns="" id="{E23813C3-AC26-4574-972F-D8676D51C1B2}"/>
              </a:ext>
            </a:extLst>
          </p:cNvPr>
          <p:cNvGraphicFramePr>
            <a:graphicFrameLocks noChangeAspect="1"/>
          </p:cNvGraphicFramePr>
          <p:nvPr>
            <p:extLst>
              <p:ext uri="{D42A27DB-BD31-4B8C-83A1-F6EECF244321}">
                <p14:modId xmlns:p14="http://schemas.microsoft.com/office/powerpoint/2010/main" val="2002301183"/>
              </p:ext>
            </p:extLst>
          </p:nvPr>
        </p:nvGraphicFramePr>
        <p:xfrm>
          <a:off x="259999" y="3310860"/>
          <a:ext cx="3717646" cy="2849838"/>
        </p:xfrm>
        <a:graphic>
          <a:graphicData uri="http://schemas.openxmlformats.org/presentationml/2006/ole">
            <mc:AlternateContent xmlns:mc="http://schemas.openxmlformats.org/markup-compatibility/2006">
              <mc:Choice xmlns:v="urn:schemas-microsoft-com:vml" Requires="v">
                <p:oleObj spid="_x0000_s1273" name="Worksheet" r:id="rId10" imgW="3855598" imgH="2956573" progId="Excel.Sheet.12">
                  <p:embed/>
                </p:oleObj>
              </mc:Choice>
              <mc:Fallback>
                <p:oleObj name="Worksheet" r:id="rId10" imgW="3855598" imgH="2956573" progId="Excel.Sheet.12">
                  <p:embed/>
                  <p:pic>
                    <p:nvPicPr>
                      <p:cNvPr id="0" name=""/>
                      <p:cNvPicPr/>
                      <p:nvPr/>
                    </p:nvPicPr>
                    <p:blipFill>
                      <a:blip r:embed="rId11"/>
                      <a:stretch>
                        <a:fillRect/>
                      </a:stretch>
                    </p:blipFill>
                    <p:spPr>
                      <a:xfrm>
                        <a:off x="259999" y="3310860"/>
                        <a:ext cx="3717646" cy="2849838"/>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xmlns="" id="{5A930224-0A3C-4C24-B980-B24AFA388D80}"/>
              </a:ext>
            </a:extLst>
          </p:cNvPr>
          <p:cNvGraphicFramePr>
            <a:graphicFrameLocks noChangeAspect="1"/>
          </p:cNvGraphicFramePr>
          <p:nvPr>
            <p:extLst>
              <p:ext uri="{D42A27DB-BD31-4B8C-83A1-F6EECF244321}">
                <p14:modId xmlns:p14="http://schemas.microsoft.com/office/powerpoint/2010/main" val="3540632158"/>
              </p:ext>
            </p:extLst>
          </p:nvPr>
        </p:nvGraphicFramePr>
        <p:xfrm>
          <a:off x="259997" y="6134208"/>
          <a:ext cx="3717648" cy="566295"/>
        </p:xfrm>
        <a:graphic>
          <a:graphicData uri="http://schemas.openxmlformats.org/presentationml/2006/ole">
            <mc:AlternateContent xmlns:mc="http://schemas.openxmlformats.org/markup-compatibility/2006">
              <mc:Choice xmlns:v="urn:schemas-microsoft-com:vml" Requires="v">
                <p:oleObj spid="_x0000_s1274" name="Worksheet" r:id="rId13" imgW="3855598" imgH="586806" progId="Excel.Sheet.12">
                  <p:embed/>
                </p:oleObj>
              </mc:Choice>
              <mc:Fallback>
                <p:oleObj name="Worksheet" r:id="rId13" imgW="3855598" imgH="586806" progId="Excel.Sheet.12">
                  <p:embed/>
                  <p:pic>
                    <p:nvPicPr>
                      <p:cNvPr id="0" name=""/>
                      <p:cNvPicPr/>
                      <p:nvPr/>
                    </p:nvPicPr>
                    <p:blipFill>
                      <a:blip r:embed="rId14"/>
                      <a:stretch>
                        <a:fillRect/>
                      </a:stretch>
                    </p:blipFill>
                    <p:spPr>
                      <a:xfrm>
                        <a:off x="259997" y="6134208"/>
                        <a:ext cx="3717648" cy="566295"/>
                      </a:xfrm>
                      <a:prstGeom prst="rect">
                        <a:avLst/>
                      </a:prstGeom>
                    </p:spPr>
                  </p:pic>
                </p:oleObj>
              </mc:Fallback>
            </mc:AlternateContent>
          </a:graphicData>
        </a:graphic>
      </p:graphicFrame>
      <p:graphicFrame>
        <p:nvGraphicFramePr>
          <p:cNvPr id="40" name="Chart 39">
            <a:extLst>
              <a:ext uri="{FF2B5EF4-FFF2-40B4-BE49-F238E27FC236}">
                <a16:creationId xmlns:a16="http://schemas.microsoft.com/office/drawing/2014/main" xmlns="" id="{D9024EB3-481A-46BD-BFCC-8B6DCD9649BB}"/>
              </a:ext>
            </a:extLst>
          </p:cNvPr>
          <p:cNvGraphicFramePr>
            <a:graphicFrameLocks/>
          </p:cNvGraphicFramePr>
          <p:nvPr>
            <p:extLst>
              <p:ext uri="{D42A27DB-BD31-4B8C-83A1-F6EECF244321}">
                <p14:modId xmlns:p14="http://schemas.microsoft.com/office/powerpoint/2010/main" val="2809055941"/>
              </p:ext>
            </p:extLst>
          </p:nvPr>
        </p:nvGraphicFramePr>
        <p:xfrm>
          <a:off x="7250485" y="937001"/>
          <a:ext cx="4681515" cy="4188913"/>
        </p:xfrm>
        <a:graphic>
          <a:graphicData uri="http://schemas.openxmlformats.org/drawingml/2006/chart">
            <c:chart xmlns:c="http://schemas.openxmlformats.org/drawingml/2006/chart" xmlns:r="http://schemas.openxmlformats.org/officeDocument/2006/relationships" r:id="rId15"/>
          </a:graphicData>
        </a:graphic>
      </p:graphicFrame>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2569760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B28E32-B5D6-4A78-971C-F776F09DB30D}"/>
              </a:ext>
            </a:extLst>
          </p:cNvPr>
          <p:cNvSpPr>
            <a:spLocks noGrp="1"/>
          </p:cNvSpPr>
          <p:nvPr>
            <p:ph type="title"/>
          </p:nvPr>
        </p:nvSpPr>
        <p:spPr>
          <a:xfrm>
            <a:off x="650503" y="136097"/>
            <a:ext cx="10515600" cy="493350"/>
          </a:xfrm>
        </p:spPr>
        <p:txBody>
          <a:bodyPr>
            <a:normAutofit fontScale="90000"/>
          </a:bodyPr>
          <a:lstStyle/>
          <a:p>
            <a:pPr algn="ctr"/>
            <a:r>
              <a:rPr lang="en-US" dirty="0"/>
              <a:t>2018/2019 Special Event Budget</a:t>
            </a:r>
          </a:p>
        </p:txBody>
      </p:sp>
      <p:sp>
        <p:nvSpPr>
          <p:cNvPr id="5" name="TextBox 4">
            <a:extLst>
              <a:ext uri="{FF2B5EF4-FFF2-40B4-BE49-F238E27FC236}">
                <a16:creationId xmlns:a16="http://schemas.microsoft.com/office/drawing/2014/main" xmlns="" id="{74B8CD7F-A9E5-4FBD-A5C6-93CEC350BF57}"/>
              </a:ext>
            </a:extLst>
          </p:cNvPr>
          <p:cNvSpPr txBox="1"/>
          <p:nvPr/>
        </p:nvSpPr>
        <p:spPr>
          <a:xfrm>
            <a:off x="141668" y="1079472"/>
            <a:ext cx="11704319" cy="3170099"/>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Spartan World Championships 	$254,500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Autumn Food &amp; Wine Festival 	$37,375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Wanderlust Festival 			$37,700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Tough </a:t>
            </a:r>
            <a:r>
              <a:rPr lang="en-US" sz="2000" dirty="0" err="1">
                <a:latin typeface="Arial" panose="020B0604020202020204" pitchFamily="34" charset="0"/>
                <a:cs typeface="Arial" panose="020B0604020202020204" pitchFamily="34" charset="0"/>
              </a:rPr>
              <a:t>Mudder</a:t>
            </a:r>
            <a:r>
              <a:rPr lang="en-US" sz="2000" dirty="0">
                <a:latin typeface="Arial" panose="020B0604020202020204" pitchFamily="34" charset="0"/>
                <a:cs typeface="Arial" panose="020B0604020202020204" pitchFamily="34" charset="0"/>
              </a:rPr>
              <a:t> Tahoe			$35,550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Tahoe Lacrosse Tournament 		$5,000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4th of July Fireworks 			$20,300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Freeride Festival 			$15,000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Hot August Nights Squaw		$10,000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Mountain Travel Symposium 		$5,000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Broken Arrow </a:t>
            </a:r>
            <a:r>
              <a:rPr lang="en-US" sz="2000" dirty="0" err="1">
                <a:latin typeface="Arial" panose="020B0604020202020204" pitchFamily="34" charset="0"/>
                <a:cs typeface="Arial" panose="020B0604020202020204" pitchFamily="34" charset="0"/>
              </a:rPr>
              <a:t>Skyrace</a:t>
            </a:r>
            <a:r>
              <a:rPr lang="en-US" sz="2000" dirty="0">
                <a:latin typeface="Arial" panose="020B0604020202020204" pitchFamily="34" charset="0"/>
                <a:cs typeface="Arial" panose="020B0604020202020204" pitchFamily="34" charset="0"/>
              </a:rPr>
              <a:t> 		$20,000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 Barriers 				$12,400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Winter </a:t>
            </a:r>
            <a:r>
              <a:rPr lang="en-US" sz="2000" dirty="0" err="1">
                <a:latin typeface="Arial" panose="020B0604020202020204" pitchFamily="34" charset="0"/>
                <a:cs typeface="Arial" panose="020B0604020202020204" pitchFamily="34" charset="0"/>
              </a:rPr>
              <a:t>Wondergrass</a:t>
            </a:r>
            <a:r>
              <a:rPr lang="en-US" sz="2000" dirty="0">
                <a:latin typeface="Arial" panose="020B0604020202020204" pitchFamily="34" charset="0"/>
                <a:cs typeface="Arial" panose="020B0604020202020204" pitchFamily="34" charset="0"/>
              </a:rPr>
              <a:t> 			$19,400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New Event Development 		$33,000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Partnership Funding Program		$50,000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Event Operations 			$8,000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5DE744DA-C129-404E-8FB9-09A491182C30}"/>
              </a:ext>
            </a:extLst>
          </p:cNvPr>
          <p:cNvSpPr txBox="1"/>
          <p:nvPr/>
        </p:nvSpPr>
        <p:spPr>
          <a:xfrm>
            <a:off x="650502" y="3987961"/>
            <a:ext cx="1051559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Total Budget: $563,225</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553337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0"/>
            <a:ext cx="10515600" cy="748674"/>
          </a:xfrm>
        </p:spPr>
        <p:txBody>
          <a:bodyPr>
            <a:noAutofit/>
          </a:bodyPr>
          <a:lstStyle/>
          <a:p>
            <a:pPr algn="ctr"/>
            <a:r>
              <a:rPr lang="en-US" sz="2800" dirty="0">
                <a:latin typeface="Arial" panose="020B0604020202020204" pitchFamily="34" charset="0"/>
                <a:cs typeface="Arial" panose="020B0604020202020204" pitchFamily="34" charset="0"/>
              </a:rPr>
              <a:t>2018/2019 Special Event Strategy</a:t>
            </a:r>
            <a:br>
              <a:rPr lang="en-US" sz="2800"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rPr>
              <a:t>Marketing Sponsorships</a:t>
            </a:r>
            <a:endParaRPr lang="en-US" sz="2800" b="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BC194EC-4B58-45E6-AD33-F08A50CBFC1A}"/>
              </a:ext>
            </a:extLst>
          </p:cNvPr>
          <p:cNvSpPr txBox="1"/>
          <p:nvPr/>
        </p:nvSpPr>
        <p:spPr>
          <a:xfrm>
            <a:off x="15058" y="2213811"/>
            <a:ext cx="11957539" cy="4047262"/>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a:t>
            </a:r>
          </a:p>
          <a:p>
            <a:r>
              <a:rPr lang="en-US" sz="1400" b="1" i="1" dirty="0">
                <a:latin typeface="Arial" panose="020B0604020202020204" pitchFamily="34" charset="0"/>
                <a:cs typeface="Arial" panose="020B0604020202020204" pitchFamily="34" charset="0"/>
              </a:rPr>
              <a:t>Funding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Review sponsorships annually to ensure continually beneficial to region.  A general guideline of funding for a successful events is as follows: </a:t>
            </a:r>
          </a:p>
          <a:p>
            <a:r>
              <a:rPr lang="en-US" sz="110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Years 1 – 3: 	100% of original funding </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Years 4 – 5: 	75% of original funding</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Years 6 – 7: 	50% of original funding </a:t>
            </a:r>
          </a:p>
          <a:p>
            <a:pPr lvl="1"/>
            <a:r>
              <a:rPr lang="en-US" sz="1100" dirty="0">
                <a:latin typeface="Arial" panose="020B0604020202020204" pitchFamily="34" charset="0"/>
                <a:cs typeface="Arial" panose="020B0604020202020204" pitchFamily="34" charset="0"/>
              </a:rPr>
              <a:t>  </a:t>
            </a:r>
          </a:p>
          <a:p>
            <a:r>
              <a:rPr lang="en-US" sz="1400" b="1" dirty="0">
                <a:latin typeface="Arial" panose="020B0604020202020204" pitchFamily="34" charset="0"/>
                <a:cs typeface="Arial" panose="020B0604020202020204" pitchFamily="34" charset="0"/>
              </a:rPr>
              <a:t>Incubator Funding</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Startup events initially directed through Partnership Funding if don’t confidently qualify for a Marketing Sponsorships. </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After year one, if NLTRA Staff and BOD feel event has large potential, incubator funding can be utilized to support the event on a greater level</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Utilized to attract promoters of other successful events to replicate events in the NLT region</a:t>
            </a:r>
          </a:p>
          <a:p>
            <a:r>
              <a:rPr lang="en-US" sz="1100" b="1"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Reserve Funding</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Explore creating an Event Reserve to cover multi-year contracts.  Currently the Marketing Reserve is relied upon in the case of reduced future funding. </a:t>
            </a:r>
          </a:p>
          <a:p>
            <a:endParaRPr lang="en-US" sz="1400" dirty="0">
              <a:latin typeface="Arial" panose="020B0604020202020204" pitchFamily="34" charset="0"/>
              <a:ea typeface="Calibri" panose="020F0502020204030204" pitchFamily="34" charset="0"/>
              <a:cs typeface="Arial" panose="020B0604020202020204" pitchFamily="34" charset="0"/>
            </a:endParaRPr>
          </a:p>
          <a:p>
            <a:endParaRPr 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881213CE-8004-468B-ABFD-7121E1A8C39F}"/>
              </a:ext>
            </a:extLst>
          </p:cNvPr>
          <p:cNvSpPr txBox="1"/>
          <p:nvPr/>
        </p:nvSpPr>
        <p:spPr>
          <a:xfrm>
            <a:off x="15058" y="739716"/>
            <a:ext cx="9782908" cy="2462213"/>
          </a:xfrm>
          <a:prstGeom prst="rect">
            <a:avLst/>
          </a:prstGeom>
          <a:noFill/>
        </p:spPr>
        <p:txBody>
          <a:bodyPr wrap="square" numCol="2" rtlCol="0">
            <a:spAutoFit/>
          </a:bodyPr>
          <a:lstStyle/>
          <a:p>
            <a:pPr lvl="0"/>
            <a:r>
              <a:rPr lang="en-US" sz="1400" b="1" dirty="0">
                <a:solidFill>
                  <a:prstClr val="black"/>
                </a:solidFill>
                <a:latin typeface="Arial" panose="020B0604020202020204" pitchFamily="34" charset="0"/>
                <a:cs typeface="Arial" panose="020B0604020202020204" pitchFamily="34" charset="0"/>
              </a:rPr>
              <a:t>Budget: 	$485,225</a:t>
            </a:r>
          </a:p>
          <a:p>
            <a:pPr lvl="0"/>
            <a:endParaRPr lang="en-US" sz="1400" b="1" i="1" dirty="0">
              <a:solidFill>
                <a:prstClr val="black"/>
              </a:solidFill>
              <a:latin typeface="Arial" panose="020B0604020202020204" pitchFamily="34" charset="0"/>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Qualification Criteria</a:t>
            </a: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Room Nights Generated – greater than 100</a:t>
            </a: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Average Night Stay – at least/greater than 2.5</a:t>
            </a: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Media/PR value – greater than $25,000</a:t>
            </a: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Quality of Event and Producer Experience</a:t>
            </a: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Built-In Audience Capabilities</a:t>
            </a:r>
          </a:p>
          <a:p>
            <a:pPr lvl="1"/>
            <a:endParaRPr lang="en-US" sz="1400" dirty="0">
              <a:solidFill>
                <a:prstClr val="black"/>
              </a:solidFill>
              <a:latin typeface="Arial" panose="020B0604020202020204" pitchFamily="34" charset="0"/>
              <a:cs typeface="Arial" panose="020B0604020202020204" pitchFamily="34" charset="0"/>
            </a:endParaRPr>
          </a:p>
          <a:p>
            <a:pPr lvl="1"/>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Target Audience Alignment–at least 2/category</a:t>
            </a:r>
          </a:p>
          <a:p>
            <a:pPr marL="1200150" lvl="2"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Human Powered Sports</a:t>
            </a:r>
          </a:p>
          <a:p>
            <a:pPr marL="1200150" lvl="2"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Cultural</a:t>
            </a:r>
          </a:p>
          <a:p>
            <a:pPr marL="1200150" lvl="2"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Culinary</a:t>
            </a:r>
          </a:p>
          <a:p>
            <a:pPr marL="1200150" lvl="2"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Health &amp; Wellness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79513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0"/>
            <a:ext cx="10515600" cy="748674"/>
          </a:xfrm>
        </p:spPr>
        <p:txBody>
          <a:bodyPr>
            <a:noAutofit/>
          </a:bodyPr>
          <a:lstStyle/>
          <a:p>
            <a:pPr algn="ctr"/>
            <a:r>
              <a:rPr lang="en-US" sz="2800" dirty="0">
                <a:latin typeface="Franklin Gothic Medium" panose="020B0603020102020204" pitchFamily="34" charset="0"/>
              </a:rPr>
              <a:t>2018/2019 Special Event Strategy</a:t>
            </a:r>
            <a:br>
              <a:rPr lang="en-US" sz="2800" dirty="0">
                <a:latin typeface="Franklin Gothic Medium" panose="020B0603020102020204" pitchFamily="34" charset="0"/>
              </a:rPr>
            </a:br>
            <a:r>
              <a:rPr lang="en-US" sz="2000" b="0" dirty="0">
                <a:latin typeface="Franklin Gothic Medium" panose="020B0603020102020204" pitchFamily="34" charset="0"/>
              </a:rPr>
              <a:t>Partnership Funding</a:t>
            </a:r>
            <a:endParaRPr lang="en-US" sz="2800" b="0" dirty="0">
              <a:latin typeface="Franklin Gothic Medium" panose="020B0603020102020204" pitchFamily="34" charset="0"/>
            </a:endParaRPr>
          </a:p>
        </p:txBody>
      </p:sp>
      <p:sp>
        <p:nvSpPr>
          <p:cNvPr id="8" name="TextBox 7">
            <a:extLst>
              <a:ext uri="{FF2B5EF4-FFF2-40B4-BE49-F238E27FC236}">
                <a16:creationId xmlns:a16="http://schemas.microsoft.com/office/drawing/2014/main" xmlns="" id="{3BC194EC-4B58-45E6-AD33-F08A50CBFC1A}"/>
              </a:ext>
            </a:extLst>
          </p:cNvPr>
          <p:cNvSpPr txBox="1"/>
          <p:nvPr/>
        </p:nvSpPr>
        <p:spPr>
          <a:xfrm>
            <a:off x="117230" y="2368261"/>
            <a:ext cx="11957539" cy="523220"/>
          </a:xfrm>
          <a:prstGeom prst="rect">
            <a:avLst/>
          </a:prstGeom>
          <a:noFill/>
        </p:spPr>
        <p:txBody>
          <a:bodyPr wrap="square" rtlCol="0">
            <a:spAutoFit/>
          </a:bodyPr>
          <a:lstStyle/>
          <a:p>
            <a:r>
              <a:rPr lang="en-US" sz="1400" dirty="0">
                <a:latin typeface="Franklin Gothic Book" panose="020B0503020102020204" pitchFamily="34" charset="0"/>
              </a:rPr>
              <a:t> </a:t>
            </a: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881213CE-8004-468B-ABFD-7121E1A8C39F}"/>
              </a:ext>
            </a:extLst>
          </p:cNvPr>
          <p:cNvSpPr txBox="1"/>
          <p:nvPr/>
        </p:nvSpPr>
        <p:spPr>
          <a:xfrm>
            <a:off x="117231" y="1020613"/>
            <a:ext cx="11957538" cy="3908762"/>
          </a:xfrm>
          <a:prstGeom prst="rect">
            <a:avLst/>
          </a:prstGeom>
          <a:noFill/>
        </p:spPr>
        <p:txBody>
          <a:bodyPr wrap="square" numCol="1"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Budget: 	$50,000</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ea typeface="Calibri" panose="020F0502020204030204" pitchFamily="34" charset="0"/>
                <a:cs typeface="Arial" panose="020B0604020202020204" pitchFamily="34" charset="0"/>
              </a:rPr>
              <a:t>Qualifications</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Marketing of regional events that generate overnight visitation to Placer County</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Intended for smaller-scale events that don’t qualify for Marketing Sponsorships</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Funds allocated through an application process</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Program operates on a calendar year</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ea typeface="Calibri" panose="020F0502020204030204" pitchFamily="34" charset="0"/>
                <a:cs typeface="Arial" panose="020B0604020202020204" pitchFamily="34" charset="0"/>
              </a:rPr>
              <a:t>Program Modifications </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New for the 18/19 FY, staff proposes funds be used to supply in-kind support versus a cash sponsorships  </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Staff would work with agencies to create social, digital and PR ads/content to advertise the selected events  </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Event producers would work with staff and agency contacts to determine appropriate audience and markets  </a:t>
            </a:r>
          </a:p>
          <a:p>
            <a:pPr algn="ctr"/>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Program Timeline</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Applications, Selection Panel Presentations &amp; Funding Allocation Recommendations – October 2018</a:t>
            </a:r>
          </a:p>
          <a:p>
            <a:pPr marL="171450" indent="-1714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BOD Review &amp; Possible Approval – November 2018</a:t>
            </a:r>
          </a:p>
          <a:p>
            <a:endParaRPr lang="en-US" sz="1200" b="1" i="1" dirty="0">
              <a:latin typeface="Arial" panose="020B0604020202020204" pitchFamily="34" charset="0"/>
              <a:ea typeface="Calibri" panose="020F0502020204030204" pitchFamily="34" charset="0"/>
              <a:cs typeface="Arial" panose="020B0604020202020204" pitchFamily="34" charset="0"/>
            </a:endParaRPr>
          </a:p>
          <a:p>
            <a:pPr lvl="0"/>
            <a:endParaRPr lang="en-US" sz="1200"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861753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0"/>
            <a:ext cx="10515600" cy="748674"/>
          </a:xfrm>
        </p:spPr>
        <p:txBody>
          <a:bodyPr>
            <a:noAutofit/>
          </a:bodyPr>
          <a:lstStyle/>
          <a:p>
            <a:pPr algn="ctr"/>
            <a:r>
              <a:rPr lang="en-US" sz="2800" dirty="0">
                <a:latin typeface="Franklin Gothic Medium" panose="020B0603020102020204" pitchFamily="34" charset="0"/>
              </a:rPr>
              <a:t>2018/2019 Special Event Strategy</a:t>
            </a:r>
            <a:br>
              <a:rPr lang="en-US" sz="2800" dirty="0">
                <a:latin typeface="Franklin Gothic Medium" panose="020B0603020102020204" pitchFamily="34" charset="0"/>
              </a:rPr>
            </a:br>
            <a:r>
              <a:rPr lang="en-US" sz="2000" b="0" dirty="0">
                <a:latin typeface="Franklin Gothic Medium" panose="020B0603020102020204" pitchFamily="34" charset="0"/>
              </a:rPr>
              <a:t>Additional Event Funding</a:t>
            </a:r>
            <a:endParaRPr lang="en-US" sz="2800" b="0" dirty="0">
              <a:latin typeface="Franklin Gothic Medium" panose="020B0603020102020204" pitchFamily="34" charset="0"/>
            </a:endParaRPr>
          </a:p>
        </p:txBody>
      </p:sp>
      <p:sp>
        <p:nvSpPr>
          <p:cNvPr id="8" name="TextBox 7">
            <a:extLst>
              <a:ext uri="{FF2B5EF4-FFF2-40B4-BE49-F238E27FC236}">
                <a16:creationId xmlns:a16="http://schemas.microsoft.com/office/drawing/2014/main" xmlns="" id="{3BC194EC-4B58-45E6-AD33-F08A50CBFC1A}"/>
              </a:ext>
            </a:extLst>
          </p:cNvPr>
          <p:cNvSpPr txBox="1"/>
          <p:nvPr/>
        </p:nvSpPr>
        <p:spPr>
          <a:xfrm>
            <a:off x="117230" y="2368261"/>
            <a:ext cx="11957539" cy="523220"/>
          </a:xfrm>
          <a:prstGeom prst="rect">
            <a:avLst/>
          </a:prstGeom>
          <a:noFill/>
        </p:spPr>
        <p:txBody>
          <a:bodyPr wrap="square" rtlCol="0">
            <a:spAutoFit/>
          </a:bodyPr>
          <a:lstStyle/>
          <a:p>
            <a:r>
              <a:rPr lang="en-US" sz="1400" dirty="0">
                <a:latin typeface="Franklin Gothic Book" panose="020B0503020102020204" pitchFamily="34" charset="0"/>
              </a:rPr>
              <a:t> </a:t>
            </a: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881213CE-8004-468B-ABFD-7121E1A8C39F}"/>
              </a:ext>
            </a:extLst>
          </p:cNvPr>
          <p:cNvSpPr txBox="1"/>
          <p:nvPr/>
        </p:nvSpPr>
        <p:spPr>
          <a:xfrm>
            <a:off x="117230" y="936010"/>
            <a:ext cx="11957538" cy="4555093"/>
          </a:xfrm>
          <a:prstGeom prst="rect">
            <a:avLst/>
          </a:prstGeom>
          <a:noFill/>
        </p:spPr>
        <p:txBody>
          <a:bodyPr wrap="square" numCol="1" rtlCol="0">
            <a:spAutoFit/>
          </a:bodyPr>
          <a:lstStyle/>
          <a:p>
            <a:r>
              <a:rPr lang="en-US" sz="1400" b="1" u="sng" dirty="0">
                <a:latin typeface="Arial" panose="020B0604020202020204" pitchFamily="34" charset="0"/>
                <a:ea typeface="Calibri" panose="020F0502020204030204" pitchFamily="34" charset="0"/>
                <a:cs typeface="Arial" panose="020B0604020202020204" pitchFamily="34" charset="0"/>
              </a:rPr>
              <a:t>Visitor Services/Experience Funding</a:t>
            </a:r>
          </a:p>
          <a:p>
            <a:r>
              <a:rPr lang="en-US" sz="1400" b="1" dirty="0">
                <a:latin typeface="Arial" panose="020B0604020202020204" pitchFamily="34" charset="0"/>
                <a:ea typeface="Calibri" panose="020F0502020204030204" pitchFamily="34" charset="0"/>
                <a:cs typeface="Arial" panose="020B0604020202020204" pitchFamily="34" charset="0"/>
              </a:rPr>
              <a:t>Budget: 	$20,000</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ea typeface="Calibri" panose="020F0502020204030204" pitchFamily="34" charset="0"/>
                <a:cs typeface="Arial" panose="020B0604020202020204" pitchFamily="34" charset="0"/>
              </a:rPr>
              <a:t>Qualifications</a:t>
            </a:r>
          </a:p>
          <a:p>
            <a:pPr marL="171450"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Regional events that provide visitors services and experiences expected/necessary of the region</a:t>
            </a:r>
          </a:p>
          <a:p>
            <a:pPr marL="628650" lvl="1"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Example: Tahoe City and Kings Beach 4</a:t>
            </a:r>
            <a:r>
              <a:rPr lang="en-US" sz="1400" baseline="30000" dirty="0">
                <a:latin typeface="Franklin Gothic Book" panose="020B0503020102020204" pitchFamily="34" charset="0"/>
                <a:ea typeface="Calibri" panose="020F0502020204030204" pitchFamily="34" charset="0"/>
                <a:cs typeface="Times New Roman" panose="02020603050405020304" pitchFamily="18" charset="0"/>
              </a:rPr>
              <a:t>th</a:t>
            </a:r>
            <a:r>
              <a:rPr lang="en-US" sz="1400" dirty="0">
                <a:latin typeface="Franklin Gothic Book" panose="020B0503020102020204" pitchFamily="34" charset="0"/>
                <a:ea typeface="Calibri" panose="020F0502020204030204" pitchFamily="34" charset="0"/>
                <a:cs typeface="Times New Roman" panose="02020603050405020304" pitchFamily="18" charset="0"/>
              </a:rPr>
              <a:t> of July fireworks shows to ensure continuation</a:t>
            </a:r>
          </a:p>
          <a:p>
            <a:r>
              <a:rPr lang="en-US" sz="1400" dirty="0">
                <a:latin typeface="Franklin Gothic Book" panose="020B0503020102020204" pitchFamily="34" charset="0"/>
                <a:ea typeface="Calibri" panose="020F0502020204030204" pitchFamily="34" charset="0"/>
                <a:cs typeface="Times New Roman" panose="02020603050405020304" pitchFamily="18" charset="0"/>
              </a:rPr>
              <a:t> </a:t>
            </a:r>
            <a:endParaRPr lang="en-US" sz="1400" i="1"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sz="1400" b="1" i="1" dirty="0">
              <a:latin typeface="Franklin Gothic Book" panose="020B0503020102020204" pitchFamily="34" charset="0"/>
              <a:ea typeface="Calibri" panose="020F0502020204030204" pitchFamily="34" charset="0"/>
              <a:cs typeface="Times New Roman" panose="02020603050405020304" pitchFamily="18" charset="0"/>
            </a:endParaRPr>
          </a:p>
          <a:p>
            <a:endParaRPr lang="en-US" sz="1400" b="1" dirty="0">
              <a:latin typeface="Franklin Gothic Book" panose="020B0503020102020204" pitchFamily="34" charset="0"/>
              <a:ea typeface="Calibri" panose="020F0502020204030204" pitchFamily="34" charset="0"/>
              <a:cs typeface="Times New Roman" panose="02020603050405020304" pitchFamily="18" charset="0"/>
            </a:endParaRPr>
          </a:p>
          <a:p>
            <a:r>
              <a:rPr lang="en-US" sz="1400" b="1" u="sng" dirty="0">
                <a:latin typeface="Arial" panose="020B0604020202020204" pitchFamily="34" charset="0"/>
                <a:cs typeface="Arial" panose="020B0604020202020204" pitchFamily="34" charset="0"/>
              </a:rPr>
              <a:t>Presence at Out-of-Market Events</a:t>
            </a:r>
          </a:p>
          <a:p>
            <a:r>
              <a:rPr lang="en-US" sz="1400" b="1" dirty="0">
                <a:latin typeface="Arial" panose="020B0604020202020204" pitchFamily="34" charset="0"/>
                <a:ea typeface="Calibri" panose="020F0502020204030204" pitchFamily="34" charset="0"/>
                <a:cs typeface="Arial" panose="020B0604020202020204" pitchFamily="34" charset="0"/>
              </a:rPr>
              <a:t>Budget: 	Included in the $33,000 New Event Development Line Item</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ea typeface="Calibri" panose="020F0502020204030204" pitchFamily="34" charset="0"/>
                <a:cs typeface="Arial" panose="020B0604020202020204" pitchFamily="34" charset="0"/>
              </a:rPr>
              <a:t>Program Details</a:t>
            </a:r>
          </a:p>
          <a:p>
            <a:pPr marL="171450"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Earmarked to give NLT a presence at out-of-market events</a:t>
            </a:r>
          </a:p>
          <a:p>
            <a:pPr marL="628650" lvl="1"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Leverage current Marketing Sponsorship partnerships to secure booth space at targeted events</a:t>
            </a:r>
          </a:p>
          <a:p>
            <a:pPr marL="628650" lvl="1"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Explore other event options as necessary</a:t>
            </a:r>
          </a:p>
          <a:p>
            <a:pPr lvl="1"/>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Goal is to bring an experiential marketing presence to at least 2 events/year, located in target markets that aligning with consumer brand pillars </a:t>
            </a:r>
          </a:p>
          <a:p>
            <a:pPr marL="628650" lvl="1" indent="-171450">
              <a:buFont typeface="Arial" panose="020B0604020202020204" pitchFamily="34" charset="0"/>
              <a:buChar char="•"/>
            </a:pPr>
            <a:r>
              <a:rPr lang="en-US" sz="1400" dirty="0">
                <a:latin typeface="Franklin Gothic Book" panose="020B0503020102020204" pitchFamily="34" charset="0"/>
                <a:ea typeface="Calibri" panose="020F0502020204030204" pitchFamily="34" charset="0"/>
                <a:cs typeface="Times New Roman" panose="02020603050405020304" pitchFamily="18" charset="0"/>
              </a:rPr>
              <a:t>When appropriate, NLTRA will invite partners to attend as well</a:t>
            </a:r>
          </a:p>
          <a:p>
            <a:endParaRPr lang="en-US" sz="1200" dirty="0">
              <a:latin typeface="Franklin Gothic Book" panose="020B0503020102020204" pitchFamily="34" charset="0"/>
              <a:ea typeface="Calibri" panose="020F0502020204030204" pitchFamily="34" charset="0"/>
              <a:cs typeface="Times New Roman" panose="02020603050405020304" pitchFamily="18" charset="0"/>
            </a:endParaRPr>
          </a:p>
          <a:p>
            <a:pPr lvl="0"/>
            <a:endParaRPr lang="en-US" sz="1200" dirty="0">
              <a:solidFill>
                <a:prstClr val="black"/>
              </a:solidFill>
              <a:latin typeface="Franklin Gothic Book" panose="020B05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5688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2464F"/>
                </a:solidFill>
                <a:latin typeface="Arial" panose="020B0604020202020204" pitchFamily="34" charset="0"/>
              </a:rPr>
              <a:t>Leisure Sales </a:t>
            </a:r>
            <a:br>
              <a:rPr lang="en-US" sz="3200" b="1" dirty="0">
                <a:solidFill>
                  <a:srgbClr val="02464F"/>
                </a:solidFill>
                <a:latin typeface="Arial" panose="020B0604020202020204" pitchFamily="34" charset="0"/>
              </a:rPr>
            </a:br>
            <a:r>
              <a:rPr lang="en-US" sz="3200" b="1" dirty="0">
                <a:solidFill>
                  <a:srgbClr val="02464F"/>
                </a:solidFill>
                <a:latin typeface="Arial" panose="020B0604020202020204" pitchFamily="34" charset="0"/>
              </a:rPr>
              <a:t>Strategy &amp; Program Development</a:t>
            </a:r>
            <a:endParaRPr lang="en-US" sz="3200" dirty="0"/>
          </a:p>
        </p:txBody>
      </p:sp>
    </p:spTree>
    <p:extLst>
      <p:ext uri="{BB962C8B-B14F-4D97-AF65-F5344CB8AC3E}">
        <p14:creationId xmlns:p14="http://schemas.microsoft.com/office/powerpoint/2010/main" val="349791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2" y="158404"/>
            <a:ext cx="10601900" cy="707358"/>
          </a:xfrm>
        </p:spPr>
        <p:txBody>
          <a:bodyPr>
            <a:normAutofit/>
          </a:bodyPr>
          <a:lstStyle/>
          <a:p>
            <a:r>
              <a:rPr lang="en-US" sz="3200" dirty="0"/>
              <a:t>Today’s Overview </a:t>
            </a:r>
          </a:p>
        </p:txBody>
      </p:sp>
      <p:sp>
        <p:nvSpPr>
          <p:cNvPr id="3" name="Content Placeholder 2"/>
          <p:cNvSpPr>
            <a:spLocks noGrp="1"/>
          </p:cNvSpPr>
          <p:nvPr>
            <p:ph sz="quarter" idx="10"/>
          </p:nvPr>
        </p:nvSpPr>
        <p:spPr>
          <a:xfrm>
            <a:off x="272374" y="1332690"/>
            <a:ext cx="10446257" cy="4533089"/>
          </a:xfrm>
        </p:spPr>
        <p:txBody>
          <a:bodyPr/>
          <a:lstStyle/>
          <a:p>
            <a:r>
              <a:rPr lang="en-US" sz="1800" b="0" dirty="0"/>
              <a:t>Leisure Sales Areas of focus</a:t>
            </a:r>
          </a:p>
          <a:p>
            <a:r>
              <a:rPr lang="en-US" sz="1800" b="0" dirty="0">
                <a:sym typeface="Wingdings" panose="05000000000000000000" pitchFamily="2" charset="2"/>
              </a:rPr>
              <a:t>Leisure Sales Strategy</a:t>
            </a:r>
          </a:p>
          <a:p>
            <a:r>
              <a:rPr lang="en-US" sz="1800" b="0" dirty="0">
                <a:sym typeface="Wingdings" panose="05000000000000000000" pitchFamily="2" charset="2"/>
              </a:rPr>
              <a:t>Understanding the business models &amp; companies within the leisure sales world</a:t>
            </a:r>
          </a:p>
          <a:p>
            <a:r>
              <a:rPr lang="en-US" sz="1800" b="0" dirty="0">
                <a:sym typeface="Wingdings" panose="05000000000000000000" pitchFamily="2" charset="2"/>
              </a:rPr>
              <a:t>Product Development in North Lake Tahoe </a:t>
            </a:r>
          </a:p>
          <a:p>
            <a:r>
              <a:rPr lang="en-US" sz="1800" b="0" dirty="0">
                <a:sym typeface="Wingdings" panose="05000000000000000000" pitchFamily="2" charset="2"/>
              </a:rPr>
              <a:t>How we track international visitation to North Lake Tahoe </a:t>
            </a:r>
          </a:p>
          <a:p>
            <a:pPr marL="0" indent="0">
              <a:buNone/>
            </a:pPr>
            <a:endParaRPr lang="en-US" sz="1600" i="1" dirty="0">
              <a:sym typeface="Wingdings" panose="05000000000000000000" pitchFamily="2" charset="2"/>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1387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2" y="158404"/>
            <a:ext cx="10601900" cy="707358"/>
          </a:xfrm>
        </p:spPr>
        <p:txBody>
          <a:bodyPr>
            <a:normAutofit/>
          </a:bodyPr>
          <a:lstStyle/>
          <a:p>
            <a:r>
              <a:rPr lang="en-US" sz="3200" dirty="0"/>
              <a:t>Leisure Sales: Areas of Focus</a:t>
            </a:r>
          </a:p>
        </p:txBody>
      </p:sp>
      <p:sp>
        <p:nvSpPr>
          <p:cNvPr id="3" name="Content Placeholder 2"/>
          <p:cNvSpPr>
            <a:spLocks noGrp="1"/>
          </p:cNvSpPr>
          <p:nvPr>
            <p:ph sz="quarter" idx="10"/>
          </p:nvPr>
        </p:nvSpPr>
        <p:spPr>
          <a:xfrm>
            <a:off x="203032" y="1162455"/>
            <a:ext cx="10446257" cy="4533089"/>
          </a:xfrm>
        </p:spPr>
        <p:txBody>
          <a:bodyPr/>
          <a:lstStyle/>
          <a:p>
            <a:pPr marL="0" indent="0">
              <a:buNone/>
            </a:pPr>
            <a:r>
              <a:rPr lang="en-US" dirty="0"/>
              <a:t>International Media     </a:t>
            </a:r>
            <a:r>
              <a:rPr lang="en-US" dirty="0">
                <a:sym typeface="Wingdings" panose="05000000000000000000" pitchFamily="2" charset="2"/>
              </a:rPr>
              <a:t>  </a:t>
            </a:r>
            <a:r>
              <a:rPr lang="en-US" sz="1600" b="0" dirty="0">
                <a:sym typeface="Wingdings" panose="05000000000000000000" pitchFamily="2" charset="2"/>
              </a:rPr>
              <a:t>PR Contract with Australia &amp; Contract FAM work with Abbi Agency	</a:t>
            </a:r>
            <a:endParaRPr lang="en-US" sz="1600" b="0" dirty="0"/>
          </a:p>
          <a:p>
            <a:pPr marL="0" indent="0">
              <a:buNone/>
            </a:pPr>
            <a:r>
              <a:rPr lang="en-US" dirty="0"/>
              <a:t>Domestic Travel Trade   </a:t>
            </a:r>
            <a:r>
              <a:rPr lang="en-US" sz="2400" dirty="0">
                <a:sym typeface="Wingdings" panose="05000000000000000000" pitchFamily="2" charset="2"/>
              </a:rPr>
              <a:t> </a:t>
            </a:r>
            <a:r>
              <a:rPr lang="en-US" sz="1600" b="0" dirty="0">
                <a:sym typeface="Wingdings" panose="05000000000000000000" pitchFamily="2" charset="2"/>
              </a:rPr>
              <a:t>Online Tour Operators (OTAs), Domestic Wholesale and Receptive Tour Operators</a:t>
            </a:r>
            <a:endParaRPr lang="en-US" sz="2800" b="0" dirty="0"/>
          </a:p>
          <a:p>
            <a:pPr marL="0" indent="0">
              <a:buNone/>
            </a:pPr>
            <a:r>
              <a:rPr lang="en-US" dirty="0"/>
              <a:t>International Travel Trade</a:t>
            </a:r>
            <a:r>
              <a:rPr lang="en-US" dirty="0">
                <a:sym typeface="Wingdings" panose="05000000000000000000" pitchFamily="2" charset="2"/>
              </a:rPr>
              <a:t>    </a:t>
            </a:r>
            <a:r>
              <a:rPr lang="en-US" sz="1600" b="0" dirty="0">
                <a:sym typeface="Wingdings" panose="05000000000000000000" pitchFamily="2" charset="2"/>
              </a:rPr>
              <a:t>Canada Office with Destination Counsellors International, UK/Ireland Office with Black Diamond, Australia office with Gate 7</a:t>
            </a:r>
            <a:endParaRPr lang="en-US" sz="1800" b="0" dirty="0"/>
          </a:p>
          <a:p>
            <a:pPr marL="0" indent="0">
              <a:buNone/>
            </a:pPr>
            <a:r>
              <a:rPr lang="en-US" dirty="0"/>
              <a:t>Tier 1 Markets   </a:t>
            </a:r>
            <a:r>
              <a:rPr lang="en-US" dirty="0">
                <a:sym typeface="Wingdings" panose="05000000000000000000" pitchFamily="2" charset="2"/>
              </a:rPr>
              <a:t> </a:t>
            </a:r>
            <a:r>
              <a:rPr lang="en-US" sz="1600" b="0" dirty="0">
                <a:sym typeface="Wingdings" panose="05000000000000000000" pitchFamily="2" charset="2"/>
              </a:rPr>
              <a:t>USA, United Kingdom/Ireland, Australia/New Zealand, Canada, Mexico </a:t>
            </a:r>
            <a:endParaRPr lang="en-US" sz="1600" b="0" dirty="0"/>
          </a:p>
          <a:p>
            <a:pPr marL="0" indent="0">
              <a:buNone/>
            </a:pPr>
            <a:r>
              <a:rPr lang="en-US" dirty="0"/>
              <a:t>Tier 2 Markets   </a:t>
            </a:r>
            <a:r>
              <a:rPr lang="en-US" dirty="0">
                <a:sym typeface="Wingdings" panose="05000000000000000000" pitchFamily="2" charset="2"/>
              </a:rPr>
              <a:t> </a:t>
            </a:r>
            <a:r>
              <a:rPr lang="en-US" sz="1600" b="0" dirty="0">
                <a:sym typeface="Wingdings" panose="05000000000000000000" pitchFamily="2" charset="2"/>
              </a:rPr>
              <a:t>China, France, Germany, Brazil</a:t>
            </a:r>
          </a:p>
          <a:p>
            <a:pPr marL="0" indent="0">
              <a:buNone/>
            </a:pPr>
            <a:r>
              <a:rPr lang="en-US" dirty="0">
                <a:sym typeface="Wingdings" panose="05000000000000000000" pitchFamily="2" charset="2"/>
              </a:rPr>
              <a:t>New Emerging Markets    </a:t>
            </a:r>
            <a:r>
              <a:rPr lang="en-US" sz="1600" b="0" dirty="0">
                <a:sym typeface="Wingdings" panose="05000000000000000000" pitchFamily="2" charset="2"/>
              </a:rPr>
              <a:t>India, South Korea, Argentina</a:t>
            </a:r>
          </a:p>
          <a:p>
            <a:pPr marL="0" indent="0">
              <a:buNone/>
            </a:pPr>
            <a:endParaRPr lang="en-US" sz="1600" i="1" dirty="0">
              <a:sym typeface="Wingdings" panose="05000000000000000000" pitchFamily="2" charset="2"/>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87693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1CFFB-7F53-B244-A71A-EFD926628B75}"/>
              </a:ext>
            </a:extLst>
          </p:cNvPr>
          <p:cNvSpPr>
            <a:spLocks noGrp="1"/>
          </p:cNvSpPr>
          <p:nvPr>
            <p:ph type="title"/>
          </p:nvPr>
        </p:nvSpPr>
        <p:spPr>
          <a:xfrm>
            <a:off x="269125" y="270393"/>
            <a:ext cx="10515600" cy="493350"/>
          </a:xfrm>
        </p:spPr>
        <p:txBody>
          <a:bodyPr>
            <a:noAutofit/>
          </a:bodyPr>
          <a:lstStyle/>
          <a:p>
            <a:r>
              <a:rPr lang="en-US" sz="3200" dirty="0"/>
              <a:t>Program Updates</a:t>
            </a:r>
          </a:p>
        </p:txBody>
      </p:sp>
      <p:sp>
        <p:nvSpPr>
          <p:cNvPr id="3" name="Content Placeholder 2">
            <a:extLst>
              <a:ext uri="{FF2B5EF4-FFF2-40B4-BE49-F238E27FC236}">
                <a16:creationId xmlns:a16="http://schemas.microsoft.com/office/drawing/2014/main" xmlns="" id="{DFAC4CF9-BC29-E340-9173-A2F3F5E7C8F5}"/>
              </a:ext>
            </a:extLst>
          </p:cNvPr>
          <p:cNvSpPr>
            <a:spLocks noGrp="1"/>
          </p:cNvSpPr>
          <p:nvPr>
            <p:ph sz="quarter" idx="10"/>
          </p:nvPr>
        </p:nvSpPr>
        <p:spPr>
          <a:xfrm>
            <a:off x="619645" y="763743"/>
            <a:ext cx="11372850" cy="4705004"/>
          </a:xfrm>
        </p:spPr>
        <p:txBody>
          <a:bodyPr numCol="2">
            <a:normAutofit/>
          </a:bodyPr>
          <a:lstStyle/>
          <a:p>
            <a:r>
              <a:rPr lang="en-US" sz="2400" dirty="0">
                <a:latin typeface="Arial" panose="020B0604020202020204" pitchFamily="34" charset="0"/>
                <a:cs typeface="Arial" panose="020B0604020202020204" pitchFamily="34" charset="0"/>
              </a:rPr>
              <a:t>General Consumer Update</a:t>
            </a:r>
          </a:p>
          <a:p>
            <a:r>
              <a:rPr lang="en-US" sz="2400" dirty="0">
                <a:latin typeface="Arial" panose="020B0604020202020204" pitchFamily="34" charset="0"/>
                <a:cs typeface="Arial" panose="020B0604020202020204" pitchFamily="34" charset="0"/>
              </a:rPr>
              <a:t>18.19 Marketing Coop Budget Breakout </a:t>
            </a:r>
          </a:p>
          <a:p>
            <a:r>
              <a:rPr lang="en-US" sz="2400" dirty="0">
                <a:latin typeface="Arial" panose="020B0604020202020204" pitchFamily="34" charset="0"/>
                <a:cs typeface="Arial" panose="020B0604020202020204" pitchFamily="34" charset="0"/>
              </a:rPr>
              <a:t>Media Flowcharts</a:t>
            </a:r>
          </a:p>
          <a:p>
            <a:r>
              <a:rPr lang="en-US" sz="2400" dirty="0">
                <a:latin typeface="Arial" panose="020B0604020202020204" pitchFamily="34" charset="0"/>
                <a:cs typeface="Arial" panose="020B0604020202020204" pitchFamily="34" charset="0"/>
              </a:rPr>
              <a:t>Events </a:t>
            </a:r>
          </a:p>
          <a:p>
            <a:r>
              <a:rPr lang="en-US" sz="2400" dirty="0">
                <a:latin typeface="Arial" panose="020B0604020202020204" pitchFamily="34" charset="0"/>
                <a:cs typeface="Arial" panose="020B0604020202020204" pitchFamily="34" charset="0"/>
              </a:rPr>
              <a:t>Leisure Sales</a:t>
            </a:r>
          </a:p>
          <a:p>
            <a:r>
              <a:rPr lang="en-US" sz="2400" dirty="0">
                <a:latin typeface="Arial" panose="020B0604020202020204" pitchFamily="34" charset="0"/>
                <a:cs typeface="Arial" panose="020B0604020202020204" pitchFamily="34" charset="0"/>
              </a:rPr>
              <a:t>Conference Sales</a:t>
            </a:r>
          </a:p>
          <a:p>
            <a:r>
              <a:rPr lang="en-US" sz="2400" dirty="0">
                <a:latin typeface="Arial" panose="020B0604020202020204" pitchFamily="34" charset="0"/>
                <a:cs typeface="Arial" panose="020B0604020202020204" pitchFamily="34" charset="0"/>
              </a:rPr>
              <a:t>Visitor Service and Membership </a:t>
            </a:r>
          </a:p>
          <a:p>
            <a:pPr lvl="1"/>
            <a:endParaRPr lang="en-US" sz="2400" u="sng" dirty="0">
              <a:solidFill>
                <a:schemeClr val="accent1">
                  <a:lumMod val="75000"/>
                </a:schemeClr>
              </a:solidFill>
            </a:endParaRPr>
          </a:p>
          <a:p>
            <a:endParaRPr lang="en-US" sz="2400" dirty="0"/>
          </a:p>
          <a:p>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36391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23" y="140397"/>
            <a:ext cx="10601900" cy="707358"/>
          </a:xfrm>
        </p:spPr>
        <p:txBody>
          <a:bodyPr>
            <a:normAutofit/>
          </a:bodyPr>
          <a:lstStyle/>
          <a:p>
            <a:r>
              <a:rPr lang="en-US" sz="3200" dirty="0"/>
              <a:t>Leisure Sales: Strategy</a:t>
            </a:r>
          </a:p>
        </p:txBody>
      </p:sp>
      <p:sp>
        <p:nvSpPr>
          <p:cNvPr id="3" name="Content Placeholder 2"/>
          <p:cNvSpPr>
            <a:spLocks noGrp="1"/>
          </p:cNvSpPr>
          <p:nvPr>
            <p:ph sz="quarter" idx="10"/>
          </p:nvPr>
        </p:nvSpPr>
        <p:spPr>
          <a:xfrm>
            <a:off x="229223" y="1051968"/>
            <a:ext cx="10749063" cy="4754063"/>
          </a:xfrm>
        </p:spPr>
        <p:txBody>
          <a:bodyPr/>
          <a:lstStyle/>
          <a:p>
            <a:pPr marL="0" indent="0">
              <a:buNone/>
            </a:pPr>
            <a:r>
              <a:rPr lang="en-US" dirty="0"/>
              <a:t>Press Trips  </a:t>
            </a:r>
            <a:r>
              <a:rPr lang="en-US" dirty="0">
                <a:sym typeface="Wingdings" panose="05000000000000000000" pitchFamily="2" charset="2"/>
              </a:rPr>
              <a:t> </a:t>
            </a:r>
            <a:r>
              <a:rPr lang="en-US" sz="1600" b="0" dirty="0">
                <a:sym typeface="Wingdings" panose="05000000000000000000" pitchFamily="2" charset="2"/>
              </a:rPr>
              <a:t>Work closely with industry partners to curate itineraries that highlight the destination.  NLT’s goal is to host qualified media FAMs from our Tier 1 &amp; Tier 2 markets, up to twelve annually. </a:t>
            </a:r>
          </a:p>
          <a:p>
            <a:pPr marL="0" indent="0">
              <a:buNone/>
            </a:pPr>
            <a:r>
              <a:rPr lang="en-US" dirty="0"/>
              <a:t>Trade Familiarization Tours  </a:t>
            </a:r>
            <a:r>
              <a:rPr lang="en-US" dirty="0">
                <a:sym typeface="Wingdings" panose="05000000000000000000" pitchFamily="2" charset="2"/>
              </a:rPr>
              <a:t> </a:t>
            </a:r>
            <a:r>
              <a:rPr lang="en-US" sz="1600" b="0" dirty="0">
                <a:sym typeface="Wingdings" panose="05000000000000000000" pitchFamily="2" charset="2"/>
              </a:rPr>
              <a:t>To bring influential travel sellers to NLT to education on the destination and products that can be promoted to consumers through travel agents and tour operators.  This assists with influencing travel decision-making and shapes how the destination can be packaged.</a:t>
            </a:r>
            <a:endParaRPr lang="en-US" sz="1600" dirty="0"/>
          </a:p>
          <a:p>
            <a:pPr marL="0" indent="0">
              <a:buNone/>
            </a:pPr>
            <a:r>
              <a:rPr lang="en-US" dirty="0"/>
              <a:t>Tradeshows &amp; Sales Missions </a:t>
            </a:r>
            <a:r>
              <a:rPr lang="en-US" dirty="0">
                <a:sym typeface="Wingdings" panose="05000000000000000000" pitchFamily="2" charset="2"/>
              </a:rPr>
              <a:t> </a:t>
            </a:r>
            <a:r>
              <a:rPr lang="en-US" sz="1600" b="0" dirty="0">
                <a:sym typeface="Wingdings" panose="05000000000000000000" pitchFamily="2" charset="2"/>
              </a:rPr>
              <a:t>Attend industry tradeshows and events, both internationally and domestically, to connect with key markets and expand NLT’s brand awareness. </a:t>
            </a:r>
          </a:p>
          <a:p>
            <a:pPr marL="0" indent="0">
              <a:buNone/>
            </a:pPr>
            <a:r>
              <a:rPr lang="en-US" dirty="0"/>
              <a:t>Product Development </a:t>
            </a:r>
            <a:r>
              <a:rPr lang="en-US" sz="1600" dirty="0">
                <a:sym typeface="Wingdings" panose="05000000000000000000" pitchFamily="2" charset="2"/>
              </a:rPr>
              <a:t></a:t>
            </a:r>
            <a:r>
              <a:rPr lang="en-US" sz="1600" b="0" dirty="0">
                <a:sym typeface="Wingdings" panose="05000000000000000000" pitchFamily="2" charset="2"/>
              </a:rPr>
              <a:t> Increase lodging and activity product available to travel agents and tour operators in order to increase sales to the destination during both non-peak and peak times. </a:t>
            </a:r>
            <a:endParaRPr lang="en-US" sz="1600" dirty="0"/>
          </a:p>
          <a:p>
            <a:pPr marL="0" indent="0">
              <a:buNone/>
            </a:pPr>
            <a:endParaRPr lang="en-US" sz="1600" dirty="0">
              <a:sym typeface="Wingdings" panose="05000000000000000000" pitchFamily="2" charset="2"/>
            </a:endParaRPr>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94948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8500" y="1051968"/>
            <a:ext cx="10749063" cy="4754063"/>
          </a:xfrm>
        </p:spPr>
        <p:txBody>
          <a:bodyPr/>
          <a:lstStyle/>
          <a:p>
            <a:pPr marL="0" indent="0">
              <a:buNone/>
            </a:pPr>
            <a:r>
              <a:rPr lang="en-US" dirty="0"/>
              <a:t>Partner Relationships  </a:t>
            </a:r>
            <a:r>
              <a:rPr lang="en-US" dirty="0">
                <a:sym typeface="Wingdings" panose="05000000000000000000" pitchFamily="2" charset="2"/>
              </a:rPr>
              <a:t> </a:t>
            </a:r>
            <a:r>
              <a:rPr lang="en-US" sz="1600" b="0" dirty="0">
                <a:sym typeface="Wingdings" panose="05000000000000000000" pitchFamily="2" charset="2"/>
              </a:rPr>
              <a:t>Build relationships with local and state partners; including, RSCVA, South Lake Tahoe, Visit California, Travel Nevada, Reno Tahoe Territory, High Sierra Territory and NLT partner resorts and activity providers.</a:t>
            </a:r>
            <a:endParaRPr lang="en-US" sz="1600" dirty="0"/>
          </a:p>
          <a:p>
            <a:pPr marL="0" indent="0">
              <a:buNone/>
            </a:pPr>
            <a:r>
              <a:rPr lang="en-US" dirty="0"/>
              <a:t>Marketing Collaboratives </a:t>
            </a:r>
            <a:r>
              <a:rPr lang="en-US" dirty="0">
                <a:sym typeface="Wingdings" panose="05000000000000000000" pitchFamily="2" charset="2"/>
              </a:rPr>
              <a:t> </a:t>
            </a:r>
            <a:r>
              <a:rPr lang="en-US" sz="1600" b="0" dirty="0">
                <a:sym typeface="Wingdings" panose="05000000000000000000" pitchFamily="2" charset="2"/>
              </a:rPr>
              <a:t>Increase brand awareness and booking demand in key markets through marketing campaigns.</a:t>
            </a:r>
            <a:endParaRPr lang="en-US" sz="1600" dirty="0">
              <a:sym typeface="Wingdings" panose="05000000000000000000" pitchFamily="2" charset="2"/>
            </a:endParaRPr>
          </a:p>
          <a:p>
            <a:pPr marL="0" indent="0">
              <a:buNone/>
            </a:pPr>
            <a:r>
              <a:rPr lang="en-US" dirty="0"/>
              <a:t>California Star Program  </a:t>
            </a:r>
            <a:r>
              <a:rPr lang="en-US" dirty="0">
                <a:sym typeface="Wingdings" panose="05000000000000000000" pitchFamily="2" charset="2"/>
              </a:rPr>
              <a:t> </a:t>
            </a:r>
            <a:r>
              <a:rPr lang="en-US" sz="1600" b="0" dirty="0">
                <a:sym typeface="Wingdings" panose="05000000000000000000" pitchFamily="2" charset="2"/>
              </a:rPr>
              <a:t>Visit California’s travel trade digital platform to engage with travel trade audiences on a global scale.  This tool is used for education and content distribution. </a:t>
            </a:r>
          </a:p>
          <a:p>
            <a:pPr marL="0" indent="0">
              <a:buNone/>
            </a:pPr>
            <a:r>
              <a:rPr lang="en-US" dirty="0">
                <a:sym typeface="Wingdings" panose="05000000000000000000" pitchFamily="2" charset="2"/>
              </a:rPr>
              <a:t>Data Tracking    </a:t>
            </a:r>
            <a:r>
              <a:rPr lang="en-US" sz="1600" b="0" dirty="0" err="1">
                <a:sym typeface="Wingdings" panose="05000000000000000000" pitchFamily="2" charset="2"/>
              </a:rPr>
              <a:t>VisaVue</a:t>
            </a:r>
            <a:r>
              <a:rPr lang="en-US" sz="1600" b="0" dirty="0">
                <a:sym typeface="Wingdings" panose="05000000000000000000" pitchFamily="2" charset="2"/>
              </a:rPr>
              <a:t> Tracking Program provides us reporting on international and domestic travelers to North Lake Tahoe.  </a:t>
            </a:r>
            <a:endParaRPr lang="en-US" b="0" dirty="0">
              <a:sym typeface="Wingdings" panose="05000000000000000000" pitchFamily="2" charset="2"/>
            </a:endParaRPr>
          </a:p>
          <a:p>
            <a:pPr marL="0" indent="0">
              <a:buNone/>
            </a:pPr>
            <a:endParaRPr lang="en-US" sz="1600" dirty="0">
              <a:sym typeface="Wingdings" panose="05000000000000000000" pitchFamily="2" charset="2"/>
            </a:endParaRPr>
          </a:p>
          <a:p>
            <a:pPr marL="0" indent="0">
              <a:buNone/>
            </a:pPr>
            <a:endParaRPr lang="en-US" sz="18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xmlns="" id="{53CB195E-3A22-4F16-8626-23F6E8884A7F}"/>
              </a:ext>
            </a:extLst>
          </p:cNvPr>
          <p:cNvSpPr>
            <a:spLocks noGrp="1"/>
          </p:cNvSpPr>
          <p:nvPr>
            <p:ph type="title"/>
          </p:nvPr>
        </p:nvSpPr>
        <p:spPr>
          <a:xfrm>
            <a:off x="229223" y="140397"/>
            <a:ext cx="10601900" cy="707358"/>
          </a:xfrm>
        </p:spPr>
        <p:txBody>
          <a:bodyPr>
            <a:normAutofit/>
          </a:bodyPr>
          <a:lstStyle/>
          <a:p>
            <a:r>
              <a:rPr lang="en-US" sz="3200" dirty="0"/>
              <a:t>Leisure Sales: Strategy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27435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F75D8-E6B9-4CCD-B993-0040501A982B}"/>
              </a:ext>
            </a:extLst>
          </p:cNvPr>
          <p:cNvSpPr>
            <a:spLocks noGrp="1"/>
          </p:cNvSpPr>
          <p:nvPr>
            <p:ph type="title"/>
          </p:nvPr>
        </p:nvSpPr>
        <p:spPr>
          <a:xfrm>
            <a:off x="636856" y="722987"/>
            <a:ext cx="10515600" cy="889136"/>
          </a:xfrm>
        </p:spPr>
        <p:txBody>
          <a:bodyPr>
            <a:normAutofit fontScale="90000"/>
          </a:bodyPr>
          <a:lstStyle/>
          <a:p>
            <a:r>
              <a:rPr lang="en-US" dirty="0">
                <a:latin typeface="Cambria" panose="02040503050406030204" pitchFamily="18" charset="0"/>
              </a:rPr>
              <a:t>Leisure </a:t>
            </a:r>
            <a:r>
              <a:rPr lang="en-US" dirty="0">
                <a:latin typeface="Arial" panose="020B0604020202020204" pitchFamily="34" charset="0"/>
                <a:cs typeface="Arial" panose="020B0604020202020204" pitchFamily="34" charset="0"/>
              </a:rPr>
              <a:t>Sales</a:t>
            </a:r>
            <a:r>
              <a:rPr lang="en-US" dirty="0">
                <a:latin typeface="Cambria" panose="02040503050406030204" pitchFamily="18" charset="0"/>
              </a:rPr>
              <a:t> </a:t>
            </a:r>
            <a:br>
              <a:rPr lang="en-US" dirty="0">
                <a:latin typeface="Cambria" panose="02040503050406030204" pitchFamily="18" charset="0"/>
              </a:rPr>
            </a:br>
            <a:r>
              <a:rPr lang="en-US" dirty="0">
                <a:latin typeface="Cambria" panose="02040503050406030204" pitchFamily="18" charset="0"/>
              </a:rPr>
              <a:t>Understanding the Booking Channels</a:t>
            </a:r>
            <a:br>
              <a:rPr lang="en-US" dirty="0">
                <a:latin typeface="Cambria" panose="02040503050406030204" pitchFamily="18" charset="0"/>
              </a:rPr>
            </a:br>
            <a:r>
              <a:rPr lang="en-US" sz="2200" i="1" dirty="0">
                <a:latin typeface="Cambria" panose="02040503050406030204" pitchFamily="18" charset="0"/>
              </a:rPr>
              <a:t/>
            </a:r>
            <a:br>
              <a:rPr lang="en-US" sz="2200" i="1" dirty="0">
                <a:latin typeface="Cambria" panose="02040503050406030204" pitchFamily="18" charset="0"/>
              </a:rPr>
            </a:br>
            <a:r>
              <a:rPr lang="en-US" sz="2200" i="1" dirty="0">
                <a:latin typeface="Cambria" panose="02040503050406030204" pitchFamily="18" charset="0"/>
              </a:rPr>
              <a:t> </a:t>
            </a:r>
            <a:r>
              <a:rPr lang="en-US" dirty="0">
                <a:latin typeface="Cambria" panose="02040503050406030204" pitchFamily="18" charset="0"/>
              </a:rPr>
              <a:t/>
            </a:r>
            <a:br>
              <a:rPr lang="en-US" dirty="0">
                <a:latin typeface="Cambria" panose="02040503050406030204" pitchFamily="18" charset="0"/>
              </a:rPr>
            </a:br>
            <a:endParaRPr lang="en-US" dirty="0">
              <a:latin typeface="Cambria" panose="02040503050406030204" pitchFamily="18" charset="0"/>
            </a:endParaRPr>
          </a:p>
        </p:txBody>
      </p:sp>
      <p:graphicFrame>
        <p:nvGraphicFramePr>
          <p:cNvPr id="4" name="Content Placeholder 3">
            <a:extLst>
              <a:ext uri="{FF2B5EF4-FFF2-40B4-BE49-F238E27FC236}">
                <a16:creationId xmlns:a16="http://schemas.microsoft.com/office/drawing/2014/main" xmlns="" id="{D7FAED95-0DF7-4359-BD90-A5B40EBE795B}"/>
              </a:ext>
            </a:extLst>
          </p:cNvPr>
          <p:cNvGraphicFramePr>
            <a:graphicFrameLocks noGrp="1"/>
          </p:cNvGraphicFramePr>
          <p:nvPr>
            <p:ph sz="quarter" idx="10"/>
            <p:extLst>
              <p:ext uri="{D42A27DB-BD31-4B8C-83A1-F6EECF244321}">
                <p14:modId xmlns:p14="http://schemas.microsoft.com/office/powerpoint/2010/main" val="1762180453"/>
              </p:ext>
            </p:extLst>
          </p:nvPr>
        </p:nvGraphicFramePr>
        <p:xfrm>
          <a:off x="155643" y="1167555"/>
          <a:ext cx="11118713" cy="4104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446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C99A5-55F5-4A31-95ED-C12EDD3BDAEA}"/>
              </a:ext>
            </a:extLst>
          </p:cNvPr>
          <p:cNvSpPr>
            <a:spLocks noGrp="1"/>
          </p:cNvSpPr>
          <p:nvPr>
            <p:ph type="title"/>
          </p:nvPr>
        </p:nvSpPr>
        <p:spPr>
          <a:xfrm>
            <a:off x="504589" y="632301"/>
            <a:ext cx="10515600" cy="493350"/>
          </a:xfrm>
        </p:spPr>
        <p:txBody>
          <a:bodyPr>
            <a:normAutofit fontScale="90000"/>
          </a:bodyPr>
          <a:lstStyle/>
          <a:p>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Leisure Sales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Direct to Consumer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xmlns="" id="{BFBE8A43-1964-4EE0-97E7-8E86755BA202}"/>
              </a:ext>
            </a:extLst>
          </p:cNvPr>
          <p:cNvGraphicFramePr>
            <a:graphicFrameLocks noGrp="1"/>
          </p:cNvGraphicFramePr>
          <p:nvPr>
            <p:ph sz="quarter" idx="10"/>
            <p:extLst>
              <p:ext uri="{D42A27DB-BD31-4B8C-83A1-F6EECF244321}">
                <p14:modId xmlns:p14="http://schemas.microsoft.com/office/powerpoint/2010/main" val="4010624171"/>
              </p:ext>
            </p:extLst>
          </p:nvPr>
        </p:nvGraphicFramePr>
        <p:xfrm>
          <a:off x="650875" y="1741488"/>
          <a:ext cx="10515600" cy="3135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68932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29223" y="868591"/>
            <a:ext cx="10749063" cy="4754063"/>
          </a:xfrm>
        </p:spPr>
        <p:txBody>
          <a:bodyPr/>
          <a:lstStyle/>
          <a:p>
            <a:pPr marL="0" indent="0">
              <a:buNone/>
            </a:pPr>
            <a:endParaRPr lang="en-US" sz="160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en-US" sz="1600" dirty="0">
                <a:latin typeface="Arial" panose="020B0604020202020204" pitchFamily="34" charset="0"/>
                <a:cs typeface="Arial" panose="020B0604020202020204" pitchFamily="34" charset="0"/>
                <a:sym typeface="Wingdings" panose="05000000000000000000" pitchFamily="2" charset="2"/>
              </a:rPr>
              <a:t>Increased Product Placement:				Increased Brand Awareness in 2017:</a:t>
            </a:r>
          </a:p>
          <a:p>
            <a:pPr marL="0" lvl="0" indent="0">
              <a:buNone/>
            </a:pPr>
            <a:r>
              <a:rPr lang="en-US" sz="1600" b="0" dirty="0" err="1">
                <a:latin typeface="Arial" panose="020B0604020202020204" pitchFamily="34" charset="0"/>
                <a:cs typeface="Arial" panose="020B0604020202020204" pitchFamily="34" charset="0"/>
              </a:rPr>
              <a:t>HotelBeds</a:t>
            </a:r>
            <a:r>
              <a:rPr lang="en-US" sz="1600" b="0" dirty="0">
                <a:latin typeface="Arial" panose="020B0604020202020204" pitchFamily="34" charset="0"/>
                <a:cs typeface="Arial" panose="020B0604020202020204" pitchFamily="34" charset="0"/>
              </a:rPr>
              <a:t>: (2) hotels in 2015 to (7) hotels in 2017			Tradeshows/Sales Missions:  14</a:t>
            </a:r>
          </a:p>
          <a:p>
            <a:pPr lvl="1"/>
            <a:r>
              <a:rPr lang="en-US" sz="1600" b="0" dirty="0">
                <a:latin typeface="Arial" panose="020B0604020202020204" pitchFamily="34" charset="0"/>
                <a:cs typeface="Arial" panose="020B0604020202020204" pitchFamily="34" charset="0"/>
              </a:rPr>
              <a:t>Including small properties				International PR Trips: 12</a:t>
            </a:r>
          </a:p>
          <a:p>
            <a:pPr marL="0" indent="0">
              <a:buNone/>
            </a:pPr>
            <a:r>
              <a:rPr lang="en-US" sz="1600" b="0" dirty="0">
                <a:latin typeface="Arial" panose="020B0604020202020204" pitchFamily="34" charset="0"/>
                <a:cs typeface="Arial" panose="020B0604020202020204" pitchFamily="34" charset="0"/>
              </a:rPr>
              <a:t>GTA:(1) hotel in 2015 to (3) hotels in 2017			Travel Trade FAMS: 16</a:t>
            </a:r>
          </a:p>
          <a:p>
            <a:pPr marL="0" indent="0">
              <a:buNone/>
            </a:pPr>
            <a:r>
              <a:rPr lang="en-US" sz="1600" b="0" dirty="0" err="1">
                <a:latin typeface="Arial" panose="020B0604020202020204" pitchFamily="34" charset="0"/>
                <a:cs typeface="Arial" panose="020B0604020202020204" pitchFamily="34" charset="0"/>
              </a:rPr>
              <a:t>Tourico</a:t>
            </a:r>
            <a:r>
              <a:rPr lang="en-US" sz="1600" b="0" dirty="0">
                <a:latin typeface="Arial" panose="020B0604020202020204" pitchFamily="34" charset="0"/>
                <a:cs typeface="Arial" panose="020B0604020202020204" pitchFamily="34" charset="0"/>
              </a:rPr>
              <a:t>: (1) hotel in 2015 to (3) in 2017				Site Inspections: 24</a:t>
            </a:r>
          </a:p>
          <a:p>
            <a:pPr marL="0" lvl="0" indent="0">
              <a:buNone/>
            </a:pPr>
            <a:r>
              <a:rPr lang="en-US" sz="1600" b="0" dirty="0" err="1">
                <a:latin typeface="Arial" panose="020B0604020202020204" pitchFamily="34" charset="0"/>
                <a:cs typeface="Arial" panose="020B0604020202020204" pitchFamily="34" charset="0"/>
              </a:rPr>
              <a:t>Bonotel</a:t>
            </a:r>
            <a:r>
              <a:rPr lang="en-US" sz="1600" b="0" dirty="0">
                <a:latin typeface="Arial" panose="020B0604020202020204" pitchFamily="34" charset="0"/>
                <a:cs typeface="Arial" panose="020B0604020202020204" pitchFamily="34" charset="0"/>
              </a:rPr>
              <a:t>: (2) hotels in 2015 to (5) hotels in 2017</a:t>
            </a:r>
          </a:p>
          <a:p>
            <a:pPr lvl="1">
              <a:buFont typeface="Arial" panose="020B0604020202020204" pitchFamily="34" charset="0"/>
              <a:buChar char="•"/>
            </a:pPr>
            <a:r>
              <a:rPr lang="en-US" sz="1400" b="0" dirty="0">
                <a:latin typeface="Arial" panose="020B0604020202020204" pitchFamily="34" charset="0"/>
                <a:cs typeface="Arial" panose="020B0604020202020204" pitchFamily="34" charset="0"/>
              </a:rPr>
              <a:t>Increased activity product as well</a:t>
            </a:r>
          </a:p>
          <a:p>
            <a:pPr marL="0" lvl="0" indent="0">
              <a:buNone/>
            </a:pPr>
            <a:endParaRPr lang="en-US" sz="1400" dirty="0">
              <a:latin typeface="Arial" panose="020B0604020202020204" pitchFamily="34" charset="0"/>
              <a:cs typeface="Arial" panose="020B0604020202020204" pitchFamily="34" charset="0"/>
            </a:endParaRPr>
          </a:p>
          <a:p>
            <a:pPr marL="0" lvl="0" indent="0">
              <a:buNone/>
            </a:pPr>
            <a:endParaRPr lang="en-US" sz="1400"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53CB195E-3A22-4F16-8626-23F6E8884A7F}"/>
              </a:ext>
            </a:extLst>
          </p:cNvPr>
          <p:cNvSpPr>
            <a:spLocks noGrp="1"/>
          </p:cNvSpPr>
          <p:nvPr>
            <p:ph type="title"/>
          </p:nvPr>
        </p:nvSpPr>
        <p:spPr>
          <a:xfrm>
            <a:off x="229223" y="140397"/>
            <a:ext cx="10601900" cy="707358"/>
          </a:xfrm>
        </p:spPr>
        <p:txBody>
          <a:bodyPr>
            <a:noAutofit/>
          </a:bodyPr>
          <a:lstStyle/>
          <a:p>
            <a:r>
              <a:rPr lang="en-US" sz="3200" dirty="0">
                <a:latin typeface="Arial" panose="020B0604020202020204" pitchFamily="34" charset="0"/>
                <a:cs typeface="Arial" panose="020B0604020202020204" pitchFamily="34" charset="0"/>
              </a:rPr>
              <a:t>Product Development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Increasing lodging &amp; activities available for sale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50628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2" y="48437"/>
            <a:ext cx="10601900" cy="707358"/>
          </a:xfrm>
        </p:spPr>
        <p:txBody>
          <a:bodyPr>
            <a:normAutofit/>
          </a:bodyPr>
          <a:lstStyle/>
          <a:p>
            <a:r>
              <a:rPr lang="en-US" sz="3200" dirty="0">
                <a:latin typeface="Arial" panose="020B0604020202020204" pitchFamily="34" charset="0"/>
                <a:cs typeface="Arial" panose="020B0604020202020204" pitchFamily="34" charset="0"/>
              </a:rPr>
              <a:t>Tracking International Markets…</a:t>
            </a:r>
          </a:p>
        </p:txBody>
      </p:sp>
      <p:sp>
        <p:nvSpPr>
          <p:cNvPr id="3" name="Content Placeholder 2"/>
          <p:cNvSpPr>
            <a:spLocks noGrp="1"/>
          </p:cNvSpPr>
          <p:nvPr>
            <p:ph sz="quarter" idx="10"/>
          </p:nvPr>
        </p:nvSpPr>
        <p:spPr>
          <a:xfrm>
            <a:off x="263964" y="728020"/>
            <a:ext cx="11664071" cy="4533089"/>
          </a:xfrm>
        </p:spPr>
        <p:txBody>
          <a:bodyPr/>
          <a:lstStyle/>
          <a:p>
            <a:pPr marL="0" indent="0">
              <a:buNone/>
            </a:pPr>
            <a:r>
              <a:rPr lang="en-US" sz="1800" b="0" dirty="0">
                <a:latin typeface="Arial" panose="020B0604020202020204" pitchFamily="34" charset="0"/>
                <a:cs typeface="Arial" panose="020B0604020202020204" pitchFamily="34" charset="0"/>
              </a:rPr>
              <a:t>We take into consideration data provided by both Visit California &amp; Travel Nevada.</a:t>
            </a:r>
          </a:p>
          <a:p>
            <a:pPr marL="0" indent="0">
              <a:buNone/>
            </a:pPr>
            <a:r>
              <a:rPr lang="en-US" sz="1800" b="0" dirty="0">
                <a:latin typeface="Arial" panose="020B0604020202020204" pitchFamily="34" charset="0"/>
                <a:cs typeface="Arial" panose="020B0604020202020204" pitchFamily="34" charset="0"/>
              </a:rPr>
              <a:t>In 2016, we signed on to track international visitation through Visit California’s </a:t>
            </a:r>
            <a:r>
              <a:rPr lang="en-US" sz="1800" b="0" dirty="0" err="1">
                <a:latin typeface="Arial" panose="020B0604020202020204" pitchFamily="34" charset="0"/>
                <a:cs typeface="Arial" panose="020B0604020202020204" pitchFamily="34" charset="0"/>
              </a:rPr>
              <a:t>VisaVue</a:t>
            </a:r>
            <a:r>
              <a:rPr lang="en-US" sz="1800" b="0" dirty="0">
                <a:latin typeface="Arial" panose="020B0604020202020204" pitchFamily="34" charset="0"/>
                <a:cs typeface="Arial" panose="020B0604020202020204" pitchFamily="34" charset="0"/>
              </a:rPr>
              <a:t> Data Tracking Program.</a:t>
            </a:r>
            <a:endParaRPr lang="en-US" dirty="0">
              <a:latin typeface="Arial" panose="020B0604020202020204" pitchFamily="34" charset="0"/>
              <a:cs typeface="Arial" panose="020B0604020202020204" pitchFamily="34" charset="0"/>
            </a:endParaRPr>
          </a:p>
          <a:p>
            <a:pPr marL="0" indent="0">
              <a:lnSpc>
                <a:spcPct val="100000"/>
              </a:lnSpc>
              <a:buNone/>
            </a:pPr>
            <a:r>
              <a:rPr lang="en-US" dirty="0">
                <a:latin typeface="Arial" panose="020B0604020202020204" pitchFamily="34" charset="0"/>
                <a:cs typeface="Arial" panose="020B0604020202020204" pitchFamily="34" charset="0"/>
              </a:rPr>
              <a:t>	2016 Annual Data:				2017 Annual Data </a:t>
            </a:r>
          </a:p>
          <a:p>
            <a:pPr marL="0" indent="0">
              <a:lnSpc>
                <a:spcPct val="100000"/>
              </a:lnSpc>
              <a:buNone/>
            </a:pPr>
            <a:r>
              <a:rPr lang="en-US" sz="1600" dirty="0">
                <a:latin typeface="Arial" panose="020B0604020202020204" pitchFamily="34" charset="0"/>
                <a:cs typeface="Arial" panose="020B0604020202020204" pitchFamily="34" charset="0"/>
              </a:rPr>
              <a:t>	$4,424,284 					$5,297,706</a:t>
            </a:r>
          </a:p>
          <a:p>
            <a:pPr marL="0" indent="0">
              <a:lnSpc>
                <a:spcPct val="100000"/>
              </a:lnSpc>
              <a:buNone/>
            </a:pPr>
            <a:r>
              <a:rPr lang="en-US" sz="1600" dirty="0">
                <a:latin typeface="Arial" panose="020B0604020202020204" pitchFamily="34" charset="0"/>
                <a:cs typeface="Arial" panose="020B0604020202020204" pitchFamily="34" charset="0"/>
              </a:rPr>
              <a:t>	2.6% growth from 2015				19.7% growth from 2016</a:t>
            </a:r>
          </a:p>
          <a:p>
            <a:pPr marL="0" indent="0">
              <a:lnSpc>
                <a:spcPct val="100000"/>
              </a:lnSpc>
              <a:buNone/>
            </a:pPr>
            <a:r>
              <a:rPr lang="en-US" sz="1600" dirty="0">
                <a:latin typeface="Arial" panose="020B0604020202020204" pitchFamily="34" charset="0"/>
                <a:cs typeface="Arial" panose="020B0604020202020204" pitchFamily="34" charset="0"/>
              </a:rPr>
              <a:t>	Average cardholder spend: $252.95			Average cardholder spend: $264.51</a:t>
            </a:r>
          </a:p>
          <a:p>
            <a:pPr marL="0" indent="0">
              <a:buNone/>
            </a:pP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xmlns="" id="{8D709F55-6392-45E5-BC12-E08D9C1E8F7E}"/>
              </a:ext>
            </a:extLst>
          </p:cNvPr>
          <p:cNvGraphicFramePr>
            <a:graphicFrameLocks noGrp="1"/>
          </p:cNvGraphicFramePr>
          <p:nvPr>
            <p:extLst>
              <p:ext uri="{D42A27DB-BD31-4B8C-83A1-F6EECF244321}">
                <p14:modId xmlns:p14="http://schemas.microsoft.com/office/powerpoint/2010/main" val="3417683063"/>
              </p:ext>
            </p:extLst>
          </p:nvPr>
        </p:nvGraphicFramePr>
        <p:xfrm>
          <a:off x="1280583" y="3225337"/>
          <a:ext cx="1766589" cy="2137893"/>
        </p:xfrm>
        <a:graphic>
          <a:graphicData uri="http://schemas.openxmlformats.org/drawingml/2006/table">
            <a:tbl>
              <a:tblPr firstRow="1" firstCol="1" bandRow="1">
                <a:tableStyleId>{5C22544A-7EE6-4342-B048-85BDC9FD1C3A}</a:tableStyleId>
              </a:tblPr>
              <a:tblGrid>
                <a:gridCol w="1766589">
                  <a:extLst>
                    <a:ext uri="{9D8B030D-6E8A-4147-A177-3AD203B41FA5}">
                      <a16:colId xmlns:a16="http://schemas.microsoft.com/office/drawing/2014/main" xmlns="" val="1847782648"/>
                    </a:ext>
                  </a:extLst>
                </a:gridCol>
              </a:tblGrid>
              <a:tr h="460750">
                <a:tc>
                  <a:txBody>
                    <a:bodyPr/>
                    <a:lstStyle/>
                    <a:p>
                      <a:pPr marL="0" marR="0">
                        <a:lnSpc>
                          <a:spcPct val="107000"/>
                        </a:lnSpc>
                        <a:spcBef>
                          <a:spcPts val="0"/>
                        </a:spcBef>
                        <a:spcAft>
                          <a:spcPts val="0"/>
                        </a:spcAft>
                      </a:pPr>
                      <a:r>
                        <a:rPr lang="en-US" sz="1400" dirty="0">
                          <a:effectLst/>
                        </a:rPr>
                        <a:t>Top Countries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090352970"/>
                  </a:ext>
                </a:extLst>
              </a:tr>
              <a:tr h="232986">
                <a:tc>
                  <a:txBody>
                    <a:bodyPr/>
                    <a:lstStyle/>
                    <a:p>
                      <a:pPr marL="0" marR="0">
                        <a:lnSpc>
                          <a:spcPct val="107000"/>
                        </a:lnSpc>
                        <a:spcBef>
                          <a:spcPts val="0"/>
                        </a:spcBef>
                        <a:spcAft>
                          <a:spcPts val="0"/>
                        </a:spcAft>
                      </a:pPr>
                      <a:r>
                        <a:rPr lang="en-US" sz="1400" dirty="0">
                          <a:effectLst/>
                        </a:rPr>
                        <a:t>United Kingdom </a:t>
                      </a:r>
                      <a:r>
                        <a:rPr lang="en-US" sz="1400" dirty="0">
                          <a:solidFill>
                            <a:schemeClr val="bg1"/>
                          </a:solidFill>
                          <a:effectLst/>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1930756930"/>
                  </a:ext>
                </a:extLst>
              </a:tr>
              <a:tr h="232986">
                <a:tc>
                  <a:txBody>
                    <a:bodyPr/>
                    <a:lstStyle/>
                    <a:p>
                      <a:pPr marL="0" marR="0">
                        <a:lnSpc>
                          <a:spcPct val="107000"/>
                        </a:lnSpc>
                        <a:spcBef>
                          <a:spcPts val="0"/>
                        </a:spcBef>
                        <a:spcAft>
                          <a:spcPts val="0"/>
                        </a:spcAft>
                      </a:pPr>
                      <a:r>
                        <a:rPr lang="en-US" sz="1400">
                          <a:effectLst/>
                        </a:rPr>
                        <a:t>Canada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1508912767"/>
                  </a:ext>
                </a:extLst>
              </a:tr>
              <a:tr h="232986">
                <a:tc>
                  <a:txBody>
                    <a:bodyPr/>
                    <a:lstStyle/>
                    <a:p>
                      <a:pPr marL="0" marR="0">
                        <a:lnSpc>
                          <a:spcPct val="107000"/>
                        </a:lnSpc>
                        <a:spcBef>
                          <a:spcPts val="0"/>
                        </a:spcBef>
                        <a:spcAft>
                          <a:spcPts val="0"/>
                        </a:spcAft>
                      </a:pPr>
                      <a:r>
                        <a:rPr lang="en-US" sz="1400" dirty="0">
                          <a:effectLst/>
                        </a:rPr>
                        <a:t>Australia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516582251"/>
                  </a:ext>
                </a:extLst>
              </a:tr>
              <a:tr h="232986">
                <a:tc>
                  <a:txBody>
                    <a:bodyPr/>
                    <a:lstStyle/>
                    <a:p>
                      <a:pPr marL="0" marR="0">
                        <a:lnSpc>
                          <a:spcPct val="107000"/>
                        </a:lnSpc>
                        <a:spcBef>
                          <a:spcPts val="0"/>
                        </a:spcBef>
                        <a:spcAft>
                          <a:spcPts val="0"/>
                        </a:spcAft>
                      </a:pPr>
                      <a:r>
                        <a:rPr lang="en-US" sz="1400" dirty="0">
                          <a:effectLst/>
                        </a:rPr>
                        <a:t>China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637721204"/>
                  </a:ext>
                </a:extLst>
              </a:tr>
              <a:tr h="232986">
                <a:tc>
                  <a:txBody>
                    <a:bodyPr/>
                    <a:lstStyle/>
                    <a:p>
                      <a:pPr marL="0" marR="0">
                        <a:lnSpc>
                          <a:spcPct val="107000"/>
                        </a:lnSpc>
                        <a:spcBef>
                          <a:spcPts val="0"/>
                        </a:spcBef>
                        <a:spcAft>
                          <a:spcPts val="0"/>
                        </a:spcAft>
                      </a:pPr>
                      <a:r>
                        <a:rPr lang="en-US" sz="1400" dirty="0">
                          <a:effectLst/>
                        </a:rPr>
                        <a:t>Mexico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2945106349"/>
                  </a:ext>
                </a:extLst>
              </a:tr>
              <a:tr h="279227">
                <a:tc>
                  <a:txBody>
                    <a:bodyPr/>
                    <a:lstStyle/>
                    <a:p>
                      <a:pPr marL="0" marR="0">
                        <a:lnSpc>
                          <a:spcPct val="107000"/>
                        </a:lnSpc>
                        <a:spcBef>
                          <a:spcPts val="0"/>
                        </a:spcBef>
                        <a:spcAft>
                          <a:spcPts val="0"/>
                        </a:spcAft>
                      </a:pPr>
                      <a:r>
                        <a:rPr lang="en-US" sz="1400" dirty="0">
                          <a:effectLst/>
                        </a:rPr>
                        <a:t>France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250449098"/>
                  </a:ext>
                </a:extLst>
              </a:tr>
              <a:tr h="232986">
                <a:tc>
                  <a:txBody>
                    <a:bodyPr/>
                    <a:lstStyle/>
                    <a:p>
                      <a:pPr marL="0" marR="0">
                        <a:lnSpc>
                          <a:spcPct val="107000"/>
                        </a:lnSpc>
                        <a:spcBef>
                          <a:spcPts val="0"/>
                        </a:spcBef>
                        <a:spcAft>
                          <a:spcPts val="0"/>
                        </a:spcAft>
                      </a:pPr>
                      <a:r>
                        <a:rPr lang="en-US" sz="1400" dirty="0">
                          <a:effectLst/>
                        </a:rPr>
                        <a:t>Germany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796835448"/>
                  </a:ext>
                </a:extLst>
              </a:tr>
            </a:tbl>
          </a:graphicData>
        </a:graphic>
      </p:graphicFrame>
      <p:graphicFrame>
        <p:nvGraphicFramePr>
          <p:cNvPr id="6" name="Table 5">
            <a:extLst>
              <a:ext uri="{FF2B5EF4-FFF2-40B4-BE49-F238E27FC236}">
                <a16:creationId xmlns:a16="http://schemas.microsoft.com/office/drawing/2014/main" xmlns="" id="{C43B41DE-A0EC-4DBF-8504-EC717923F3B9}"/>
              </a:ext>
            </a:extLst>
          </p:cNvPr>
          <p:cNvGraphicFramePr>
            <a:graphicFrameLocks noGrp="1"/>
          </p:cNvGraphicFramePr>
          <p:nvPr>
            <p:extLst>
              <p:ext uri="{D42A27DB-BD31-4B8C-83A1-F6EECF244321}">
                <p14:modId xmlns:p14="http://schemas.microsoft.com/office/powerpoint/2010/main" val="104513250"/>
              </p:ext>
            </p:extLst>
          </p:nvPr>
        </p:nvGraphicFramePr>
        <p:xfrm>
          <a:off x="6759512" y="3225337"/>
          <a:ext cx="1677658" cy="2218947"/>
        </p:xfrm>
        <a:graphic>
          <a:graphicData uri="http://schemas.openxmlformats.org/drawingml/2006/table">
            <a:tbl>
              <a:tblPr firstRow="1" firstCol="1" bandRow="1">
                <a:tableStyleId>{5C22544A-7EE6-4342-B048-85BDC9FD1C3A}</a:tableStyleId>
              </a:tblPr>
              <a:tblGrid>
                <a:gridCol w="1677658">
                  <a:extLst>
                    <a:ext uri="{9D8B030D-6E8A-4147-A177-3AD203B41FA5}">
                      <a16:colId xmlns:a16="http://schemas.microsoft.com/office/drawing/2014/main" xmlns="" val="999490737"/>
                    </a:ext>
                  </a:extLst>
                </a:gridCol>
              </a:tblGrid>
              <a:tr h="359183">
                <a:tc>
                  <a:txBody>
                    <a:bodyPr/>
                    <a:lstStyle/>
                    <a:p>
                      <a:pPr marL="0" marR="0">
                        <a:lnSpc>
                          <a:spcPct val="107000"/>
                        </a:lnSpc>
                        <a:spcBef>
                          <a:spcPts val="0"/>
                        </a:spcBef>
                        <a:spcAft>
                          <a:spcPts val="0"/>
                        </a:spcAft>
                      </a:pPr>
                      <a:r>
                        <a:rPr lang="en-US" sz="1400" dirty="0">
                          <a:effectLst/>
                        </a:rPr>
                        <a:t>Top Countries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272299409"/>
                  </a:ext>
                </a:extLst>
              </a:tr>
              <a:tr h="164238">
                <a:tc>
                  <a:txBody>
                    <a:bodyPr/>
                    <a:lstStyle/>
                    <a:p>
                      <a:pPr marL="0" marR="0">
                        <a:lnSpc>
                          <a:spcPct val="107000"/>
                        </a:lnSpc>
                        <a:spcBef>
                          <a:spcPts val="0"/>
                        </a:spcBef>
                        <a:spcAft>
                          <a:spcPts val="0"/>
                        </a:spcAft>
                      </a:pPr>
                      <a:r>
                        <a:rPr lang="en-US" sz="1400" dirty="0">
                          <a:effectLst/>
                        </a:rPr>
                        <a:t>United Kingdom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1146794506"/>
                  </a:ext>
                </a:extLst>
              </a:tr>
              <a:tr h="164238">
                <a:tc>
                  <a:txBody>
                    <a:bodyPr/>
                    <a:lstStyle/>
                    <a:p>
                      <a:pPr marL="0" marR="0">
                        <a:lnSpc>
                          <a:spcPct val="107000"/>
                        </a:lnSpc>
                        <a:spcBef>
                          <a:spcPts val="0"/>
                        </a:spcBef>
                        <a:spcAft>
                          <a:spcPts val="0"/>
                        </a:spcAft>
                      </a:pPr>
                      <a:r>
                        <a:rPr lang="en-US" sz="1400" dirty="0">
                          <a:effectLst/>
                        </a:rPr>
                        <a:t>Canada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416575202"/>
                  </a:ext>
                </a:extLst>
              </a:tr>
              <a:tr h="164238">
                <a:tc>
                  <a:txBody>
                    <a:bodyPr/>
                    <a:lstStyle/>
                    <a:p>
                      <a:pPr marL="0" marR="0">
                        <a:lnSpc>
                          <a:spcPct val="107000"/>
                        </a:lnSpc>
                        <a:spcBef>
                          <a:spcPts val="0"/>
                        </a:spcBef>
                        <a:spcAft>
                          <a:spcPts val="0"/>
                        </a:spcAft>
                      </a:pPr>
                      <a:r>
                        <a:rPr lang="en-US" sz="1400" dirty="0">
                          <a:effectLst/>
                        </a:rPr>
                        <a:t>Australia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2935185987"/>
                  </a:ext>
                </a:extLst>
              </a:tr>
              <a:tr h="164238">
                <a:tc>
                  <a:txBody>
                    <a:bodyPr/>
                    <a:lstStyle/>
                    <a:p>
                      <a:pPr marL="0" marR="0">
                        <a:lnSpc>
                          <a:spcPct val="107000"/>
                        </a:lnSpc>
                        <a:spcBef>
                          <a:spcPts val="0"/>
                        </a:spcBef>
                        <a:spcAft>
                          <a:spcPts val="0"/>
                        </a:spcAft>
                      </a:pPr>
                      <a:r>
                        <a:rPr lang="en-US" sz="1400" dirty="0">
                          <a:effectLst/>
                        </a:rPr>
                        <a:t>China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282571835"/>
                  </a:ext>
                </a:extLst>
              </a:tr>
              <a:tr h="164238">
                <a:tc>
                  <a:txBody>
                    <a:bodyPr/>
                    <a:lstStyle/>
                    <a:p>
                      <a:pPr marL="0" marR="0">
                        <a:lnSpc>
                          <a:spcPct val="107000"/>
                        </a:lnSpc>
                        <a:spcBef>
                          <a:spcPts val="0"/>
                        </a:spcBef>
                        <a:spcAft>
                          <a:spcPts val="0"/>
                        </a:spcAft>
                      </a:pPr>
                      <a:r>
                        <a:rPr lang="en-US" sz="1400" dirty="0">
                          <a:effectLst/>
                        </a:rPr>
                        <a:t>Mexico *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148345347"/>
                  </a:ext>
                </a:extLst>
              </a:tr>
              <a:tr h="164238">
                <a:tc>
                  <a:txBody>
                    <a:bodyPr/>
                    <a:lstStyle/>
                    <a:p>
                      <a:pPr marL="0" marR="0">
                        <a:lnSpc>
                          <a:spcPct val="107000"/>
                        </a:lnSpc>
                        <a:spcBef>
                          <a:spcPts val="0"/>
                        </a:spcBef>
                        <a:spcAft>
                          <a:spcPts val="0"/>
                        </a:spcAft>
                      </a:pPr>
                      <a:r>
                        <a:rPr lang="en-US" sz="1400" dirty="0">
                          <a:effectLst/>
                        </a:rPr>
                        <a:t>France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434068777"/>
                  </a:ext>
                </a:extLst>
              </a:tr>
              <a:tr h="261783">
                <a:tc>
                  <a:txBody>
                    <a:bodyPr/>
                    <a:lstStyle/>
                    <a:p>
                      <a:pPr marL="0" marR="0">
                        <a:lnSpc>
                          <a:spcPct val="107000"/>
                        </a:lnSpc>
                        <a:spcBef>
                          <a:spcPts val="0"/>
                        </a:spcBef>
                        <a:spcAft>
                          <a:spcPts val="0"/>
                        </a:spcAft>
                      </a:pPr>
                      <a:r>
                        <a:rPr lang="en-US" sz="1400" dirty="0">
                          <a:effectLst/>
                        </a:rPr>
                        <a:t>Germany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3139794622"/>
                  </a:ext>
                </a:extLst>
              </a:tr>
              <a:tr h="80387">
                <a:tc>
                  <a:txBody>
                    <a:bodyPr/>
                    <a:lstStyle/>
                    <a:p>
                      <a:pPr marL="0" marR="0">
                        <a:lnSpc>
                          <a:spcPct val="107000"/>
                        </a:lnSpc>
                        <a:spcBef>
                          <a:spcPts val="0"/>
                        </a:spcBef>
                        <a:spcAft>
                          <a:spcPts val="0"/>
                        </a:spcAft>
                      </a:pPr>
                      <a:r>
                        <a:rPr lang="en-US" sz="1400" dirty="0">
                          <a:effectLst/>
                        </a:rPr>
                        <a:t>Argentina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33BEC1"/>
                    </a:solidFill>
                  </a:tcPr>
                </a:tc>
                <a:extLst>
                  <a:ext uri="{0D108BD9-81ED-4DB2-BD59-A6C34878D82A}">
                    <a16:rowId xmlns:a16="http://schemas.microsoft.com/office/drawing/2014/main" xmlns="" val="2192354318"/>
                  </a:ext>
                </a:extLst>
              </a:tr>
            </a:tbl>
          </a:graphicData>
        </a:graphic>
      </p:graphicFrame>
      <p:sp>
        <p:nvSpPr>
          <p:cNvPr id="7" name="Rectangle 1">
            <a:extLst>
              <a:ext uri="{FF2B5EF4-FFF2-40B4-BE49-F238E27FC236}">
                <a16:creationId xmlns:a16="http://schemas.microsoft.com/office/drawing/2014/main" xmlns="" id="{40FB7AC7-03F3-47E8-85F2-1F51739391BC}"/>
              </a:ext>
            </a:extLst>
          </p:cNvPr>
          <p:cNvSpPr>
            <a:spLocks noChangeArrowheads="1"/>
          </p:cNvSpPr>
          <p:nvPr/>
        </p:nvSpPr>
        <p:spPr bwMode="auto">
          <a:xfrm>
            <a:off x="5830381" y="37302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268645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279308B-93DD-0040-A1A8-4870D50C3126}"/>
              </a:ext>
            </a:extLst>
          </p:cNvPr>
          <p:cNvSpPr/>
          <p:nvPr/>
        </p:nvSpPr>
        <p:spPr>
          <a:xfrm>
            <a:off x="600613" y="638294"/>
            <a:ext cx="4488729" cy="707886"/>
          </a:xfrm>
          <a:prstGeom prst="rect">
            <a:avLst/>
          </a:prstGeom>
        </p:spPr>
        <p:txBody>
          <a:bodyPr wrap="none">
            <a:spAutoFit/>
          </a:bodyPr>
          <a:lstStyle/>
          <a:p>
            <a:r>
              <a:rPr lang="en-US" sz="4000" b="1" dirty="0">
                <a:solidFill>
                  <a:srgbClr val="02464F"/>
                </a:solidFill>
                <a:latin typeface="Arial" panose="020B0604020202020204" pitchFamily="34" charset="0"/>
              </a:rPr>
              <a:t>Conference Sales</a:t>
            </a:r>
            <a:endParaRPr lang="en-US" sz="4000" dirty="0"/>
          </a:p>
        </p:txBody>
      </p:sp>
    </p:spTree>
    <p:extLst>
      <p:ext uri="{BB962C8B-B14F-4D97-AF65-F5344CB8AC3E}">
        <p14:creationId xmlns:p14="http://schemas.microsoft.com/office/powerpoint/2010/main" val="4081420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Conference Sales – Key Functions</a:t>
            </a:r>
          </a:p>
        </p:txBody>
      </p:sp>
      <p:sp>
        <p:nvSpPr>
          <p:cNvPr id="3" name="Content Placeholder 2"/>
          <p:cNvSpPr>
            <a:spLocks noGrp="1"/>
          </p:cNvSpPr>
          <p:nvPr>
            <p:ph sz="quarter" idx="10"/>
          </p:nvPr>
        </p:nvSpPr>
        <p:spPr>
          <a:xfrm>
            <a:off x="650504" y="1741941"/>
            <a:ext cx="10515599" cy="4383088"/>
          </a:xfrm>
        </p:spPr>
        <p:txBody>
          <a:bodyPr/>
          <a:lstStyle/>
          <a:p>
            <a:pPr>
              <a:buFontTx/>
              <a:buChar char="-"/>
            </a:pPr>
            <a:r>
              <a:rPr lang="en-US" b="0" dirty="0"/>
              <a:t>Generate group sales leads for hotel partners</a:t>
            </a:r>
          </a:p>
          <a:p>
            <a:pPr>
              <a:buFontTx/>
              <a:buChar char="-"/>
            </a:pPr>
            <a:r>
              <a:rPr lang="en-US" b="0" dirty="0"/>
              <a:t>Act as a liaison between meeting planners and hotel partners during the sales process. (single point of contact)</a:t>
            </a:r>
          </a:p>
          <a:p>
            <a:pPr>
              <a:buFontTx/>
              <a:buChar char="-"/>
            </a:pPr>
            <a:r>
              <a:rPr lang="en-US" b="0" dirty="0"/>
              <a:t>Assist hotels in converting leads into booked business </a:t>
            </a:r>
          </a:p>
          <a:p>
            <a:pPr marL="0" indent="0">
              <a:buNone/>
            </a:pPr>
            <a:r>
              <a:rPr lang="en-US" b="0" dirty="0"/>
              <a:t>- Coordinate and execute client site visits</a:t>
            </a:r>
          </a:p>
          <a:p>
            <a:pPr marL="0" indent="0">
              <a:buNone/>
            </a:pPr>
            <a:r>
              <a:rPr lang="en-US" b="0" dirty="0"/>
              <a:t>- Attend trade shows in key strategic markets</a:t>
            </a:r>
          </a:p>
          <a:p>
            <a:pPr marL="0" indent="0">
              <a:buNone/>
            </a:pPr>
            <a:r>
              <a:rPr lang="en-US" b="0" dirty="0"/>
              <a:t>- Conduct sales calls/customer events in strategic markets </a:t>
            </a:r>
          </a:p>
          <a:p>
            <a:pPr>
              <a:buFontTx/>
              <a:buChar char="-"/>
            </a:pPr>
            <a:endParaRPr lang="en-US" dirty="0"/>
          </a:p>
          <a:p>
            <a:pPr marL="457200" indent="-457200">
              <a:buAutoNum type="arabicPeriod"/>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7542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23" y="140397"/>
            <a:ext cx="10601900" cy="707358"/>
          </a:xfrm>
        </p:spPr>
        <p:txBody>
          <a:bodyPr>
            <a:normAutofit/>
          </a:bodyPr>
          <a:lstStyle/>
          <a:p>
            <a:r>
              <a:rPr lang="en-US" sz="3200" dirty="0"/>
              <a:t>Conference Sales: Strategy </a:t>
            </a:r>
          </a:p>
        </p:txBody>
      </p:sp>
      <p:sp>
        <p:nvSpPr>
          <p:cNvPr id="3" name="Content Placeholder 2"/>
          <p:cNvSpPr>
            <a:spLocks noGrp="1"/>
          </p:cNvSpPr>
          <p:nvPr>
            <p:ph sz="quarter" idx="10"/>
          </p:nvPr>
        </p:nvSpPr>
        <p:spPr>
          <a:xfrm>
            <a:off x="229223" y="1051969"/>
            <a:ext cx="10749063" cy="5116602"/>
          </a:xfrm>
        </p:spPr>
        <p:txBody>
          <a:bodyPr/>
          <a:lstStyle/>
          <a:p>
            <a:pPr marL="0" lvl="0" indent="0">
              <a:buNone/>
            </a:pPr>
            <a:r>
              <a:rPr lang="en-US" dirty="0">
                <a:sym typeface="Wingdings" panose="05000000000000000000" pitchFamily="2" charset="2"/>
              </a:rPr>
              <a:t>Strategic Markets</a:t>
            </a:r>
            <a:r>
              <a:rPr lang="en-US" sz="1600" b="0" dirty="0">
                <a:sym typeface="Wingdings" panose="05000000000000000000" pitchFamily="2" charset="2"/>
              </a:rPr>
              <a:t> </a:t>
            </a:r>
          </a:p>
          <a:p>
            <a:pPr marL="0" lvl="0" indent="0">
              <a:buNone/>
            </a:pPr>
            <a:r>
              <a:rPr lang="en-US" dirty="0"/>
              <a:t>California.  </a:t>
            </a:r>
            <a:r>
              <a:rPr lang="en-US" sz="1600" b="0" dirty="0"/>
              <a:t>Which historically generates roughly 70% of conference bookings. Primarily in Northern California but with significant efforts in southern California as well. </a:t>
            </a:r>
          </a:p>
          <a:p>
            <a:pPr marL="0" lvl="0" indent="0">
              <a:buNone/>
            </a:pPr>
            <a:endParaRPr lang="en-US" sz="1600" dirty="0"/>
          </a:p>
          <a:p>
            <a:pPr marL="0" lvl="0" indent="0">
              <a:buNone/>
            </a:pPr>
            <a:r>
              <a:rPr lang="en-US" dirty="0"/>
              <a:t>Cities with Significant Air Lift into Reno/Tahoe International Airport</a:t>
            </a:r>
            <a:r>
              <a:rPr lang="en-US" b="0" dirty="0"/>
              <a:t>. </a:t>
            </a:r>
            <a:r>
              <a:rPr lang="en-US" sz="1600" b="0" dirty="0"/>
              <a:t>Those destinations include San Francisco, Los Angeles, Portland, Dallas and Phoenix. </a:t>
            </a:r>
          </a:p>
          <a:p>
            <a:pPr marL="0" lvl="0" indent="0">
              <a:buNone/>
            </a:pPr>
            <a:endParaRPr lang="en-US" sz="1600" dirty="0"/>
          </a:p>
          <a:p>
            <a:pPr marL="0" lvl="0" indent="0">
              <a:buNone/>
            </a:pPr>
            <a:r>
              <a:rPr lang="en-US" dirty="0"/>
              <a:t>Washington DC and Chicago </a:t>
            </a:r>
            <a:r>
              <a:rPr lang="en-US" sz="1600" b="0" dirty="0"/>
              <a:t>where the majority of national associations are headquartered.   </a:t>
            </a:r>
          </a:p>
          <a:p>
            <a:pPr marL="0" indent="0">
              <a:buNone/>
            </a:pPr>
            <a:endParaRPr lang="en-US" sz="1600" b="0" dirty="0">
              <a:sym typeface="Wingdings" panose="05000000000000000000" pitchFamily="2" charset="2"/>
            </a:endParaRPr>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446037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23" y="140397"/>
            <a:ext cx="10601900" cy="707358"/>
          </a:xfrm>
        </p:spPr>
        <p:txBody>
          <a:bodyPr>
            <a:normAutofit/>
          </a:bodyPr>
          <a:lstStyle/>
          <a:p>
            <a:r>
              <a:rPr lang="en-US" sz="3200" dirty="0"/>
              <a:t>Conference Sales: Strategy</a:t>
            </a:r>
          </a:p>
        </p:txBody>
      </p:sp>
      <p:sp>
        <p:nvSpPr>
          <p:cNvPr id="3" name="Content Placeholder 2"/>
          <p:cNvSpPr>
            <a:spLocks noGrp="1"/>
          </p:cNvSpPr>
          <p:nvPr>
            <p:ph sz="quarter" idx="10"/>
          </p:nvPr>
        </p:nvSpPr>
        <p:spPr>
          <a:xfrm>
            <a:off x="229223" y="1051969"/>
            <a:ext cx="10749063" cy="5116602"/>
          </a:xfrm>
        </p:spPr>
        <p:txBody>
          <a:bodyPr/>
          <a:lstStyle/>
          <a:p>
            <a:pPr marL="0" indent="0">
              <a:buNone/>
            </a:pPr>
            <a:r>
              <a:rPr lang="en-US" dirty="0"/>
              <a:t>Media Plan</a:t>
            </a:r>
            <a:r>
              <a:rPr lang="en-US" dirty="0">
                <a:sym typeface="Wingdings" panose="05000000000000000000" pitchFamily="2" charset="2"/>
              </a:rPr>
              <a:t> </a:t>
            </a:r>
            <a:r>
              <a:rPr lang="en-US" sz="1600" b="0" dirty="0">
                <a:sym typeface="Wingdings" panose="05000000000000000000" pitchFamily="2" charset="2"/>
              </a:rPr>
              <a:t>Annual media plan that includes print and digital advertising in various meeting industry outlets regionally and nationally. The plan also includes a small presence on social media. </a:t>
            </a:r>
          </a:p>
          <a:p>
            <a:pPr marL="0" indent="0">
              <a:buNone/>
            </a:pPr>
            <a:endParaRPr lang="en-US" sz="800" dirty="0"/>
          </a:p>
          <a:p>
            <a:pPr marL="0" indent="0">
              <a:buNone/>
            </a:pPr>
            <a:r>
              <a:rPr lang="en-US" dirty="0"/>
              <a:t>Tradeshows &amp; Sales Missions </a:t>
            </a:r>
            <a:r>
              <a:rPr lang="en-US" dirty="0">
                <a:sym typeface="Wingdings" panose="05000000000000000000" pitchFamily="2" charset="2"/>
              </a:rPr>
              <a:t> </a:t>
            </a:r>
            <a:r>
              <a:rPr lang="en-US" sz="1600" b="0" dirty="0">
                <a:sym typeface="Wingdings" panose="05000000000000000000" pitchFamily="2" charset="2"/>
              </a:rPr>
              <a:t>Attend industry tradeshows and conduct sales calls in key markets. The current trend is away from the large national tradeshows which have generally been showing decreased response and towards smaller, regional appointment-based shows which have provided better results.</a:t>
            </a:r>
          </a:p>
          <a:p>
            <a:pPr marL="0" indent="0">
              <a:buNone/>
            </a:pPr>
            <a:endParaRPr lang="en-US" sz="800" dirty="0"/>
          </a:p>
          <a:p>
            <a:pPr marL="0" indent="0">
              <a:buNone/>
            </a:pPr>
            <a:r>
              <a:rPr lang="en-US" dirty="0"/>
              <a:t>In Market Customer Events</a:t>
            </a:r>
            <a:r>
              <a:rPr lang="en-US" sz="1600" dirty="0">
                <a:sym typeface="Wingdings" panose="05000000000000000000" pitchFamily="2" charset="2"/>
              </a:rPr>
              <a:t></a:t>
            </a:r>
            <a:r>
              <a:rPr lang="en-US" sz="1600" b="0" dirty="0">
                <a:sym typeface="Wingdings" panose="05000000000000000000" pitchFamily="2" charset="2"/>
              </a:rPr>
              <a:t> Host customer events in key strategic markets. These events are an excellent way to interact and build relationships with customers in a less formal but very memorable setting. FY 2018-2019 events will include a San Francisco Giants game, San Jose Sharks game, a cooking class and </a:t>
            </a:r>
            <a:r>
              <a:rPr lang="en-US" sz="1600" b="0" dirty="0" err="1">
                <a:sym typeface="Wingdings" panose="05000000000000000000" pitchFamily="2" charset="2"/>
              </a:rPr>
              <a:t>Topgolf</a:t>
            </a:r>
            <a:r>
              <a:rPr lang="en-US" sz="1600" b="0" dirty="0">
                <a:sym typeface="Wingdings" panose="05000000000000000000" pitchFamily="2" charset="2"/>
              </a:rPr>
              <a:t> in Sacramento. </a:t>
            </a:r>
            <a:endParaRPr lang="en-US" sz="1600" dirty="0"/>
          </a:p>
          <a:p>
            <a:pPr marL="0" indent="0">
              <a:buNone/>
            </a:pPr>
            <a:endParaRPr lang="en-US" sz="1600" dirty="0">
              <a:sym typeface="Wingdings" panose="05000000000000000000" pitchFamily="2" charset="2"/>
            </a:endParaRPr>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20712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1CFFB-7F53-B244-A71A-EFD926628B75}"/>
              </a:ext>
            </a:extLst>
          </p:cNvPr>
          <p:cNvSpPr>
            <a:spLocks noGrp="1"/>
          </p:cNvSpPr>
          <p:nvPr>
            <p:ph type="title"/>
          </p:nvPr>
        </p:nvSpPr>
        <p:spPr>
          <a:xfrm>
            <a:off x="650504" y="194311"/>
            <a:ext cx="10515600" cy="493350"/>
          </a:xfrm>
        </p:spPr>
        <p:txBody>
          <a:bodyPr>
            <a:normAutofit fontScale="90000"/>
          </a:bodyPr>
          <a:lstStyle/>
          <a:p>
            <a:r>
              <a:rPr lang="en-US" dirty="0"/>
              <a:t>Tourism Development Consumer Updates	</a:t>
            </a:r>
          </a:p>
        </p:txBody>
      </p:sp>
      <p:sp>
        <p:nvSpPr>
          <p:cNvPr id="3" name="Content Placeholder 2">
            <a:extLst>
              <a:ext uri="{FF2B5EF4-FFF2-40B4-BE49-F238E27FC236}">
                <a16:creationId xmlns:a16="http://schemas.microsoft.com/office/drawing/2014/main" xmlns="" id="{DFAC4CF9-BC29-E340-9173-A2F3F5E7C8F5}"/>
              </a:ext>
            </a:extLst>
          </p:cNvPr>
          <p:cNvSpPr>
            <a:spLocks noGrp="1"/>
          </p:cNvSpPr>
          <p:nvPr>
            <p:ph sz="quarter" idx="10"/>
          </p:nvPr>
        </p:nvSpPr>
        <p:spPr>
          <a:xfrm>
            <a:off x="285750" y="927692"/>
            <a:ext cx="11372850" cy="4592998"/>
          </a:xfrm>
        </p:spPr>
        <p:txBody>
          <a:bodyPr numCol="2">
            <a:normAutofit fontScale="77500" lnSpcReduction="20000"/>
          </a:bodyPr>
          <a:lstStyle/>
          <a:p>
            <a:r>
              <a:rPr lang="en-US" dirty="0"/>
              <a:t>SMARI Research wrapping up – data to be finalized early August </a:t>
            </a:r>
          </a:p>
          <a:p>
            <a:r>
              <a:rPr lang="en-US" dirty="0"/>
              <a:t>Summer Consumer efforts underway- Targeting Flight Markets – NY, LA, Austin</a:t>
            </a:r>
          </a:p>
          <a:p>
            <a:r>
              <a:rPr lang="en-US" dirty="0"/>
              <a:t>Noteworthy Publication Placements – Average Advertising Equivalency $112,759</a:t>
            </a:r>
          </a:p>
          <a:p>
            <a:pPr lvl="1"/>
            <a:r>
              <a:rPr lang="en-US" dirty="0"/>
              <a:t>NCGA Golf Magazine</a:t>
            </a:r>
          </a:p>
          <a:p>
            <a:pPr lvl="1"/>
            <a:r>
              <a:rPr lang="en-US" dirty="0"/>
              <a:t>RGJ: </a:t>
            </a:r>
            <a:r>
              <a:rPr lang="en-US" u="sng" dirty="0">
                <a:hlinkClick r:id="rId2"/>
              </a:rPr>
              <a:t>Reno-Tahoe’s Top 12 annual big events and festivals</a:t>
            </a:r>
            <a:endParaRPr lang="en-US" dirty="0"/>
          </a:p>
          <a:p>
            <a:pPr lvl="1"/>
            <a:r>
              <a:rPr lang="en-US" dirty="0"/>
              <a:t>Red Tricycle: </a:t>
            </a:r>
            <a:r>
              <a:rPr lang="en-US" u="sng" dirty="0">
                <a:hlinkClick r:id="rId3"/>
              </a:rPr>
              <a:t>No Snow Needed: Tahoe in the Summer</a:t>
            </a:r>
            <a:r>
              <a:rPr lang="en-US" dirty="0"/>
              <a:t> </a:t>
            </a:r>
          </a:p>
          <a:p>
            <a:pPr lvl="1"/>
            <a:r>
              <a:rPr lang="en-US" dirty="0" err="1"/>
              <a:t>SacBee</a:t>
            </a:r>
            <a:r>
              <a:rPr lang="en-US" dirty="0"/>
              <a:t>: </a:t>
            </a:r>
            <a:r>
              <a:rPr lang="en-US" u="sng" dirty="0">
                <a:hlinkClick r:id="rId4"/>
              </a:rPr>
              <a:t>Fireworks, parades and more fireworks!</a:t>
            </a:r>
            <a:endParaRPr lang="en-US" dirty="0"/>
          </a:p>
          <a:p>
            <a:pPr lvl="1"/>
            <a:r>
              <a:rPr lang="en-US" dirty="0"/>
              <a:t>Tahoe Weekly: </a:t>
            </a:r>
            <a:r>
              <a:rPr lang="en-US" u="sng" dirty="0">
                <a:hlinkClick r:id="rId5"/>
              </a:rPr>
              <a:t>4th of July celebrations</a:t>
            </a:r>
            <a:endParaRPr lang="en-US" dirty="0"/>
          </a:p>
          <a:p>
            <a:pPr lvl="1"/>
            <a:r>
              <a:rPr lang="en-US" dirty="0"/>
              <a:t>VIA: </a:t>
            </a:r>
            <a:r>
              <a:rPr lang="en-US" u="sng" dirty="0">
                <a:hlinkClick r:id="rId6"/>
              </a:rPr>
              <a:t>The Best Lakes for Summer Fun in the West</a:t>
            </a:r>
            <a:endParaRPr lang="en-US" dirty="0"/>
          </a:p>
          <a:p>
            <a:pPr lvl="1"/>
            <a:r>
              <a:rPr lang="en-US" dirty="0"/>
              <a:t>Craft Beer Connoisseur– </a:t>
            </a:r>
            <a:r>
              <a:rPr lang="en-US" u="sng" dirty="0">
                <a:solidFill>
                  <a:schemeClr val="accent1">
                    <a:lumMod val="75000"/>
                  </a:schemeClr>
                </a:solidFill>
              </a:rPr>
              <a:t>15 Unique Ale Trails</a:t>
            </a:r>
          </a:p>
          <a:p>
            <a:pPr lvl="1"/>
            <a:r>
              <a:rPr lang="en-US" dirty="0"/>
              <a:t>The Mercury News – </a:t>
            </a:r>
            <a:r>
              <a:rPr lang="en-US" u="sng" dirty="0">
                <a:solidFill>
                  <a:schemeClr val="accent1">
                    <a:lumMod val="75000"/>
                  </a:schemeClr>
                </a:solidFill>
              </a:rPr>
              <a:t>5 fab Lake Tahoe restaurants for lakeside dining</a:t>
            </a:r>
          </a:p>
          <a:p>
            <a:pPr marL="0" indent="0">
              <a:buNone/>
            </a:pPr>
            <a:r>
              <a:rPr lang="en-US" u="sng" dirty="0"/>
              <a:t>Social Media</a:t>
            </a:r>
            <a:endParaRPr lang="en-US" sz="2400" dirty="0"/>
          </a:p>
          <a:p>
            <a:r>
              <a:rPr lang="en-US" dirty="0"/>
              <a:t>1,950 New Fans across all platforms – FB, Twitter, Instagram </a:t>
            </a:r>
            <a:endParaRPr lang="en-US" sz="2400" dirty="0"/>
          </a:p>
          <a:p>
            <a:r>
              <a:rPr lang="en-US" dirty="0"/>
              <a:t>Two Influencer Visits – </a:t>
            </a:r>
            <a:endParaRPr lang="en-US" sz="2400" dirty="0"/>
          </a:p>
          <a:p>
            <a:pPr lvl="1"/>
            <a:r>
              <a:rPr lang="en-US" dirty="0"/>
              <a:t>Elisabeth Brentano - Followers: 87.5k followers</a:t>
            </a:r>
            <a:endParaRPr lang="en-US" sz="2000" dirty="0"/>
          </a:p>
          <a:p>
            <a:pPr marL="457200" lvl="1" indent="0">
              <a:buNone/>
            </a:pPr>
            <a:r>
              <a:rPr lang="en-US" dirty="0"/>
              <a:t>	Location: Palm Springs, CA</a:t>
            </a:r>
            <a:endParaRPr lang="en-US" sz="2400" dirty="0"/>
          </a:p>
          <a:p>
            <a:pPr lvl="1"/>
            <a:r>
              <a:rPr lang="en-US" dirty="0"/>
              <a:t>Naude </a:t>
            </a:r>
            <a:r>
              <a:rPr lang="en-US" dirty="0" err="1"/>
              <a:t>Heunis</a:t>
            </a:r>
            <a:r>
              <a:rPr lang="en-US" dirty="0"/>
              <a:t> -Followers: 21.8k followers</a:t>
            </a:r>
            <a:endParaRPr lang="en-US" sz="2200" dirty="0"/>
          </a:p>
          <a:p>
            <a:pPr marL="457200" lvl="1" indent="0">
              <a:buNone/>
            </a:pPr>
            <a:r>
              <a:rPr lang="en-US" dirty="0"/>
              <a:t>	Location: South Africa</a:t>
            </a:r>
          </a:p>
          <a:p>
            <a:pPr marL="0" indent="0">
              <a:buNone/>
            </a:pPr>
            <a:r>
              <a:rPr lang="en-US" u="sng" dirty="0"/>
              <a:t>Events</a:t>
            </a:r>
            <a:endParaRPr lang="en-US" sz="2400" dirty="0"/>
          </a:p>
          <a:p>
            <a:r>
              <a:rPr lang="en-US" dirty="0"/>
              <a:t>Wanderlust At Squaw Valley July 19-22</a:t>
            </a:r>
            <a:endParaRPr lang="en-US" sz="2400" dirty="0"/>
          </a:p>
          <a:p>
            <a:pPr lvl="1"/>
            <a:endParaRPr lang="en-US" u="sng" dirty="0">
              <a:solidFill>
                <a:schemeClr val="accent1">
                  <a:lumMod val="75000"/>
                </a:schemeClr>
              </a:solidFill>
            </a:endParaRPr>
          </a:p>
          <a:p>
            <a:endParaRPr lang="en-US" dirty="0"/>
          </a:p>
          <a:p>
            <a:endParaRPr lang="en-US"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3899016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29224" y="847755"/>
            <a:ext cx="8283010" cy="4754063"/>
          </a:xfrm>
        </p:spPr>
        <p:txBody>
          <a:bodyPr>
            <a:normAutofit fontScale="92500" lnSpcReduction="10000"/>
          </a:bodyPr>
          <a:lstStyle/>
          <a:p>
            <a:pPr marL="0" lvl="0" indent="0">
              <a:buNone/>
            </a:pPr>
            <a:r>
              <a:rPr lang="en-US" dirty="0"/>
              <a:t>Familiarization Trips  </a:t>
            </a:r>
            <a:r>
              <a:rPr lang="en-US" dirty="0">
                <a:sym typeface="Wingdings" panose="05000000000000000000" pitchFamily="2" charset="2"/>
              </a:rPr>
              <a:t> </a:t>
            </a:r>
            <a:r>
              <a:rPr lang="en-US" sz="1600" b="0" dirty="0">
                <a:sym typeface="Wingdings" panose="05000000000000000000" pitchFamily="2" charset="2"/>
              </a:rPr>
              <a:t>Bring customers with current or future business to North Lake Tahoe to experience the destination first hand with the goal of influencing them to bring their meetings to the area. </a:t>
            </a:r>
          </a:p>
          <a:p>
            <a:pPr marL="0" lvl="0" indent="0">
              <a:buNone/>
            </a:pPr>
            <a:endParaRPr lang="en-US" dirty="0"/>
          </a:p>
          <a:p>
            <a:pPr marL="0" lvl="0" indent="0">
              <a:buNone/>
            </a:pPr>
            <a:r>
              <a:rPr lang="en-US" dirty="0"/>
              <a:t>Strategic Partnerships with  “Third Parties” </a:t>
            </a:r>
            <a:r>
              <a:rPr lang="en-US" dirty="0">
                <a:sym typeface="Wingdings" panose="05000000000000000000" pitchFamily="2" charset="2"/>
              </a:rPr>
              <a:t> </a:t>
            </a:r>
            <a:r>
              <a:rPr lang="en-US" sz="1600" b="0" dirty="0">
                <a:sym typeface="Wingdings" panose="05000000000000000000" pitchFamily="2" charset="2"/>
              </a:rPr>
              <a:t>Continue to build on the strategic partnerships we have developed with HelmsBriscoe and HPN. This year staff will attend the HB Annual Business Conference, HPN Annual Partner Conference and ConferenceDirect CDX. </a:t>
            </a:r>
            <a:endParaRPr lang="en-US" sz="1600" dirty="0"/>
          </a:p>
          <a:p>
            <a:pPr marL="0" indent="0">
              <a:buNone/>
            </a:pPr>
            <a:endParaRPr lang="en-US" sz="800" dirty="0">
              <a:sym typeface="Wingdings" panose="05000000000000000000" pitchFamily="2" charset="2"/>
            </a:endParaRPr>
          </a:p>
          <a:p>
            <a:pPr marL="0" indent="0">
              <a:buNone/>
            </a:pPr>
            <a:r>
              <a:rPr lang="en-US" dirty="0">
                <a:sym typeface="Wingdings" panose="05000000000000000000" pitchFamily="2" charset="2"/>
              </a:rPr>
              <a:t>Create a Client Advisory Board (CAB) </a:t>
            </a:r>
            <a:r>
              <a:rPr lang="en-US" sz="1600" b="0" dirty="0">
                <a:sym typeface="Wingdings" panose="05000000000000000000" pitchFamily="2" charset="2"/>
              </a:rPr>
              <a:t>The Board will consist of a representative group of professional meeting planners and industry leaders who will meet periodically to offer knowledge of the meeting and hospitality industry and advice on strategy and innovative programs for North Lake Tahoe group sales initiatives. The Advisory Board is intended to be a catalyst for the creation of market centric, client focused ideas with the intent of generating additional group bookings. </a:t>
            </a:r>
          </a:p>
          <a:p>
            <a:pPr marL="0" indent="0">
              <a:buNone/>
            </a:pPr>
            <a:endParaRPr lang="en-US" sz="18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xmlns="" id="{53CB195E-3A22-4F16-8626-23F6E8884A7F}"/>
              </a:ext>
            </a:extLst>
          </p:cNvPr>
          <p:cNvSpPr>
            <a:spLocks noGrp="1"/>
          </p:cNvSpPr>
          <p:nvPr>
            <p:ph type="title"/>
          </p:nvPr>
        </p:nvSpPr>
        <p:spPr>
          <a:xfrm>
            <a:off x="229223" y="140397"/>
            <a:ext cx="10601900" cy="707358"/>
          </a:xfrm>
        </p:spPr>
        <p:txBody>
          <a:bodyPr>
            <a:normAutofit/>
          </a:bodyPr>
          <a:lstStyle/>
          <a:p>
            <a:r>
              <a:rPr lang="en-US" sz="3200" dirty="0"/>
              <a:t>Conference Sales: Strategy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1144547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xmlns="" id="{E0D6824A-8F71-468C-B963-AD1026A61755}"/>
              </a:ext>
            </a:extLst>
          </p:cNvPr>
          <p:cNvGraphicFramePr>
            <a:graphicFrameLocks/>
          </p:cNvGraphicFramePr>
          <p:nvPr>
            <p:extLst>
              <p:ext uri="{D42A27DB-BD31-4B8C-83A1-F6EECF244321}">
                <p14:modId xmlns:p14="http://schemas.microsoft.com/office/powerpoint/2010/main" val="2503545974"/>
              </p:ext>
            </p:extLst>
          </p:nvPr>
        </p:nvGraphicFramePr>
        <p:xfrm>
          <a:off x="5264628" y="1310182"/>
          <a:ext cx="6397997" cy="3438524"/>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xmlns="" id="{D46E866C-7EE0-824E-BDF0-5C28C8748EBC}"/>
              </a:ext>
            </a:extLst>
          </p:cNvPr>
          <p:cNvSpPr>
            <a:spLocks noGrp="1"/>
          </p:cNvSpPr>
          <p:nvPr>
            <p:ph sz="quarter" idx="10"/>
          </p:nvPr>
        </p:nvSpPr>
        <p:spPr>
          <a:xfrm>
            <a:off x="1066140" y="1310182"/>
            <a:ext cx="3439359" cy="4206372"/>
          </a:xfrm>
        </p:spPr>
        <p:txBody>
          <a:bodyPr>
            <a:normAutofit/>
          </a:bodyPr>
          <a:lstStyle/>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2016/2017 FY </a:t>
            </a:r>
            <a:endParaRPr lang="en-US" b="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b="0" dirty="0">
                <a:solidFill>
                  <a:schemeClr val="tx1"/>
                </a:solidFill>
                <a:latin typeface="Arial" panose="020B0604020202020204" pitchFamily="34" charset="0"/>
                <a:cs typeface="Arial" panose="020B0604020202020204" pitchFamily="34" charset="0"/>
              </a:rPr>
              <a:t>$286,000</a:t>
            </a:r>
            <a:endParaRPr lang="en-US" dirty="0">
              <a:solidFill>
                <a:schemeClr val="tx1"/>
              </a:solidFill>
              <a:latin typeface="Arial" panose="020B0604020202020204" pitchFamily="34" charset="0"/>
              <a:cs typeface="Arial" panose="020B0604020202020204" pitchFamily="34" charset="0"/>
            </a:endParaRPr>
          </a:p>
          <a:p>
            <a:pPr marL="0" indent="0">
              <a:lnSpc>
                <a:spcPct val="100000"/>
              </a:lnSpc>
              <a:buNone/>
            </a:pPr>
            <a:endParaRPr lang="en-US" u="sng"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2017/2018 FY </a:t>
            </a:r>
          </a:p>
          <a:p>
            <a:pPr marL="0" indent="0">
              <a:lnSpc>
                <a:spcPct val="100000"/>
              </a:lnSpc>
              <a:buNone/>
            </a:pPr>
            <a:r>
              <a:rPr lang="en-US" b="0" dirty="0">
                <a:solidFill>
                  <a:schemeClr val="tx1"/>
                </a:solidFill>
                <a:latin typeface="Arial" panose="020B0604020202020204" pitchFamily="34" charset="0"/>
                <a:cs typeface="Arial" panose="020B0604020202020204" pitchFamily="34" charset="0"/>
              </a:rPr>
              <a:t>$294,890</a:t>
            </a:r>
          </a:p>
          <a:p>
            <a:pPr marL="0" indent="0">
              <a:lnSpc>
                <a:spcPct val="100000"/>
              </a:lnSpc>
              <a:buNone/>
            </a:pPr>
            <a:endParaRPr lang="en-US" b="0"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en-US" u="sng" dirty="0">
                <a:solidFill>
                  <a:schemeClr val="tx1"/>
                </a:solidFill>
                <a:latin typeface="Arial" panose="020B0604020202020204" pitchFamily="34" charset="0"/>
                <a:cs typeface="Arial" panose="020B0604020202020204" pitchFamily="34" charset="0"/>
              </a:rPr>
              <a:t>2018/2019 FY</a:t>
            </a:r>
          </a:p>
          <a:p>
            <a:pPr marL="0" indent="0">
              <a:lnSpc>
                <a:spcPct val="100000"/>
              </a:lnSpc>
              <a:buNone/>
            </a:pPr>
            <a:r>
              <a:rPr lang="en-US" b="0" dirty="0">
                <a:solidFill>
                  <a:schemeClr val="tx1"/>
                </a:solidFill>
                <a:latin typeface="Arial" panose="020B0604020202020204" pitchFamily="34" charset="0"/>
                <a:cs typeface="Arial" panose="020B0604020202020204" pitchFamily="34" charset="0"/>
              </a:rPr>
              <a:t>$286,295</a:t>
            </a:r>
          </a:p>
        </p:txBody>
      </p:sp>
      <p:sp>
        <p:nvSpPr>
          <p:cNvPr id="5" name="Title 1">
            <a:extLst>
              <a:ext uri="{FF2B5EF4-FFF2-40B4-BE49-F238E27FC236}">
                <a16:creationId xmlns:a16="http://schemas.microsoft.com/office/drawing/2014/main" xmlns="" id="{4EF6D35E-E4A0-E743-938F-875D71F7040F}"/>
              </a:ext>
            </a:extLst>
          </p:cNvPr>
          <p:cNvSpPr>
            <a:spLocks noGrp="1"/>
          </p:cNvSpPr>
          <p:nvPr>
            <p:ph type="title"/>
          </p:nvPr>
        </p:nvSpPr>
        <p:spPr>
          <a:xfrm>
            <a:off x="650503" y="136097"/>
            <a:ext cx="10515600" cy="493350"/>
          </a:xfrm>
        </p:spPr>
        <p:txBody>
          <a:bodyPr>
            <a:normAutofit fontScale="90000"/>
          </a:bodyPr>
          <a:lstStyle/>
          <a:p>
            <a:pPr algn="ctr"/>
            <a:r>
              <a:rPr lang="en-US" dirty="0"/>
              <a:t>Total Conference Spend</a:t>
            </a:r>
          </a:p>
        </p:txBody>
      </p:sp>
    </p:spTree>
    <p:extLst>
      <p:ext uri="{BB962C8B-B14F-4D97-AF65-F5344CB8AC3E}">
        <p14:creationId xmlns:p14="http://schemas.microsoft.com/office/powerpoint/2010/main" val="956374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32" y="158404"/>
            <a:ext cx="10601900" cy="707358"/>
          </a:xfrm>
        </p:spPr>
        <p:txBody>
          <a:bodyPr>
            <a:normAutofit/>
          </a:bodyPr>
          <a:lstStyle/>
          <a:p>
            <a:r>
              <a:rPr lang="en-US" sz="3200" dirty="0"/>
              <a:t>How we track success – Lead Generation </a:t>
            </a:r>
          </a:p>
        </p:txBody>
      </p:sp>
      <p:sp>
        <p:nvSpPr>
          <p:cNvPr id="7" name="Rectangle 1">
            <a:extLst>
              <a:ext uri="{FF2B5EF4-FFF2-40B4-BE49-F238E27FC236}">
                <a16:creationId xmlns:a16="http://schemas.microsoft.com/office/drawing/2014/main" xmlns="" id="{40FB7AC7-03F3-47E8-85F2-1F51739391BC}"/>
              </a:ext>
            </a:extLst>
          </p:cNvPr>
          <p:cNvSpPr>
            <a:spLocks noChangeArrowheads="1"/>
          </p:cNvSpPr>
          <p:nvPr/>
        </p:nvSpPr>
        <p:spPr bwMode="auto">
          <a:xfrm>
            <a:off x="5830381" y="37302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Content Placeholder 8">
            <a:extLst>
              <a:ext uri="{FF2B5EF4-FFF2-40B4-BE49-F238E27FC236}">
                <a16:creationId xmlns:a16="http://schemas.microsoft.com/office/drawing/2014/main" xmlns="" id="{8CC0FF4B-4224-4E4A-A575-A5A4ADE83F58}"/>
              </a:ext>
            </a:extLst>
          </p:cNvPr>
          <p:cNvGraphicFramePr>
            <a:graphicFrameLocks noGrp="1"/>
          </p:cNvGraphicFramePr>
          <p:nvPr>
            <p:ph sz="quarter" idx="10"/>
            <p:extLst>
              <p:ext uri="{D42A27DB-BD31-4B8C-83A1-F6EECF244321}">
                <p14:modId xmlns:p14="http://schemas.microsoft.com/office/powerpoint/2010/main" val="1177412199"/>
              </p:ext>
            </p:extLst>
          </p:nvPr>
        </p:nvGraphicFramePr>
        <p:xfrm>
          <a:off x="203200" y="865188"/>
          <a:ext cx="11663363" cy="45339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4228374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04" y="433158"/>
            <a:ext cx="10515600" cy="697373"/>
          </a:xfrm>
        </p:spPr>
        <p:txBody>
          <a:bodyPr>
            <a:normAutofit/>
          </a:bodyPr>
          <a:lstStyle/>
          <a:p>
            <a:r>
              <a:rPr lang="en-US" dirty="0"/>
              <a:t>How we track success – Room Revenue </a:t>
            </a:r>
          </a:p>
        </p:txBody>
      </p:sp>
      <p:graphicFrame>
        <p:nvGraphicFramePr>
          <p:cNvPr id="4" name="Content Placeholder 3">
            <a:extLst>
              <a:ext uri="{FF2B5EF4-FFF2-40B4-BE49-F238E27FC236}">
                <a16:creationId xmlns:a16="http://schemas.microsoft.com/office/drawing/2014/main" xmlns="" id="{C13D2E0A-7A5D-494C-8C47-65F9E0598615}"/>
              </a:ext>
            </a:extLst>
          </p:cNvPr>
          <p:cNvGraphicFramePr>
            <a:graphicFrameLocks noGrp="1"/>
          </p:cNvGraphicFramePr>
          <p:nvPr>
            <p:ph sz="quarter" idx="10"/>
            <p:extLst>
              <p:ext uri="{D42A27DB-BD31-4B8C-83A1-F6EECF244321}">
                <p14:modId xmlns:p14="http://schemas.microsoft.com/office/powerpoint/2010/main" val="275765997"/>
              </p:ext>
            </p:extLst>
          </p:nvPr>
        </p:nvGraphicFramePr>
        <p:xfrm>
          <a:off x="334621" y="1130531"/>
          <a:ext cx="11253321" cy="375049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2220967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2464F"/>
                </a:solidFill>
                <a:latin typeface="Arial" panose="020B0604020202020204" pitchFamily="34" charset="0"/>
              </a:rPr>
              <a:t>Visitor Service, Membership and Communications Update</a:t>
            </a:r>
            <a:endParaRPr lang="en-US" sz="3200" dirty="0"/>
          </a:p>
        </p:txBody>
      </p:sp>
    </p:spTree>
    <p:extLst>
      <p:ext uri="{BB962C8B-B14F-4D97-AF65-F5344CB8AC3E}">
        <p14:creationId xmlns:p14="http://schemas.microsoft.com/office/powerpoint/2010/main" val="3821421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115910"/>
            <a:ext cx="10515600" cy="425302"/>
          </a:xfrm>
        </p:spPr>
        <p:txBody>
          <a:bodyPr>
            <a:noAutofit/>
          </a:bodyPr>
          <a:lstStyle/>
          <a:p>
            <a:pPr algn="ctr"/>
            <a:r>
              <a:rPr lang="en-US" sz="2400" dirty="0">
                <a:latin typeface="Arial" panose="020B0604020202020204" pitchFamily="34" charset="0"/>
                <a:cs typeface="Arial" panose="020B0604020202020204" pitchFamily="34" charset="0"/>
              </a:rPr>
              <a:t>Visitor Information Services </a:t>
            </a:r>
            <a:endParaRPr lang="en-US" sz="24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12" name="TextBox 11">
            <a:extLst>
              <a:ext uri="{FF2B5EF4-FFF2-40B4-BE49-F238E27FC236}">
                <a16:creationId xmlns:a16="http://schemas.microsoft.com/office/drawing/2014/main" xmlns="" id="{E058BF40-615F-7047-8E2A-971EDA1BD4BD}"/>
              </a:ext>
            </a:extLst>
          </p:cNvPr>
          <p:cNvSpPr txBox="1"/>
          <p:nvPr/>
        </p:nvSpPr>
        <p:spPr>
          <a:xfrm>
            <a:off x="478971" y="933306"/>
            <a:ext cx="11146972" cy="3293209"/>
          </a:xfrm>
          <a:prstGeom prst="rect">
            <a:avLst/>
          </a:prstGeom>
          <a:noFill/>
        </p:spPr>
        <p:txBody>
          <a:bodyPr wrap="square" numCol="2" rtlCol="0">
            <a:spAutoFit/>
          </a:bodyPr>
          <a:lstStyle/>
          <a:p>
            <a:pPr algn="ctr"/>
            <a:r>
              <a:rPr lang="en-US" sz="1600" b="1" dirty="0">
                <a:latin typeface="Arial" panose="020B0604020202020204" pitchFamily="34" charset="0"/>
                <a:ea typeface="Calibri" panose="020F0502020204030204" pitchFamily="34" charset="0"/>
                <a:cs typeface="Arial" panose="020B0604020202020204" pitchFamily="34" charset="0"/>
              </a:rPr>
              <a:t>Visitor Services </a:t>
            </a:r>
          </a:p>
          <a:p>
            <a:pPr algn="ctr"/>
            <a:r>
              <a:rPr lang="en-US" sz="1600" dirty="0">
                <a:latin typeface="Arial" panose="020B0604020202020204" pitchFamily="34" charset="0"/>
                <a:ea typeface="Calibri" panose="020F0502020204030204" pitchFamily="34" charset="0"/>
                <a:cs typeface="Arial" panose="020B0604020202020204" pitchFamily="34" charset="0"/>
              </a:rPr>
              <a:t>Visitors Served FY 17/18: 61,359 (up 12%)</a:t>
            </a:r>
          </a:p>
          <a:p>
            <a:pPr algn="ctr"/>
            <a:r>
              <a:rPr lang="en-US" sz="1600" dirty="0">
                <a:latin typeface="Arial" panose="020B0604020202020204" pitchFamily="34" charset="0"/>
                <a:ea typeface="Calibri" panose="020F0502020204030204" pitchFamily="34" charset="0"/>
                <a:cs typeface="Arial" panose="020B0604020202020204" pitchFamily="34" charset="0"/>
              </a:rPr>
              <a:t>Staffing Update</a:t>
            </a:r>
          </a:p>
          <a:p>
            <a:pPr algn="ctr"/>
            <a:r>
              <a:rPr lang="en-US" sz="1600" dirty="0">
                <a:latin typeface="Arial" panose="020B0604020202020204" pitchFamily="34" charset="0"/>
                <a:ea typeface="Calibri" panose="020F0502020204030204" pitchFamily="34" charset="0"/>
                <a:cs typeface="Arial" panose="020B0604020202020204" pitchFamily="34" charset="0"/>
              </a:rPr>
              <a:t>Driving visitation through a variety of methods</a:t>
            </a:r>
          </a:p>
          <a:p>
            <a:pPr algn="ctr"/>
            <a:r>
              <a:rPr lang="en-US" sz="1600" dirty="0">
                <a:latin typeface="Arial" panose="020B0604020202020204" pitchFamily="34" charset="0"/>
                <a:ea typeface="Calibri" panose="020F0502020204030204" pitchFamily="34" charset="0"/>
                <a:cs typeface="Arial" panose="020B0604020202020204" pitchFamily="34" charset="0"/>
              </a:rPr>
              <a:t>Implementation of Visitor Surveys &amp; Referral Tracking </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r>
              <a:rPr lang="en-US" sz="1600" b="1" dirty="0">
                <a:latin typeface="Arial" panose="020B0604020202020204" pitchFamily="34" charset="0"/>
                <a:ea typeface="Calibri" panose="020F0502020204030204" pitchFamily="34" charset="0"/>
                <a:cs typeface="Arial" panose="020B0604020202020204" pitchFamily="34" charset="0"/>
              </a:rPr>
              <a:t>Looking Ahead </a:t>
            </a:r>
          </a:p>
          <a:p>
            <a:pPr algn="ctr"/>
            <a:r>
              <a:rPr lang="en-US" sz="1600" dirty="0">
                <a:latin typeface="Arial" panose="020B0604020202020204" pitchFamily="34" charset="0"/>
                <a:ea typeface="Calibri" panose="020F0502020204030204" pitchFamily="34" charset="0"/>
                <a:cs typeface="Arial" panose="020B0604020202020204" pitchFamily="34" charset="0"/>
              </a:rPr>
              <a:t>Hospitality Trainings </a:t>
            </a:r>
          </a:p>
          <a:p>
            <a:pPr algn="ctr"/>
            <a:r>
              <a:rPr lang="en-US" sz="1600" dirty="0">
                <a:latin typeface="Arial" panose="020B0604020202020204" pitchFamily="34" charset="0"/>
                <a:ea typeface="Calibri" panose="020F0502020204030204" pitchFamily="34" charset="0"/>
                <a:cs typeface="Arial" panose="020B0604020202020204" pitchFamily="34" charset="0"/>
              </a:rPr>
              <a:t>Distribution List Organization</a:t>
            </a:r>
          </a:p>
          <a:p>
            <a:pPr algn="ctr"/>
            <a:r>
              <a:rPr lang="en-US" sz="1600" dirty="0">
                <a:latin typeface="Arial" panose="020B0604020202020204" pitchFamily="34" charset="0"/>
                <a:ea typeface="Calibri" panose="020F0502020204030204" pitchFamily="34" charset="0"/>
                <a:cs typeface="Arial" panose="020B0604020202020204" pitchFamily="34" charset="0"/>
              </a:rPr>
              <a:t>Retail Training &amp; Inventory Organization</a:t>
            </a:r>
          </a:p>
          <a:p>
            <a:pPr algn="ctr"/>
            <a:r>
              <a:rPr lang="en-US" sz="1600" dirty="0">
                <a:latin typeface="Arial" panose="020B0604020202020204" pitchFamily="34" charset="0"/>
                <a:ea typeface="Calibri" panose="020F0502020204030204" pitchFamily="34" charset="0"/>
                <a:cs typeface="Arial" panose="020B0604020202020204" pitchFamily="34" charset="0"/>
              </a:rPr>
              <a:t>Visitor Center Enhancements </a:t>
            </a:r>
          </a:p>
          <a:p>
            <a:pPr algn="ctr"/>
            <a:r>
              <a:rPr lang="en-US" sz="1600" dirty="0">
                <a:latin typeface="Arial" panose="020B0604020202020204" pitchFamily="34" charset="0"/>
                <a:ea typeface="Calibri" panose="020F0502020204030204" pitchFamily="34" charset="0"/>
                <a:cs typeface="Arial" panose="020B0604020202020204" pitchFamily="34" charset="0"/>
              </a:rPr>
              <a:t>Lodging Committee Reactivation </a:t>
            </a:r>
          </a:p>
          <a:p>
            <a:pPr algn="ctr"/>
            <a:r>
              <a:rPr lang="en-US" sz="1600" b="1" dirty="0">
                <a:latin typeface="Arial" panose="020B0604020202020204" pitchFamily="34" charset="0"/>
                <a:cs typeface="Arial" panose="020B0604020202020204" pitchFamily="34" charset="0"/>
              </a:rPr>
              <a:t>Visitor Guide </a:t>
            </a:r>
          </a:p>
          <a:p>
            <a:pPr algn="ctr"/>
            <a:r>
              <a:rPr lang="en-US" sz="1600" dirty="0">
                <a:latin typeface="Arial" panose="020B0604020202020204" pitchFamily="34" charset="0"/>
                <a:ea typeface="Calibri" panose="020F0502020204030204" pitchFamily="34" charset="0"/>
                <a:cs typeface="Arial" panose="020B0604020202020204" pitchFamily="34" charset="0"/>
              </a:rPr>
              <a:t>Distribution: regionally, 70,000 in print</a:t>
            </a:r>
          </a:p>
          <a:p>
            <a:pPr algn="ctr"/>
            <a:r>
              <a:rPr lang="en-US" sz="1600" dirty="0">
                <a:latin typeface="Arial" panose="020B0604020202020204" pitchFamily="34" charset="0"/>
                <a:ea typeface="Calibri" panose="020F0502020204030204" pitchFamily="34" charset="0"/>
                <a:cs typeface="Arial" panose="020B0604020202020204" pitchFamily="34" charset="0"/>
              </a:rPr>
              <a:t>Added two locations: RTIA &amp; California State Fair </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lvl="0" algn="ctr"/>
            <a:endParaRPr lang="en-US" sz="1600"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83276E1E-A41F-F645-AD20-5E6180D7F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3" t="1690" r="2452" b="3492"/>
          <a:stretch/>
        </p:blipFill>
        <p:spPr>
          <a:xfrm>
            <a:off x="7561943" y="1834642"/>
            <a:ext cx="2588511" cy="3332441"/>
          </a:xfrm>
          <a:prstGeom prst="rect">
            <a:avLst/>
          </a:prstGeom>
          <a:ln>
            <a:solidFill>
              <a:schemeClr val="accent1">
                <a:lumMod val="50000"/>
              </a:schemeClr>
            </a:solidFill>
          </a:ln>
          <a:effectLst>
            <a:outerShdw blurRad="50800" dist="50800" dir="5400000" algn="ctr" rotWithShape="0">
              <a:srgbClr val="000000">
                <a:alpha val="42000"/>
              </a:srgbClr>
            </a:outerShdw>
          </a:effectLst>
        </p:spPr>
      </p:pic>
    </p:spTree>
    <p:extLst>
      <p:ext uri="{BB962C8B-B14F-4D97-AF65-F5344CB8AC3E}">
        <p14:creationId xmlns:p14="http://schemas.microsoft.com/office/powerpoint/2010/main" val="1061735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115910"/>
            <a:ext cx="10515600" cy="425302"/>
          </a:xfrm>
        </p:spPr>
        <p:txBody>
          <a:bodyPr>
            <a:noAutofit/>
          </a:bodyPr>
          <a:lstStyle/>
          <a:p>
            <a:pPr algn="ctr"/>
            <a:r>
              <a:rPr lang="en-US" sz="2400" dirty="0">
                <a:latin typeface="Arial" panose="020B0604020202020204" pitchFamily="34" charset="0"/>
                <a:cs typeface="Arial" panose="020B0604020202020204" pitchFamily="34" charset="0"/>
              </a:rPr>
              <a:t>Communications Overview </a:t>
            </a:r>
            <a:endParaRPr lang="en-US" sz="24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10" name="TextBox 9">
            <a:extLst>
              <a:ext uri="{FF2B5EF4-FFF2-40B4-BE49-F238E27FC236}">
                <a16:creationId xmlns:a16="http://schemas.microsoft.com/office/drawing/2014/main" xmlns="" id="{8494B8CB-2247-494E-9D94-7CE9CAEFFB2F}"/>
              </a:ext>
            </a:extLst>
          </p:cNvPr>
          <p:cNvSpPr txBox="1"/>
          <p:nvPr/>
        </p:nvSpPr>
        <p:spPr>
          <a:xfrm>
            <a:off x="1429555" y="834351"/>
            <a:ext cx="9556124" cy="3293209"/>
          </a:xfrm>
          <a:prstGeom prst="rect">
            <a:avLst/>
          </a:prstGeom>
          <a:noFill/>
        </p:spPr>
        <p:txBody>
          <a:bodyPr wrap="square" numCol="2" rtlCol="0">
            <a:spAutoFit/>
          </a:bodyPr>
          <a:lstStyle/>
          <a:p>
            <a:pPr algn="ctr"/>
            <a:r>
              <a:rPr lang="en-US" sz="1600" b="1" dirty="0">
                <a:latin typeface="Arial" panose="020B0604020202020204" pitchFamily="34" charset="0"/>
                <a:ea typeface="Calibri" panose="020F0502020204030204" pitchFamily="34" charset="0"/>
                <a:cs typeface="Arial" panose="020B0604020202020204" pitchFamily="34" charset="0"/>
              </a:rPr>
              <a:t>New Website: </a:t>
            </a:r>
            <a:r>
              <a:rPr lang="en-US" sz="1600" b="1" dirty="0" err="1">
                <a:latin typeface="Arial" panose="020B0604020202020204" pitchFamily="34" charset="0"/>
                <a:ea typeface="Calibri" panose="020F0502020204030204" pitchFamily="34" charset="0"/>
                <a:cs typeface="Arial" panose="020B0604020202020204" pitchFamily="34" charset="0"/>
              </a:rPr>
              <a:t>www.NLTRA.org</a:t>
            </a:r>
            <a:endParaRPr lang="en-US" sz="1600" b="1" dirty="0">
              <a:latin typeface="Arial" panose="020B0604020202020204" pitchFamily="34" charset="0"/>
              <a:ea typeface="Calibri" panose="020F0502020204030204" pitchFamily="34" charset="0"/>
              <a:cs typeface="Arial" panose="020B0604020202020204" pitchFamily="34" charset="0"/>
            </a:endParaRPr>
          </a:p>
          <a:p>
            <a:pPr algn="ctr"/>
            <a:r>
              <a:rPr lang="en-US" sz="1600" dirty="0">
                <a:latin typeface="Arial" panose="020B0604020202020204" pitchFamily="34" charset="0"/>
                <a:ea typeface="Calibri" panose="020F0502020204030204" pitchFamily="34" charset="0"/>
                <a:cs typeface="Arial" panose="020B0604020202020204" pitchFamily="34" charset="0"/>
              </a:rPr>
              <a:t>Contract awarded to SDBX Studios </a:t>
            </a:r>
          </a:p>
          <a:p>
            <a:pPr algn="ctr"/>
            <a:r>
              <a:rPr lang="en-US" sz="1600" dirty="0">
                <a:latin typeface="Arial" panose="020B0604020202020204" pitchFamily="34" charset="0"/>
                <a:ea typeface="Calibri" panose="020F0502020204030204" pitchFamily="34" charset="0"/>
                <a:cs typeface="Arial" panose="020B0604020202020204" pitchFamily="34" charset="0"/>
              </a:rPr>
              <a:t>Projected launch: Monday, Oct. 1</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FY 18/19 Tasks &amp; Benchmarks </a:t>
            </a:r>
          </a:p>
          <a:p>
            <a:pPr algn="ctr"/>
            <a:r>
              <a:rPr lang="en-US" sz="1600" dirty="0">
                <a:latin typeface="Arial" panose="020B0604020202020204" pitchFamily="34" charset="0"/>
                <a:ea typeface="Calibri" panose="020F0502020204030204" pitchFamily="34" charset="0"/>
                <a:cs typeface="Arial" panose="020B0604020202020204" pitchFamily="34" charset="0"/>
              </a:rPr>
              <a:t>Newsletter Updates </a:t>
            </a:r>
          </a:p>
          <a:p>
            <a:pPr algn="ctr"/>
            <a:r>
              <a:rPr lang="en-US" sz="1600" dirty="0">
                <a:latin typeface="Arial" panose="020B0604020202020204" pitchFamily="34" charset="0"/>
                <a:ea typeface="Calibri" panose="020F0502020204030204" pitchFamily="34" charset="0"/>
                <a:cs typeface="Arial" panose="020B0604020202020204" pitchFamily="34" charset="0"/>
              </a:rPr>
              <a:t>Social Media Growth </a:t>
            </a:r>
          </a:p>
          <a:p>
            <a:pPr algn="ctr"/>
            <a:r>
              <a:rPr lang="en-US" sz="1600" dirty="0">
                <a:latin typeface="Arial" panose="020B0604020202020204" pitchFamily="34" charset="0"/>
                <a:ea typeface="Calibri" panose="020F0502020204030204" pitchFamily="34" charset="0"/>
                <a:cs typeface="Arial" panose="020B0604020202020204" pitchFamily="34" charset="0"/>
              </a:rPr>
              <a:t>Public Relations Outreach </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ea typeface="Calibri" panose="020F0502020204030204" pitchFamily="34" charset="0"/>
                <a:cs typeface="Arial" panose="020B0604020202020204" pitchFamily="34" charset="0"/>
              </a:rPr>
              <a:t>Local Achievable Housing Advocacy </a:t>
            </a:r>
          </a:p>
          <a:p>
            <a:pPr algn="ctr"/>
            <a:r>
              <a:rPr lang="en-US" sz="1600" dirty="0">
                <a:latin typeface="Arial" panose="020B0604020202020204" pitchFamily="34" charset="0"/>
                <a:ea typeface="Calibri" panose="020F0502020204030204" pitchFamily="34" charset="0"/>
                <a:cs typeface="Arial" panose="020B0604020202020204" pitchFamily="34" charset="0"/>
              </a:rPr>
              <a:t>Representation on Mountain Housing Council </a:t>
            </a:r>
          </a:p>
          <a:p>
            <a:pPr algn="ctr"/>
            <a:r>
              <a:rPr lang="en-US" sz="1600" dirty="0">
                <a:latin typeface="Arial" panose="020B0604020202020204" pitchFamily="34" charset="0"/>
                <a:ea typeface="Calibri" panose="020F0502020204030204" pitchFamily="34" charset="0"/>
                <a:cs typeface="Arial" panose="020B0604020202020204" pitchFamily="34" charset="0"/>
              </a:rPr>
              <a:t>Attended TREK Seminar in Vail, CO  </a:t>
            </a:r>
          </a:p>
          <a:p>
            <a:pPr algn="ctr"/>
            <a:r>
              <a:rPr lang="en-US" sz="1600" dirty="0">
                <a:latin typeface="Arial" panose="020B0604020202020204" pitchFamily="34" charset="0"/>
                <a:ea typeface="Calibri" panose="020F0502020204030204" pitchFamily="34" charset="0"/>
                <a:cs typeface="Arial" panose="020B0604020202020204" pitchFamily="34" charset="0"/>
              </a:rPr>
              <a:t>Advocate for Placer County Project</a:t>
            </a:r>
          </a:p>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ea typeface="Calibri" panose="020F0502020204030204" pitchFamily="34" charset="0"/>
                <a:cs typeface="Arial" panose="020B0604020202020204" pitchFamily="34" charset="0"/>
              </a:rPr>
              <a:t>Member Education </a:t>
            </a:r>
          </a:p>
          <a:p>
            <a:pPr algn="ctr"/>
            <a:r>
              <a:rPr lang="en-US" sz="1600" dirty="0">
                <a:latin typeface="Arial" panose="020B0604020202020204" pitchFamily="34" charset="0"/>
                <a:ea typeface="Calibri" panose="020F0502020204030204" pitchFamily="34" charset="0"/>
                <a:cs typeface="Arial" panose="020B0604020202020204" pitchFamily="34" charset="0"/>
              </a:rPr>
              <a:t>1. TOT Ordinance Revision </a:t>
            </a:r>
          </a:p>
          <a:p>
            <a:pPr algn="ctr"/>
            <a:r>
              <a:rPr lang="en-US" sz="1600" dirty="0">
                <a:latin typeface="Arial" panose="020B0604020202020204" pitchFamily="34" charset="0"/>
                <a:ea typeface="Calibri" panose="020F0502020204030204" pitchFamily="34" charset="0"/>
                <a:cs typeface="Arial" panose="020B0604020202020204" pitchFamily="34" charset="0"/>
              </a:rPr>
              <a:t>2. McClintock &amp; Morse Debate  </a:t>
            </a:r>
          </a:p>
          <a:p>
            <a:pPr lvl="0" algn="ctr"/>
            <a:endParaRPr lang="en-US" sz="16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172FCC8E-851D-8247-9D8C-502B2D90A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70" y="3255151"/>
            <a:ext cx="2048483" cy="2048483"/>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xmlns="" id="{3E133547-9D73-8D46-8A26-2B29215A1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511" y="3255150"/>
            <a:ext cx="2048483" cy="2048483"/>
          </a:xfrm>
          <a:prstGeom prst="rect">
            <a:avLst/>
          </a:prstGeom>
          <a:ln>
            <a:solidFill>
              <a:schemeClr val="accent1">
                <a:lumMod val="50000"/>
              </a:schemeClr>
            </a:solidFill>
          </a:ln>
        </p:spPr>
      </p:pic>
      <p:pic>
        <p:nvPicPr>
          <p:cNvPr id="11" name="Picture 10">
            <a:extLst>
              <a:ext uri="{FF2B5EF4-FFF2-40B4-BE49-F238E27FC236}">
                <a16:creationId xmlns:a16="http://schemas.microsoft.com/office/drawing/2014/main" xmlns="" id="{7B1009DA-E42A-0947-B307-F6508272F0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8863" y="3255150"/>
            <a:ext cx="2050650" cy="2050650"/>
          </a:xfrm>
          <a:prstGeom prst="rect">
            <a:avLst/>
          </a:prstGeom>
          <a:ln>
            <a:solidFill>
              <a:schemeClr val="accent1">
                <a:lumMod val="50000"/>
              </a:schemeClr>
            </a:solidFill>
          </a:ln>
        </p:spPr>
      </p:pic>
      <p:pic>
        <p:nvPicPr>
          <p:cNvPr id="13" name="Picture 12">
            <a:extLst>
              <a:ext uri="{FF2B5EF4-FFF2-40B4-BE49-F238E27FC236}">
                <a16:creationId xmlns:a16="http://schemas.microsoft.com/office/drawing/2014/main" xmlns="" id="{0F234396-3618-B341-A006-2C281E832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1149" y="3255150"/>
            <a:ext cx="2048483" cy="2048483"/>
          </a:xfrm>
          <a:prstGeom prst="rect">
            <a:avLst/>
          </a:prstGeom>
          <a:ln>
            <a:solidFill>
              <a:schemeClr val="accent1">
                <a:lumMod val="50000"/>
              </a:schemeClr>
            </a:solidFill>
          </a:ln>
        </p:spPr>
      </p:pic>
    </p:spTree>
    <p:extLst>
      <p:ext uri="{BB962C8B-B14F-4D97-AF65-F5344CB8AC3E}">
        <p14:creationId xmlns:p14="http://schemas.microsoft.com/office/powerpoint/2010/main" val="3436443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13" name="TextBox 12">
            <a:extLst>
              <a:ext uri="{FF2B5EF4-FFF2-40B4-BE49-F238E27FC236}">
                <a16:creationId xmlns:a16="http://schemas.microsoft.com/office/drawing/2014/main" xmlns="" id="{9993EC9A-0B57-9F49-B77A-AF42EAD18071}"/>
              </a:ext>
            </a:extLst>
          </p:cNvPr>
          <p:cNvSpPr txBox="1"/>
          <p:nvPr/>
        </p:nvSpPr>
        <p:spPr>
          <a:xfrm>
            <a:off x="5640251" y="1177686"/>
            <a:ext cx="6275311" cy="738664"/>
          </a:xfrm>
          <a:prstGeom prst="rect">
            <a:avLst/>
          </a:prstGeom>
          <a:noFill/>
        </p:spPr>
        <p:txBody>
          <a:bodyPr wrap="square" numCol="1" rtlCol="0">
            <a:spAutoFit/>
          </a:bodyPr>
          <a:lstStyle/>
          <a:p>
            <a:pPr algn="ctr"/>
            <a:r>
              <a:rPr lang="en-US" sz="1400" dirty="0">
                <a:latin typeface="Franklin Gothic Book" panose="020B0503020102020204" pitchFamily="34" charset="0"/>
                <a:ea typeface="Calibri" panose="020F0502020204030204" pitchFamily="34" charset="0"/>
                <a:cs typeface="Times New Roman" panose="02020603050405020304" pitchFamily="18" charset="0"/>
              </a:rPr>
              <a:t> </a:t>
            </a:r>
            <a:endParaRPr lang="en-US" sz="1400" dirty="0">
              <a:latin typeface="Franklin Gothic Book" panose="020B0503020102020204" pitchFamily="34" charset="0"/>
            </a:endParaRPr>
          </a:p>
          <a:p>
            <a:pPr algn="ct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a:p>
            <a:pPr algn="ct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xmlns="" id="{CDAFD2A5-4DCA-CA42-9685-6E99BD9D3952}"/>
              </a:ext>
            </a:extLst>
          </p:cNvPr>
          <p:cNvSpPr>
            <a:spLocks noGrp="1"/>
          </p:cNvSpPr>
          <p:nvPr>
            <p:ph type="title"/>
          </p:nvPr>
        </p:nvSpPr>
        <p:spPr>
          <a:xfrm>
            <a:off x="736028" y="115910"/>
            <a:ext cx="10515600" cy="425302"/>
          </a:xfrm>
        </p:spPr>
        <p:txBody>
          <a:bodyPr>
            <a:noAutofit/>
          </a:bodyPr>
          <a:lstStyle/>
          <a:p>
            <a:pPr algn="ctr"/>
            <a:r>
              <a:rPr lang="en-US" sz="2400" dirty="0">
                <a:latin typeface="Arial" panose="020B0604020202020204" pitchFamily="34" charset="0"/>
                <a:cs typeface="Arial" panose="020B0604020202020204" pitchFamily="34" charset="0"/>
              </a:rPr>
              <a:t>Membership Overview </a:t>
            </a:r>
            <a:endParaRPr lang="en-US" sz="2400" b="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AC79A3A3-A240-4345-853D-134119F57D37}"/>
              </a:ext>
            </a:extLst>
          </p:cNvPr>
          <p:cNvSpPr txBox="1"/>
          <p:nvPr/>
        </p:nvSpPr>
        <p:spPr>
          <a:xfrm>
            <a:off x="48768" y="888930"/>
            <a:ext cx="12070080" cy="4031873"/>
          </a:xfrm>
          <a:prstGeom prst="rect">
            <a:avLst/>
          </a:prstGeom>
          <a:noFill/>
        </p:spPr>
        <p:txBody>
          <a:bodyPr wrap="square" numCol="2" rtlCol="0">
            <a:spAutoFit/>
          </a:bodyPr>
          <a:lstStyle/>
          <a:p>
            <a:pPr algn="ctr"/>
            <a:r>
              <a:rPr lang="en-US" sz="1600" b="1" dirty="0">
                <a:latin typeface="Arial" panose="020B0604020202020204" pitchFamily="34" charset="0"/>
                <a:ea typeface="Calibri" panose="020F0502020204030204" pitchFamily="34" charset="0"/>
                <a:cs typeface="Arial" panose="020B0604020202020204" pitchFamily="34" charset="0"/>
              </a:rPr>
              <a:t>Chamber Snapshot </a:t>
            </a:r>
          </a:p>
          <a:p>
            <a:pPr algn="ctr"/>
            <a:r>
              <a:rPr lang="en-US" sz="1600" dirty="0">
                <a:latin typeface="Arial" panose="020B0604020202020204" pitchFamily="34" charset="0"/>
                <a:ea typeface="Calibri" panose="020F0502020204030204" pitchFamily="34" charset="0"/>
                <a:cs typeface="Arial" panose="020B0604020202020204" pitchFamily="34" charset="0"/>
              </a:rPr>
              <a:t>386 Members</a:t>
            </a:r>
          </a:p>
          <a:p>
            <a:pPr algn="ctr"/>
            <a:r>
              <a:rPr lang="en-US" sz="1600" dirty="0">
                <a:latin typeface="Arial" panose="020B0604020202020204" pitchFamily="34" charset="0"/>
                <a:ea typeface="Calibri" panose="020F0502020204030204" pitchFamily="34" charset="0"/>
                <a:cs typeface="Arial" panose="020B0604020202020204" pitchFamily="34" charset="0"/>
              </a:rPr>
              <a:t>Membership Revenue: FY 17/18 = $114,000</a:t>
            </a:r>
          </a:p>
          <a:p>
            <a:pPr algn="ctr"/>
            <a:r>
              <a:rPr lang="en-US" sz="1600" dirty="0">
                <a:latin typeface="Arial" panose="020B0604020202020204" pitchFamily="34" charset="0"/>
                <a:ea typeface="Calibri" panose="020F0502020204030204" pitchFamily="34" charset="0"/>
                <a:cs typeface="Arial" panose="020B0604020202020204" pitchFamily="34" charset="0"/>
              </a:rPr>
              <a:t>Membership Revenue: FY 18/19 = $128,000</a:t>
            </a:r>
          </a:p>
          <a:p>
            <a:pPr algn="ctr"/>
            <a:r>
              <a:rPr lang="en-US" sz="1600" dirty="0">
                <a:latin typeface="Arial" panose="020B0604020202020204" pitchFamily="34" charset="0"/>
                <a:ea typeface="Calibri" panose="020F0502020204030204" pitchFamily="34" charset="0"/>
                <a:cs typeface="Arial" panose="020B0604020202020204" pitchFamily="34" charset="0"/>
              </a:rPr>
              <a:t>Goal: Increase awareness of Chamber services</a:t>
            </a:r>
          </a:p>
          <a:p>
            <a:pPr algn="ctr"/>
            <a:r>
              <a:rPr lang="en-US" sz="1600" dirty="0">
                <a:latin typeface="Arial" panose="020B0604020202020204" pitchFamily="34" charset="0"/>
                <a:ea typeface="Calibri" panose="020F0502020204030204" pitchFamily="34" charset="0"/>
                <a:cs typeface="Arial" panose="020B0604020202020204" pitchFamily="34" charset="0"/>
              </a:rPr>
              <a:t>Goal: Raise Chamber revenue by providing additional services </a:t>
            </a:r>
          </a:p>
          <a:p>
            <a:pPr algn="ctr"/>
            <a:r>
              <a:rPr lang="en-US" sz="1600" dirty="0">
                <a:latin typeface="Arial" panose="020B0604020202020204" pitchFamily="34" charset="0"/>
                <a:ea typeface="Calibri" panose="020F0502020204030204" pitchFamily="34" charset="0"/>
                <a:cs typeface="Arial" panose="020B0604020202020204" pitchFamily="34" charset="0"/>
              </a:rPr>
              <a:t>Goal: Increase Sponsorship Opportunities &amp; Events ($70,510)</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Master Calendar </a:t>
            </a:r>
          </a:p>
          <a:p>
            <a:pPr algn="ctr"/>
            <a:r>
              <a:rPr lang="en-US" sz="1600" dirty="0">
                <a:latin typeface="Arial" panose="020B0604020202020204" pitchFamily="34" charset="0"/>
                <a:ea typeface="Calibri" panose="020F0502020204030204" pitchFamily="34" charset="0"/>
                <a:cs typeface="Arial" panose="020B0604020202020204" pitchFamily="34" charset="0"/>
              </a:rPr>
              <a:t>Mixers: monthly on Thursday</a:t>
            </a:r>
          </a:p>
          <a:p>
            <a:pPr algn="ctr"/>
            <a:r>
              <a:rPr lang="en-US" sz="1600" dirty="0">
                <a:latin typeface="Arial" panose="020B0604020202020204" pitchFamily="34" charset="0"/>
                <a:ea typeface="Calibri" panose="020F0502020204030204" pitchFamily="34" charset="0"/>
                <a:cs typeface="Arial" panose="020B0604020202020204" pitchFamily="34" charset="0"/>
              </a:rPr>
              <a:t>Breakfast Club: monthly on the first Tuesday</a:t>
            </a:r>
          </a:p>
          <a:p>
            <a:pPr algn="ctr"/>
            <a:r>
              <a:rPr lang="en-US" sz="1600" dirty="0">
                <a:latin typeface="Arial" panose="020B0604020202020204" pitchFamily="34" charset="0"/>
                <a:ea typeface="Calibri" panose="020F0502020204030204" pitchFamily="34" charset="0"/>
                <a:cs typeface="Arial" panose="020B0604020202020204" pitchFamily="34" charset="0"/>
              </a:rPr>
              <a:t>Community Awards (April)</a:t>
            </a:r>
          </a:p>
          <a:p>
            <a:pPr algn="ctr"/>
            <a:r>
              <a:rPr lang="en-US" sz="1600" dirty="0">
                <a:latin typeface="Arial" panose="020B0604020202020204" pitchFamily="34" charset="0"/>
                <a:ea typeface="Calibri" panose="020F0502020204030204" pitchFamily="34" charset="0"/>
                <a:cs typeface="Arial" panose="020B0604020202020204" pitchFamily="34" charset="0"/>
              </a:rPr>
              <a:t>Seasonal Recreation Luncheon (May)</a:t>
            </a:r>
          </a:p>
          <a:p>
            <a:pPr algn="ctr"/>
            <a:r>
              <a:rPr lang="en-US" sz="1600" dirty="0">
                <a:latin typeface="Arial" panose="020B0604020202020204" pitchFamily="34" charset="0"/>
                <a:ea typeface="Calibri" panose="020F0502020204030204" pitchFamily="34" charset="0"/>
                <a:cs typeface="Arial" panose="020B0604020202020204" pitchFamily="34" charset="0"/>
              </a:rPr>
              <a:t>Membership Luncheon (October) </a:t>
            </a:r>
          </a:p>
          <a:p>
            <a:pPr algn="ctr"/>
            <a:r>
              <a:rPr lang="en-US" sz="1600" dirty="0">
                <a:latin typeface="Arial" panose="020B0604020202020204" pitchFamily="34" charset="0"/>
                <a:ea typeface="Calibri" panose="020F0502020204030204" pitchFamily="34" charset="0"/>
                <a:cs typeface="Arial" panose="020B0604020202020204" pitchFamily="34" charset="0"/>
              </a:rPr>
              <a:t>Shop Tahoe: Small Business Saturday</a:t>
            </a:r>
          </a:p>
          <a:p>
            <a:pPr algn="ctr"/>
            <a:r>
              <a:rPr lang="en-US" sz="1600" dirty="0">
                <a:latin typeface="Arial" panose="020B0604020202020204" pitchFamily="34" charset="0"/>
                <a:ea typeface="Calibri" panose="020F0502020204030204" pitchFamily="34" charset="0"/>
                <a:cs typeface="Arial" panose="020B0604020202020204" pitchFamily="34" charset="0"/>
              </a:rPr>
              <a:t>Business Seminars &amp; Training </a:t>
            </a: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algn="ctr"/>
            <a:endParaRPr lang="en-US" sz="1600" dirty="0">
              <a:latin typeface="Arial" panose="020B0604020202020204" pitchFamily="34" charset="0"/>
              <a:ea typeface="Calibri" panose="020F050202020403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a:p>
            <a:pPr lvl="0" algn="ctr"/>
            <a:endParaRPr lang="en-US" sz="1600"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BAFAED83-1BF8-F04D-9C29-312E4B173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0700" y="3341527"/>
            <a:ext cx="2449811" cy="1837359"/>
          </a:xfrm>
          <a:prstGeom prst="rect">
            <a:avLst/>
          </a:prstGeom>
          <a:ln>
            <a:solidFill>
              <a:srgbClr val="00206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xmlns="" id="{1904D92C-E036-934D-8B44-80254FD74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574" y="3806766"/>
            <a:ext cx="3481145" cy="1331356"/>
          </a:xfrm>
          <a:prstGeom prst="rect">
            <a:avLst/>
          </a:prstGeom>
          <a:ln>
            <a:solidFill>
              <a:srgbClr val="002060"/>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xmlns="" id="{20EAA3BD-7C3D-3548-80F2-ED18C64AC2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7782" y="3167389"/>
            <a:ext cx="3003294" cy="2005572"/>
          </a:xfrm>
          <a:prstGeom prst="rect">
            <a:avLst/>
          </a:prstGeom>
          <a:ln>
            <a:solidFill>
              <a:srgbClr val="002060"/>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xmlns="" id="{ACC6EFE7-D5BC-FB40-9A62-E2DD55D3C2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58" y="3341527"/>
            <a:ext cx="1936917" cy="1831434"/>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050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13" name="TextBox 12">
            <a:extLst>
              <a:ext uri="{FF2B5EF4-FFF2-40B4-BE49-F238E27FC236}">
                <a16:creationId xmlns:a16="http://schemas.microsoft.com/office/drawing/2014/main" xmlns="" id="{9993EC9A-0B57-9F49-B77A-AF42EAD18071}"/>
              </a:ext>
            </a:extLst>
          </p:cNvPr>
          <p:cNvSpPr txBox="1"/>
          <p:nvPr/>
        </p:nvSpPr>
        <p:spPr>
          <a:xfrm>
            <a:off x="5640251" y="1177686"/>
            <a:ext cx="6275311" cy="738664"/>
          </a:xfrm>
          <a:prstGeom prst="rect">
            <a:avLst/>
          </a:prstGeom>
          <a:noFill/>
        </p:spPr>
        <p:txBody>
          <a:bodyPr wrap="square" numCol="1" rtlCol="0">
            <a:spAutoFit/>
          </a:bodyPr>
          <a:lstStyle/>
          <a:p>
            <a:pPr algn="ctr"/>
            <a:r>
              <a:rPr lang="en-US" sz="1400" dirty="0">
                <a:latin typeface="Franklin Gothic Book" panose="020B0503020102020204" pitchFamily="34" charset="0"/>
                <a:ea typeface="Calibri" panose="020F0502020204030204" pitchFamily="34" charset="0"/>
                <a:cs typeface="Times New Roman" panose="02020603050405020304" pitchFamily="18" charset="0"/>
              </a:rPr>
              <a:t> </a:t>
            </a:r>
            <a:endParaRPr lang="en-US" sz="1400" dirty="0">
              <a:latin typeface="Franklin Gothic Book" panose="020B0503020102020204" pitchFamily="34" charset="0"/>
            </a:endParaRPr>
          </a:p>
          <a:p>
            <a:pPr algn="ct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a:p>
            <a:pPr algn="ctr"/>
            <a:endParaRPr lang="en-US" sz="1400" dirty="0">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xmlns="" id="{CDAFD2A5-4DCA-CA42-9685-6E99BD9D3952}"/>
              </a:ext>
            </a:extLst>
          </p:cNvPr>
          <p:cNvSpPr>
            <a:spLocks noGrp="1"/>
          </p:cNvSpPr>
          <p:nvPr>
            <p:ph type="title"/>
          </p:nvPr>
        </p:nvSpPr>
        <p:spPr>
          <a:xfrm>
            <a:off x="736028" y="115910"/>
            <a:ext cx="10515600" cy="425302"/>
          </a:xfrm>
        </p:spPr>
        <p:txBody>
          <a:bodyPr>
            <a:noAutofit/>
          </a:bodyPr>
          <a:lstStyle/>
          <a:p>
            <a:pPr algn="ctr"/>
            <a:r>
              <a:rPr lang="en-US" sz="2400" dirty="0">
                <a:latin typeface="Arial" panose="020B0604020202020204" pitchFamily="34" charset="0"/>
                <a:cs typeface="Arial" panose="020B0604020202020204" pitchFamily="34" charset="0"/>
              </a:rPr>
              <a:t>Membership Overview </a:t>
            </a:r>
            <a:endParaRPr lang="en-US" sz="2400" b="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047E7C39-0D46-8142-8D09-B0164952D6A1}"/>
              </a:ext>
            </a:extLst>
          </p:cNvPr>
          <p:cNvPicPr>
            <a:picLocks noChangeAspect="1"/>
          </p:cNvPicPr>
          <p:nvPr/>
        </p:nvPicPr>
        <p:blipFill rotWithShape="1">
          <a:blip r:embed="rId4">
            <a:extLst>
              <a:ext uri="{28A0092B-C50C-407E-A947-70E740481C1C}">
                <a14:useLocalDpi xmlns:a14="http://schemas.microsoft.com/office/drawing/2010/main" val="0"/>
              </a:ext>
            </a:extLst>
          </a:blip>
          <a:srcRect t="6288" r="1356" b="44339"/>
          <a:stretch/>
        </p:blipFill>
        <p:spPr>
          <a:xfrm>
            <a:off x="114464" y="800314"/>
            <a:ext cx="11815449" cy="3826634"/>
          </a:xfrm>
          <a:prstGeom prst="rect">
            <a:avLst/>
          </a:prstGeom>
        </p:spPr>
      </p:pic>
    </p:spTree>
    <p:extLst>
      <p:ext uri="{BB962C8B-B14F-4D97-AF65-F5344CB8AC3E}">
        <p14:creationId xmlns:p14="http://schemas.microsoft.com/office/powerpoint/2010/main" val="4207190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855072" y="108486"/>
            <a:ext cx="10515600" cy="425302"/>
          </a:xfrm>
        </p:spPr>
        <p:txBody>
          <a:bodyPr>
            <a:noAutofit/>
          </a:bodyPr>
          <a:lstStyle/>
          <a:p>
            <a:pPr algn="ctr"/>
            <a:r>
              <a:rPr lang="en-US" sz="2400" dirty="0">
                <a:latin typeface="Arial" panose="020B0604020202020204" pitchFamily="34" charset="0"/>
                <a:cs typeface="Arial" panose="020B0604020202020204" pitchFamily="34" charset="0"/>
              </a:rPr>
              <a:t>Save the Date</a:t>
            </a:r>
            <a:endParaRPr lang="en-US" sz="2400" b="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6" name="TextBox 5">
            <a:extLst>
              <a:ext uri="{FF2B5EF4-FFF2-40B4-BE49-F238E27FC236}">
                <a16:creationId xmlns:a16="http://schemas.microsoft.com/office/drawing/2014/main" xmlns="" id="{83CE7BD0-CD3C-9B40-B2D8-E24F45F47745}"/>
              </a:ext>
            </a:extLst>
          </p:cNvPr>
          <p:cNvSpPr txBox="1"/>
          <p:nvPr/>
        </p:nvSpPr>
        <p:spPr>
          <a:xfrm>
            <a:off x="117231" y="472877"/>
            <a:ext cx="11957538" cy="677108"/>
          </a:xfrm>
          <a:prstGeom prst="rect">
            <a:avLst/>
          </a:prstGeom>
          <a:noFill/>
        </p:spPr>
        <p:txBody>
          <a:bodyPr wrap="square" numCol="1" rtlCol="0">
            <a:spAutoFit/>
          </a:bodyPr>
          <a:lstStyle/>
          <a:p>
            <a:pPr marL="285750" indent="-285750">
              <a:buFont typeface="Arial" panose="020B0604020202020204" pitchFamily="34" charset="0"/>
              <a:buChar char="•"/>
            </a:pPr>
            <a:endParaRPr lang="en-US" sz="1400" b="1" i="1" dirty="0">
              <a:latin typeface="Franklin Gothic Book" panose="020B0503020102020204" pitchFamily="34" charset="0"/>
              <a:cs typeface="Times New Roman" panose="02020603050405020304" pitchFamily="18" charset="0"/>
            </a:endParaRPr>
          </a:p>
          <a:p>
            <a:endParaRPr lang="en-US" sz="1200" b="1" i="1" dirty="0">
              <a:latin typeface="Franklin Gothic Book" panose="020B0503020102020204" pitchFamily="34" charset="0"/>
              <a:ea typeface="Calibri" panose="020F0502020204030204" pitchFamily="34" charset="0"/>
              <a:cs typeface="Times New Roman" panose="02020603050405020304" pitchFamily="18" charset="0"/>
            </a:endParaRPr>
          </a:p>
          <a:p>
            <a:pPr lvl="0"/>
            <a:endParaRPr lang="en-US" sz="1200" dirty="0">
              <a:solidFill>
                <a:prstClr val="black"/>
              </a:solidFill>
              <a:latin typeface="Franklin Gothic Book" panose="020B0503020102020204" pitchFamily="34" charset="0"/>
            </a:endParaRPr>
          </a:p>
        </p:txBody>
      </p:sp>
      <p:sp>
        <p:nvSpPr>
          <p:cNvPr id="7" name="Rectangle 6">
            <a:extLst>
              <a:ext uri="{FF2B5EF4-FFF2-40B4-BE49-F238E27FC236}">
                <a16:creationId xmlns:a16="http://schemas.microsoft.com/office/drawing/2014/main" xmlns="" id="{46D52F45-E4DD-C842-BC88-CB3BDABB71A7}"/>
              </a:ext>
            </a:extLst>
          </p:cNvPr>
          <p:cNvSpPr/>
          <p:nvPr/>
        </p:nvSpPr>
        <p:spPr>
          <a:xfrm>
            <a:off x="996723" y="533788"/>
            <a:ext cx="10232297" cy="6740307"/>
          </a:xfrm>
          <a:prstGeom prst="rect">
            <a:avLst/>
          </a:prstGeom>
        </p:spPr>
        <p:txBody>
          <a:bodyPr wrap="square">
            <a:spAutoFit/>
          </a:bodyPr>
          <a:lstStyle/>
          <a:p>
            <a:pPr algn="ctr"/>
            <a:r>
              <a:rPr lang="en-US" b="1" dirty="0">
                <a:solidFill>
                  <a:srgbClr val="222222"/>
                </a:solidFill>
                <a:latin typeface="Arial" panose="020B0604020202020204" pitchFamily="34" charset="0"/>
                <a:cs typeface="Arial" panose="020B0604020202020204" pitchFamily="34" charset="0"/>
              </a:rPr>
              <a:t>A U G U S T </a:t>
            </a:r>
          </a:p>
          <a:p>
            <a:pPr algn="ctr"/>
            <a:r>
              <a:rPr lang="en-US" dirty="0">
                <a:solidFill>
                  <a:srgbClr val="222222"/>
                </a:solidFill>
                <a:latin typeface="Arial" panose="020B0604020202020204" pitchFamily="34" charset="0"/>
                <a:cs typeface="Arial" panose="020B0604020202020204" pitchFamily="34" charset="0"/>
              </a:rPr>
              <a:t>Dollar Hill Local Housing Community Initiative at TCPUD Board Room: Wednesday, August 1 @ 3-5pm</a:t>
            </a:r>
          </a:p>
          <a:p>
            <a:pPr algn="ctr"/>
            <a:r>
              <a:rPr lang="en-US" dirty="0">
                <a:solidFill>
                  <a:srgbClr val="222222"/>
                </a:solidFill>
                <a:latin typeface="Arial" panose="020B0604020202020204" pitchFamily="34" charset="0"/>
                <a:cs typeface="Arial" panose="020B0604020202020204" pitchFamily="34" charset="0"/>
              </a:rPr>
              <a:t>Tuesday Morning Breakfast Club at </a:t>
            </a:r>
            <a:r>
              <a:rPr lang="en-US" dirty="0" err="1">
                <a:solidFill>
                  <a:srgbClr val="222222"/>
                </a:solidFill>
                <a:latin typeface="Arial" panose="020B0604020202020204" pitchFamily="34" charset="0"/>
                <a:cs typeface="Arial" panose="020B0604020202020204" pitchFamily="34" charset="0"/>
              </a:rPr>
              <a:t>Granlibakken</a:t>
            </a:r>
            <a:r>
              <a:rPr lang="en-US" dirty="0">
                <a:solidFill>
                  <a:srgbClr val="222222"/>
                </a:solidFill>
                <a:latin typeface="Arial" panose="020B0604020202020204" pitchFamily="34" charset="0"/>
                <a:cs typeface="Arial" panose="020B0604020202020204" pitchFamily="34" charset="0"/>
              </a:rPr>
              <a:t>: Tuesday, August 7 @ 7-8:30am</a:t>
            </a:r>
          </a:p>
          <a:p>
            <a:pPr algn="ctr"/>
            <a:r>
              <a:rPr lang="en-US" dirty="0">
                <a:solidFill>
                  <a:srgbClr val="222222"/>
                </a:solidFill>
                <a:latin typeface="Arial" panose="020B0604020202020204" pitchFamily="34" charset="0"/>
                <a:cs typeface="Arial" panose="020B0604020202020204" pitchFamily="34" charset="0"/>
              </a:rPr>
              <a:t>Chamber Mixer at the Visitors Center in Tahoe City: Thursday, August 9 @ 5pm-7pm</a:t>
            </a:r>
          </a:p>
          <a:p>
            <a:pPr algn="ctr"/>
            <a:r>
              <a:rPr lang="en-US" dirty="0">
                <a:solidFill>
                  <a:srgbClr val="222222"/>
                </a:solidFill>
                <a:latin typeface="Arial" panose="020B0604020202020204" pitchFamily="34" charset="0"/>
                <a:cs typeface="Arial" panose="020B0604020202020204" pitchFamily="34" charset="0"/>
              </a:rPr>
              <a:t>TOT Ordinance Revisions (location: TBD) : Monday, August 20</a:t>
            </a:r>
          </a:p>
          <a:p>
            <a:pPr algn="ctr"/>
            <a:endParaRPr lang="en-US" dirty="0">
              <a:solidFill>
                <a:srgbClr val="222222"/>
              </a:solidFill>
              <a:latin typeface="Arial" panose="020B0604020202020204" pitchFamily="34" charset="0"/>
              <a:cs typeface="Arial" panose="020B0604020202020204" pitchFamily="34" charset="0"/>
            </a:endParaRPr>
          </a:p>
          <a:p>
            <a:pPr algn="ctr"/>
            <a:r>
              <a:rPr lang="en-US" b="1" dirty="0">
                <a:solidFill>
                  <a:srgbClr val="222222"/>
                </a:solidFill>
                <a:latin typeface="Arial" panose="020B0604020202020204" pitchFamily="34" charset="0"/>
                <a:cs typeface="Arial" panose="020B0604020202020204" pitchFamily="34" charset="0"/>
              </a:rPr>
              <a:t>S E P T E M B E R </a:t>
            </a:r>
          </a:p>
          <a:p>
            <a:pPr algn="ctr"/>
            <a:r>
              <a:rPr lang="en-US" dirty="0">
                <a:solidFill>
                  <a:srgbClr val="222222"/>
                </a:solidFill>
                <a:latin typeface="Arial" panose="020B0604020202020204" pitchFamily="34" charset="0"/>
                <a:cs typeface="Arial" panose="020B0604020202020204" pitchFamily="34" charset="0"/>
              </a:rPr>
              <a:t>Tuesday Morning Breakfast Club at </a:t>
            </a:r>
            <a:r>
              <a:rPr lang="en-US" dirty="0" err="1">
                <a:solidFill>
                  <a:srgbClr val="222222"/>
                </a:solidFill>
                <a:latin typeface="Arial" panose="020B0604020202020204" pitchFamily="34" charset="0"/>
                <a:cs typeface="Arial" panose="020B0604020202020204" pitchFamily="34" charset="0"/>
              </a:rPr>
              <a:t>Granlibakken</a:t>
            </a:r>
            <a:r>
              <a:rPr lang="en-US" dirty="0">
                <a:solidFill>
                  <a:srgbClr val="222222"/>
                </a:solidFill>
                <a:latin typeface="Arial" panose="020B0604020202020204" pitchFamily="34" charset="0"/>
                <a:cs typeface="Arial" panose="020B0604020202020204" pitchFamily="34" charset="0"/>
              </a:rPr>
              <a:t>: Tuesday, September 4 @ 7-8:30am</a:t>
            </a:r>
          </a:p>
          <a:p>
            <a:pPr algn="ctr"/>
            <a:r>
              <a:rPr lang="en-US" dirty="0">
                <a:solidFill>
                  <a:srgbClr val="222222"/>
                </a:solidFill>
                <a:latin typeface="Arial" panose="020B0604020202020204" pitchFamily="34" charset="0"/>
                <a:cs typeface="Arial" panose="020B0604020202020204" pitchFamily="34" charset="0"/>
              </a:rPr>
              <a:t>Chamber Mixer - at Sierra Nevada College in Incline Village: Thursday, September 20 @ 5pm-7pm</a:t>
            </a:r>
          </a:p>
          <a:p>
            <a:pPr algn="ctr"/>
            <a:r>
              <a:rPr lang="en-US" dirty="0">
                <a:solidFill>
                  <a:srgbClr val="222222"/>
                </a:solidFill>
                <a:latin typeface="Arial" panose="020B0604020202020204" pitchFamily="34" charset="0"/>
                <a:cs typeface="Arial" panose="020B0604020202020204" pitchFamily="34" charset="0"/>
              </a:rPr>
              <a:t>Business Training: Media Buying &amp; Pitching </a:t>
            </a:r>
          </a:p>
          <a:p>
            <a:pPr algn="ctr"/>
            <a:endParaRPr lang="en-US" dirty="0">
              <a:solidFill>
                <a:srgbClr val="222222"/>
              </a:solidFill>
              <a:latin typeface="Arial" panose="020B0604020202020204" pitchFamily="34" charset="0"/>
              <a:cs typeface="Arial" panose="020B0604020202020204" pitchFamily="34" charset="0"/>
            </a:endParaRPr>
          </a:p>
          <a:p>
            <a:pPr algn="ctr"/>
            <a:r>
              <a:rPr lang="en-US" b="1" dirty="0">
                <a:solidFill>
                  <a:srgbClr val="222222"/>
                </a:solidFill>
                <a:latin typeface="Arial" panose="020B0604020202020204" pitchFamily="34" charset="0"/>
                <a:cs typeface="Arial" panose="020B0604020202020204" pitchFamily="34" charset="0"/>
              </a:rPr>
              <a:t>O C T O B E R</a:t>
            </a:r>
          </a:p>
          <a:p>
            <a:pPr algn="ctr"/>
            <a:r>
              <a:rPr lang="en-US" dirty="0">
                <a:solidFill>
                  <a:srgbClr val="222222"/>
                </a:solidFill>
                <a:latin typeface="Arial" panose="020B0604020202020204" pitchFamily="34" charset="0"/>
                <a:cs typeface="Arial" panose="020B0604020202020204" pitchFamily="34" charset="0"/>
              </a:rPr>
              <a:t>* Membership Drive *</a:t>
            </a:r>
          </a:p>
          <a:p>
            <a:pPr algn="ctr"/>
            <a:r>
              <a:rPr lang="en-US" dirty="0">
                <a:solidFill>
                  <a:srgbClr val="222222"/>
                </a:solidFill>
                <a:latin typeface="Arial" panose="020B0604020202020204" pitchFamily="34" charset="0"/>
                <a:cs typeface="Arial" panose="020B0604020202020204" pitchFamily="34" charset="0"/>
              </a:rPr>
              <a:t>Tuesday Morning Breakfast Club at </a:t>
            </a:r>
            <a:r>
              <a:rPr lang="en-US" dirty="0" err="1">
                <a:solidFill>
                  <a:srgbClr val="222222"/>
                </a:solidFill>
                <a:latin typeface="Arial" panose="020B0604020202020204" pitchFamily="34" charset="0"/>
                <a:cs typeface="Arial" panose="020B0604020202020204" pitchFamily="34" charset="0"/>
              </a:rPr>
              <a:t>Granlibakken</a:t>
            </a:r>
            <a:r>
              <a:rPr lang="en-US" dirty="0">
                <a:solidFill>
                  <a:srgbClr val="222222"/>
                </a:solidFill>
                <a:latin typeface="Arial" panose="020B0604020202020204" pitchFamily="34" charset="0"/>
                <a:cs typeface="Arial" panose="020B0604020202020204" pitchFamily="34" charset="0"/>
              </a:rPr>
              <a:t>: Tuesday, October 2 @ 7-8:30am</a:t>
            </a:r>
          </a:p>
          <a:p>
            <a:pPr algn="ctr"/>
            <a:r>
              <a:rPr lang="en-US" dirty="0">
                <a:solidFill>
                  <a:srgbClr val="222222"/>
                </a:solidFill>
                <a:latin typeface="Arial" panose="020B0604020202020204" pitchFamily="34" charset="0"/>
                <a:cs typeface="Arial" panose="020B0604020202020204" pitchFamily="34" charset="0"/>
              </a:rPr>
              <a:t>Chamber Mixer - at Granite Peak Management in Alpine Meadows: Thursday, October 11 @ 4pm-6pm</a:t>
            </a:r>
          </a:p>
          <a:p>
            <a:pPr algn="ctr"/>
            <a:r>
              <a:rPr lang="en-US" dirty="0">
                <a:solidFill>
                  <a:srgbClr val="222222"/>
                </a:solidFill>
                <a:latin typeface="Arial" panose="020B0604020202020204" pitchFamily="34" charset="0"/>
                <a:cs typeface="Arial" panose="020B0604020202020204" pitchFamily="34" charset="0"/>
              </a:rPr>
              <a:t>Business Training: Social Media (in conjunction with TCDA + NTBA)</a:t>
            </a:r>
          </a:p>
          <a:p>
            <a:pPr algn="ctr"/>
            <a:endParaRPr lang="en-US" dirty="0">
              <a:solidFill>
                <a:srgbClr val="222222"/>
              </a:solidFill>
              <a:latin typeface="Arial" panose="020B0604020202020204" pitchFamily="34" charset="0"/>
              <a:cs typeface="Arial" panose="020B0604020202020204" pitchFamily="34" charset="0"/>
            </a:endParaRPr>
          </a:p>
          <a:p>
            <a:pPr algn="ctr"/>
            <a:endParaRPr lang="en-US" dirty="0">
              <a:solidFill>
                <a:srgbClr val="222222"/>
              </a:solidFill>
              <a:latin typeface="Arial" panose="020B0604020202020204" pitchFamily="34" charset="0"/>
              <a:cs typeface="Arial" panose="020B0604020202020204" pitchFamily="34" charset="0"/>
            </a:endParaRPr>
          </a:p>
          <a:p>
            <a:pPr algn="ctr"/>
            <a:endParaRPr lang="en-US" dirty="0">
              <a:solidFill>
                <a:srgbClr val="222222"/>
              </a:solidFill>
              <a:latin typeface="Arial" panose="020B0604020202020204" pitchFamily="34" charset="0"/>
              <a:cs typeface="Arial" panose="020B0604020202020204" pitchFamily="34" charset="0"/>
            </a:endParaRPr>
          </a:p>
          <a:p>
            <a:pPr algn="ctr"/>
            <a:endParaRPr lang="en-US" dirty="0">
              <a:solidFill>
                <a:srgbClr val="222222"/>
              </a:solidFill>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35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6B29E18-2FE6-B941-925C-7FA8484F6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 y="397905"/>
            <a:ext cx="12192000" cy="6331039"/>
          </a:xfrm>
          <a:prstGeom prst="rect">
            <a:avLst/>
          </a:prstGeom>
        </p:spPr>
      </p:pic>
      <p:sp>
        <p:nvSpPr>
          <p:cNvPr id="3" name="Text Box 13" hidden="1">
            <a:extLst>
              <a:ext uri="{FF2B5EF4-FFF2-40B4-BE49-F238E27FC236}">
                <a16:creationId xmlns:a16="http://schemas.microsoft.com/office/drawing/2014/main" xmlns="" id="{00000000-0008-0000-0000-00000D040000}"/>
              </a:ext>
            </a:extLst>
          </p:cNvPr>
          <p:cNvSpPr txBox="1">
            <a:spLocks noSelect="1" noChangeArrowheads="1"/>
          </p:cNvSpPr>
          <p:nvPr/>
        </p:nvSpPr>
        <p:spPr bwMode="auto">
          <a:xfrm>
            <a:off x="1333500" y="-1333500"/>
            <a:ext cx="9525000" cy="9525000"/>
          </a:xfrm>
          <a:prstGeom prst="rect">
            <a:avLst/>
          </a:prstGeom>
          <a:solidFill>
            <a:srgbClr val="FFFFFF"/>
          </a:solidFill>
          <a:ln w="9525">
            <a:solidFill>
              <a:srgbClr val="000000"/>
            </a:solidFill>
            <a:round/>
            <a:headEnd/>
            <a:tailEnd/>
          </a:ln>
        </p:spPr>
        <p:txBody>
          <a:bodyPr/>
          <a:lstStyle/>
          <a:p>
            <a:endParaRPr lang="en-US"/>
          </a:p>
        </p:txBody>
      </p:sp>
      <p:graphicFrame>
        <p:nvGraphicFramePr>
          <p:cNvPr id="10" name="Table 9">
            <a:extLst>
              <a:ext uri="{FF2B5EF4-FFF2-40B4-BE49-F238E27FC236}">
                <a16:creationId xmlns:a16="http://schemas.microsoft.com/office/drawing/2014/main" xmlns="" id="{7F0926CB-D2E3-654A-A81C-13C42983EE55}"/>
              </a:ext>
            </a:extLst>
          </p:cNvPr>
          <p:cNvGraphicFramePr>
            <a:graphicFrameLocks noGrp="1"/>
          </p:cNvGraphicFramePr>
          <p:nvPr>
            <p:extLst>
              <p:ext uri="{D42A27DB-BD31-4B8C-83A1-F6EECF244321}">
                <p14:modId xmlns:p14="http://schemas.microsoft.com/office/powerpoint/2010/main" val="1464084574"/>
              </p:ext>
            </p:extLst>
          </p:nvPr>
        </p:nvGraphicFramePr>
        <p:xfrm>
          <a:off x="7489435" y="1226982"/>
          <a:ext cx="4702565" cy="4292281"/>
        </p:xfrm>
        <a:graphic>
          <a:graphicData uri="http://schemas.openxmlformats.org/drawingml/2006/table">
            <a:tbl>
              <a:tblPr>
                <a:tableStyleId>{7E9639D4-E3E2-4D34-9284-5A2195B3D0D7}</a:tableStyleId>
              </a:tblPr>
              <a:tblGrid>
                <a:gridCol w="990138">
                  <a:extLst>
                    <a:ext uri="{9D8B030D-6E8A-4147-A177-3AD203B41FA5}">
                      <a16:colId xmlns:a16="http://schemas.microsoft.com/office/drawing/2014/main" xmlns="" val="2861318827"/>
                    </a:ext>
                  </a:extLst>
                </a:gridCol>
                <a:gridCol w="3712427">
                  <a:extLst>
                    <a:ext uri="{9D8B030D-6E8A-4147-A177-3AD203B41FA5}">
                      <a16:colId xmlns:a16="http://schemas.microsoft.com/office/drawing/2014/main" xmlns="" val="4267927770"/>
                    </a:ext>
                  </a:extLst>
                </a:gridCol>
              </a:tblGrid>
              <a:tr h="591483">
                <a:tc>
                  <a:txBody>
                    <a:bodyPr/>
                    <a:lstStyle/>
                    <a:p>
                      <a:pPr algn="l" fontAlgn="b"/>
                      <a:r>
                        <a:rPr lang="en-US" sz="1600" u="none" strike="noStrike" dirty="0">
                          <a:effectLst/>
                        </a:rPr>
                        <a:t>       $1,175,279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Consumer Marketing</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972137765"/>
                  </a:ext>
                </a:extLst>
              </a:tr>
              <a:tr h="314729">
                <a:tc>
                  <a:txBody>
                    <a:bodyPr/>
                    <a:lstStyle/>
                    <a:p>
                      <a:pPr algn="l" fontAlgn="b"/>
                      <a:r>
                        <a:rPr lang="en-US" sz="1600" u="none" strike="noStrike" dirty="0">
                          <a:effectLst/>
                        </a:rPr>
                        <a:t>$235,445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Leisure Sales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931392471"/>
                  </a:ext>
                </a:extLst>
              </a:tr>
              <a:tr h="314729">
                <a:tc>
                  <a:txBody>
                    <a:bodyPr/>
                    <a:lstStyle/>
                    <a:p>
                      <a:pPr algn="l" fontAlgn="b"/>
                      <a:r>
                        <a:rPr lang="en-US" sz="1600" u="none" strike="noStrike" dirty="0">
                          <a:effectLst/>
                        </a:rPr>
                        <a:t>$301,080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Public Relations/Content</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393271543"/>
                  </a:ext>
                </a:extLst>
              </a:tr>
              <a:tr h="314729">
                <a:tc>
                  <a:txBody>
                    <a:bodyPr/>
                    <a:lstStyle/>
                    <a:p>
                      <a:pPr algn="l" fontAlgn="b"/>
                      <a:r>
                        <a:rPr lang="en-US" sz="1600" u="none" strike="noStrike" dirty="0">
                          <a:effectLst/>
                        </a:rPr>
                        <a:t>$286,295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Conference Sales/Trade Shows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93743158"/>
                  </a:ext>
                </a:extLst>
              </a:tr>
              <a:tr h="314729">
                <a:tc>
                  <a:txBody>
                    <a:bodyPr/>
                    <a:lstStyle/>
                    <a:p>
                      <a:pPr algn="l" fontAlgn="b"/>
                      <a:r>
                        <a:rPr lang="en-US" sz="1600" u="none" strike="noStrike" dirty="0">
                          <a:effectLst/>
                        </a:rPr>
                        <a:t>$100,000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RASC - Reno Air Service </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286005859"/>
                  </a:ext>
                </a:extLst>
              </a:tr>
              <a:tr h="314729">
                <a:tc>
                  <a:txBody>
                    <a:bodyPr/>
                    <a:lstStyle/>
                    <a:p>
                      <a:pPr algn="l" fontAlgn="b"/>
                      <a:r>
                        <a:rPr lang="en-US" sz="1600" u="none" strike="noStrike" dirty="0">
                          <a:effectLst/>
                        </a:rPr>
                        <a:t>$78,350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Research/</a:t>
                      </a:r>
                      <a:r>
                        <a:rPr lang="en-US" sz="1600" u="none" strike="noStrike" dirty="0" err="1">
                          <a:effectLst/>
                        </a:rPr>
                        <a:t>Destimetrics</a:t>
                      </a: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030584788"/>
                  </a:ext>
                </a:extLst>
              </a:tr>
              <a:tr h="314729">
                <a:tc>
                  <a:txBody>
                    <a:bodyPr/>
                    <a:lstStyle/>
                    <a:p>
                      <a:pPr algn="l" fontAlgn="b"/>
                      <a:r>
                        <a:rPr lang="en-US" sz="1600" u="none" strike="noStrike" dirty="0">
                          <a:effectLst/>
                        </a:rPr>
                        <a:t>$51,000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err="1">
                          <a:effectLst/>
                        </a:rPr>
                        <a:t>VisitingLakeTahoe.com</a:t>
                      </a: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207708073"/>
                  </a:ext>
                </a:extLst>
              </a:tr>
              <a:tr h="314729">
                <a:tc>
                  <a:txBody>
                    <a:bodyPr/>
                    <a:lstStyle/>
                    <a:p>
                      <a:pPr algn="l" fontAlgn="b"/>
                      <a:r>
                        <a:rPr lang="en-US" sz="1600" u="none" strike="noStrike" dirty="0">
                          <a:effectLst/>
                        </a:rPr>
                        <a:t>$65,000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Web Content Manager/Web Maintenance</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622594587"/>
                  </a:ext>
                </a:extLst>
              </a:tr>
              <a:tr h="314729">
                <a:tc>
                  <a:txBody>
                    <a:bodyPr/>
                    <a:lstStyle/>
                    <a:p>
                      <a:pPr algn="l" fontAlgn="b"/>
                      <a:r>
                        <a:rPr lang="en-US" sz="1600" u="none" strike="noStrike" dirty="0">
                          <a:effectLst/>
                        </a:rPr>
                        <a:t>$45,000 </a:t>
                      </a:r>
                      <a:endParaRPr lang="en-US" sz="16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Special Events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962120855"/>
                  </a:ext>
                </a:extLst>
              </a:tr>
              <a:tr h="591483">
                <a:tc>
                  <a:txBody>
                    <a:bodyPr/>
                    <a:lstStyle/>
                    <a:p>
                      <a:pPr algn="l" fontAlgn="b"/>
                      <a:r>
                        <a:rPr lang="en-US" sz="1600" u="none" strike="noStrike" dirty="0">
                          <a:effectLst/>
                        </a:rPr>
                        <a:t>$72,374 </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1600" u="none" strike="noStrike" dirty="0">
                          <a:effectLst/>
                        </a:rPr>
                        <a:t>Other Operational Expense - ex) fulfillment/mileage, weather cams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851425363"/>
                  </a:ext>
                </a:extLst>
              </a:tr>
              <a:tr h="591483">
                <a:tc>
                  <a:txBody>
                    <a:bodyPr/>
                    <a:lstStyle/>
                    <a:p>
                      <a:pPr algn="l" fontAlgn="b"/>
                      <a:r>
                        <a:rPr lang="en-US" sz="1600" b="1" u="none" strike="noStrike" dirty="0">
                          <a:effectLst/>
                        </a:rPr>
                        <a:t>   $2,409,823 </a:t>
                      </a:r>
                      <a:endParaRPr lang="en-US"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600" b="1" i="0" u="none" strike="noStrike" dirty="0">
                          <a:solidFill>
                            <a:srgbClr val="000000"/>
                          </a:solidFill>
                          <a:effectLst/>
                          <a:latin typeface="Calibri" panose="020F0502020204030204" pitchFamily="34" charset="0"/>
                        </a:rPr>
                        <a:t>TOTAL</a:t>
                      </a:r>
                    </a:p>
                  </a:txBody>
                  <a:tcPr marL="0" marR="0" marT="0" marB="0" anchor="b"/>
                </a:tc>
                <a:extLst>
                  <a:ext uri="{0D108BD9-81ED-4DB2-BD59-A6C34878D82A}">
                    <a16:rowId xmlns:a16="http://schemas.microsoft.com/office/drawing/2014/main" xmlns="" val="2577279103"/>
                  </a:ext>
                </a:extLst>
              </a:tr>
            </a:tbl>
          </a:graphicData>
        </a:graphic>
      </p:graphicFrame>
      <p:sp>
        <p:nvSpPr>
          <p:cNvPr id="11" name="TextBox 10">
            <a:extLst>
              <a:ext uri="{FF2B5EF4-FFF2-40B4-BE49-F238E27FC236}">
                <a16:creationId xmlns:a16="http://schemas.microsoft.com/office/drawing/2014/main" xmlns="" id="{F83107CC-8982-9E4C-8A59-6F6E6E131E6C}"/>
              </a:ext>
            </a:extLst>
          </p:cNvPr>
          <p:cNvSpPr txBox="1"/>
          <p:nvPr/>
        </p:nvSpPr>
        <p:spPr>
          <a:xfrm>
            <a:off x="7489435" y="5939438"/>
            <a:ext cx="4263390" cy="369332"/>
          </a:xfrm>
          <a:prstGeom prst="rect">
            <a:avLst/>
          </a:prstGeom>
          <a:noFill/>
        </p:spPr>
        <p:txBody>
          <a:bodyPr wrap="square" rtlCol="0">
            <a:spAutoFit/>
          </a:bodyPr>
          <a:lstStyle/>
          <a:p>
            <a:r>
              <a:rPr lang="en-US" dirty="0"/>
              <a:t>*</a:t>
            </a:r>
            <a:r>
              <a:rPr lang="en-US" sz="1400" dirty="0"/>
              <a:t>Full Budget Detail to be handed out</a:t>
            </a:r>
          </a:p>
        </p:txBody>
      </p:sp>
    </p:spTree>
    <p:extLst>
      <p:ext uri="{BB962C8B-B14F-4D97-AF65-F5344CB8AC3E}">
        <p14:creationId xmlns:p14="http://schemas.microsoft.com/office/powerpoint/2010/main" val="1285903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xmlns="" id="{2E6F0F85-CF79-6743-A3ED-C4E828989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1" y="385438"/>
            <a:ext cx="11801475" cy="6472562"/>
          </a:xfrm>
          <a:prstGeom prst="rect">
            <a:avLst/>
          </a:prstGeom>
        </p:spPr>
      </p:pic>
      <p:sp>
        <p:nvSpPr>
          <p:cNvPr id="4" name="Rectangle 3">
            <a:extLst>
              <a:ext uri="{FF2B5EF4-FFF2-40B4-BE49-F238E27FC236}">
                <a16:creationId xmlns:a16="http://schemas.microsoft.com/office/drawing/2014/main" xmlns="" id="{ED606B6A-7853-E24E-BC86-80E248F472E1}"/>
              </a:ext>
            </a:extLst>
          </p:cNvPr>
          <p:cNvSpPr/>
          <p:nvPr/>
        </p:nvSpPr>
        <p:spPr>
          <a:xfrm>
            <a:off x="2838646" y="123828"/>
            <a:ext cx="5977919" cy="523220"/>
          </a:xfrm>
          <a:prstGeom prst="rect">
            <a:avLst/>
          </a:prstGeom>
        </p:spPr>
        <p:txBody>
          <a:bodyPr wrap="none">
            <a:spAutoFit/>
          </a:bodyPr>
          <a:lstStyle/>
          <a:p>
            <a:r>
              <a:rPr lang="en-US" sz="2800" b="1" dirty="0">
                <a:solidFill>
                  <a:srgbClr val="0090A1"/>
                </a:solidFill>
                <a:latin typeface="Arial" panose="020B0604020202020204" pitchFamily="34" charset="0"/>
              </a:rPr>
              <a:t>18.19 Consumer Media Flowchart </a:t>
            </a:r>
            <a:endParaRPr lang="en-US" sz="2800" dirty="0"/>
          </a:p>
        </p:txBody>
      </p:sp>
    </p:spTree>
    <p:extLst>
      <p:ext uri="{BB962C8B-B14F-4D97-AF65-F5344CB8AC3E}">
        <p14:creationId xmlns:p14="http://schemas.microsoft.com/office/powerpoint/2010/main" val="426789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D5AD069-D946-3F4D-AF1F-BB368F5D4042}"/>
              </a:ext>
            </a:extLst>
          </p:cNvPr>
          <p:cNvSpPr/>
          <p:nvPr/>
        </p:nvSpPr>
        <p:spPr>
          <a:xfrm>
            <a:off x="2838646" y="123828"/>
            <a:ext cx="7839005" cy="523220"/>
          </a:xfrm>
          <a:prstGeom prst="rect">
            <a:avLst/>
          </a:prstGeom>
        </p:spPr>
        <p:txBody>
          <a:bodyPr wrap="none">
            <a:spAutoFit/>
          </a:bodyPr>
          <a:lstStyle/>
          <a:p>
            <a:r>
              <a:rPr lang="en-US" sz="2800" b="1" dirty="0">
                <a:solidFill>
                  <a:srgbClr val="0090A1"/>
                </a:solidFill>
                <a:latin typeface="Arial" panose="020B0604020202020204" pitchFamily="34" charset="0"/>
              </a:rPr>
              <a:t>18.19 Meetings/Conference Media Flowchart </a:t>
            </a:r>
            <a:endParaRPr lang="en-US" sz="2800" dirty="0"/>
          </a:p>
        </p:txBody>
      </p:sp>
      <p:pic>
        <p:nvPicPr>
          <p:cNvPr id="4" name="Picture 3">
            <a:extLst>
              <a:ext uri="{FF2B5EF4-FFF2-40B4-BE49-F238E27FC236}">
                <a16:creationId xmlns:a16="http://schemas.microsoft.com/office/drawing/2014/main" xmlns="" id="{40562A6A-6112-964A-8DB1-805CF164E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67" y="123828"/>
            <a:ext cx="11676536" cy="7555406"/>
          </a:xfrm>
          <a:prstGeom prst="rect">
            <a:avLst/>
          </a:prstGeom>
        </p:spPr>
      </p:pic>
    </p:spTree>
    <p:extLst>
      <p:ext uri="{BB962C8B-B14F-4D97-AF65-F5344CB8AC3E}">
        <p14:creationId xmlns:p14="http://schemas.microsoft.com/office/powerpoint/2010/main" val="3559345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2464F"/>
                </a:solidFill>
                <a:latin typeface="Arial" panose="020B0604020202020204" pitchFamily="34" charset="0"/>
              </a:rPr>
              <a:t>Special Events</a:t>
            </a:r>
            <a:br>
              <a:rPr lang="en-US" sz="3200" b="1" dirty="0">
                <a:solidFill>
                  <a:srgbClr val="02464F"/>
                </a:solidFill>
                <a:latin typeface="Arial" panose="020B0604020202020204" pitchFamily="34" charset="0"/>
              </a:rPr>
            </a:br>
            <a:r>
              <a:rPr lang="en-US" sz="3200" b="1" dirty="0">
                <a:solidFill>
                  <a:srgbClr val="02464F"/>
                </a:solidFill>
                <a:latin typeface="Arial" panose="020B0604020202020204" pitchFamily="34" charset="0"/>
              </a:rPr>
              <a:t>Overview and 18.19 Detail </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8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E081E-FE33-44A7-B170-06BE86CFDC0B}"/>
              </a:ext>
            </a:extLst>
          </p:cNvPr>
          <p:cNvSpPr>
            <a:spLocks noGrp="1"/>
          </p:cNvSpPr>
          <p:nvPr>
            <p:ph type="title"/>
          </p:nvPr>
        </p:nvSpPr>
        <p:spPr>
          <a:xfrm>
            <a:off x="736028" y="-1"/>
            <a:ext cx="10515600" cy="764931"/>
          </a:xfrm>
        </p:spPr>
        <p:txBody>
          <a:bodyPr>
            <a:noAutofit/>
          </a:bodyPr>
          <a:lstStyle/>
          <a:p>
            <a:pPr algn="ctr"/>
            <a:r>
              <a:rPr lang="en-US" sz="2800" dirty="0">
                <a:latin typeface="Arial" panose="020B0604020202020204" pitchFamily="34" charset="0"/>
                <a:cs typeface="Arial" panose="020B0604020202020204" pitchFamily="34" charset="0"/>
              </a:rPr>
              <a:t>2018/2019 Special Event Strategy</a:t>
            </a:r>
            <a:br>
              <a:rPr lang="en-US" sz="2800"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rPr>
              <a:t>Program Overview</a:t>
            </a:r>
          </a:p>
        </p:txBody>
      </p:sp>
      <p:sp>
        <p:nvSpPr>
          <p:cNvPr id="9" name="TextBox 8">
            <a:extLst>
              <a:ext uri="{FF2B5EF4-FFF2-40B4-BE49-F238E27FC236}">
                <a16:creationId xmlns:a16="http://schemas.microsoft.com/office/drawing/2014/main" xmlns="" id="{5E49F6AC-4EBB-47D5-97C0-4D9ADAF8BB1E}"/>
              </a:ext>
            </a:extLst>
          </p:cNvPr>
          <p:cNvSpPr txBox="1"/>
          <p:nvPr/>
        </p:nvSpPr>
        <p:spPr>
          <a:xfrm>
            <a:off x="6302601" y="1395005"/>
            <a:ext cx="3231472" cy="646331"/>
          </a:xfrm>
          <a:prstGeom prst="rect">
            <a:avLst/>
          </a:prstGeom>
          <a:noFill/>
        </p:spPr>
        <p:txBody>
          <a:bodyPr wrap="square" rtlCol="0">
            <a:spAutoFit/>
          </a:bodyPr>
          <a:lstStyle/>
          <a:p>
            <a:r>
              <a:rPr lang="en-US" dirty="0"/>
              <a:t/>
            </a:r>
            <a:br>
              <a:rPr lang="en-US" dirty="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
        <p:nvSpPr>
          <p:cNvPr id="8" name="TextBox 7">
            <a:extLst>
              <a:ext uri="{FF2B5EF4-FFF2-40B4-BE49-F238E27FC236}">
                <a16:creationId xmlns:a16="http://schemas.microsoft.com/office/drawing/2014/main" xmlns="" id="{3BC194EC-4B58-45E6-AD33-F08A50CBFC1A}"/>
              </a:ext>
            </a:extLst>
          </p:cNvPr>
          <p:cNvSpPr txBox="1"/>
          <p:nvPr/>
        </p:nvSpPr>
        <p:spPr>
          <a:xfrm>
            <a:off x="266700" y="764930"/>
            <a:ext cx="11658600" cy="4616648"/>
          </a:xfrm>
          <a:prstGeom prst="rect">
            <a:avLst/>
          </a:prstGeom>
          <a:noFill/>
        </p:spPr>
        <p:txBody>
          <a:bodyPr wrap="square" rtlCol="0">
            <a:spAutoFit/>
          </a:bodyPr>
          <a:lstStyle/>
          <a:p>
            <a:r>
              <a:rPr lang="en-US" sz="1400" b="1" i="1" dirty="0">
                <a:latin typeface="Arial" panose="020B0604020202020204" pitchFamily="34" charset="0"/>
                <a:ea typeface="Calibri" panose="020F0502020204030204" pitchFamily="34" charset="0"/>
                <a:cs typeface="Arial" panose="020B0604020202020204" pitchFamily="34" charset="0"/>
              </a:rPr>
              <a:t>2015 Tourism Master Plan</a:t>
            </a:r>
          </a:p>
          <a:p>
            <a:r>
              <a:rPr lang="en-US" sz="1400" dirty="0">
                <a:latin typeface="Arial" panose="020B0604020202020204" pitchFamily="34" charset="0"/>
                <a:ea typeface="Calibri" panose="020F0502020204030204" pitchFamily="34" charset="0"/>
                <a:cs typeface="Arial" panose="020B0604020202020204" pitchFamily="34" charset="0"/>
              </a:rPr>
              <a:t>Special events are an key objectives to achieving the Marketing &amp; Sales primary goal set in the master plan.</a:t>
            </a:r>
          </a:p>
          <a:p>
            <a:endParaRPr lang="en-US" sz="1400" dirty="0">
              <a:latin typeface="Arial" panose="020B0604020202020204" pitchFamily="34" charset="0"/>
              <a:ea typeface="Calibri" panose="020F0502020204030204" pitchFamily="34" charset="0"/>
              <a:cs typeface="Arial" panose="020B0604020202020204" pitchFamily="34" charset="0"/>
            </a:endParaRPr>
          </a:p>
          <a:p>
            <a:pPr algn="ctr"/>
            <a:r>
              <a:rPr lang="en-US" sz="1400" dirty="0">
                <a:latin typeface="Arial" panose="020B0604020202020204" pitchFamily="34" charset="0"/>
                <a:ea typeface="Calibri" panose="020F0502020204030204" pitchFamily="34" charset="0"/>
                <a:cs typeface="Arial" panose="020B0604020202020204" pitchFamily="34" charset="0"/>
              </a:rPr>
              <a:t>Bring more visitors to NLT who stay longer, return often and travel during the off-peak periods, </a:t>
            </a:r>
          </a:p>
          <a:p>
            <a:pPr algn="ctr"/>
            <a:r>
              <a:rPr lang="en-US" sz="1400" dirty="0">
                <a:latin typeface="Arial" panose="020B0604020202020204" pitchFamily="34" charset="0"/>
                <a:ea typeface="Calibri" panose="020F0502020204030204" pitchFamily="34" charset="0"/>
                <a:cs typeface="Arial" panose="020B0604020202020204" pitchFamily="34" charset="0"/>
              </a:rPr>
              <a:t>while maintaining affinity with the NorCal/Bay Area consumer and continuing to expand group business. </a:t>
            </a:r>
          </a:p>
          <a:p>
            <a:r>
              <a:rPr lang="en-US" sz="1400" b="1" i="1" u="sng" dirty="0">
                <a:latin typeface="Arial" panose="020B0604020202020204" pitchFamily="34" charset="0"/>
                <a:ea typeface="Calibri" panose="020F0502020204030204" pitchFamily="34" charset="0"/>
                <a:cs typeface="Arial" panose="020B0604020202020204" pitchFamily="34" charset="0"/>
              </a:rPr>
              <a:t>Key Trend Insight</a:t>
            </a:r>
          </a:p>
          <a:p>
            <a:r>
              <a:rPr lang="en-US" sz="1400" dirty="0">
                <a:latin typeface="Arial" panose="020B0604020202020204" pitchFamily="34" charset="0"/>
                <a:ea typeface="Calibri" panose="020F0502020204030204" pitchFamily="34" charset="0"/>
                <a:cs typeface="Arial" panose="020B0604020202020204" pitchFamily="34" charset="0"/>
              </a:rPr>
              <a:t>Since 2008, comparable destinations have increasingly focused on special events to motivate visitation.  </a:t>
            </a:r>
          </a:p>
          <a:p>
            <a:endParaRPr lang="en-US" sz="1400" b="1" i="1" dirty="0">
              <a:latin typeface="Arial" panose="020B0604020202020204" pitchFamily="34" charset="0"/>
              <a:ea typeface="Calibri" panose="020F0502020204030204" pitchFamily="34" charset="0"/>
              <a:cs typeface="Arial" panose="020B0604020202020204" pitchFamily="34" charset="0"/>
            </a:endParaRPr>
          </a:p>
          <a:p>
            <a:r>
              <a:rPr lang="en-US" sz="1400" b="1" i="1" dirty="0">
                <a:latin typeface="Arial" panose="020B0604020202020204" pitchFamily="34" charset="0"/>
                <a:ea typeface="Calibri" panose="020F0502020204030204" pitchFamily="34" charset="0"/>
                <a:cs typeface="Arial" panose="020B0604020202020204" pitchFamily="34" charset="0"/>
              </a:rPr>
              <a:t>Purpose of Event Sponsorships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Drive overnight visitation</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Enhance visitation in “strike” zone periods – seasonal, mid-week, regional (lake vs. mountain resorts)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Capitalize on events that provide a marketing and/or PR reach to NLT targeted audiences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Enhance the NLT brand</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b="1" i="1" dirty="0">
                <a:latin typeface="Arial" panose="020B0604020202020204" pitchFamily="34" charset="0"/>
                <a:cs typeface="Arial" panose="020B0604020202020204" pitchFamily="34" charset="0"/>
              </a:rPr>
              <a:t>Measurements of Success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ROI Calculations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Survey Results</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Tracked Lodging &amp; TOT Generation</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Marketing &amp; PR Exposure</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Community Impact</a:t>
            </a:r>
          </a:p>
          <a:p>
            <a:pPr marL="742950" lvl="1"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Collaboration &amp; Transparency with Regional Partners During Negotiation Process</a:t>
            </a:r>
          </a:p>
        </p:txBody>
      </p:sp>
    </p:spTree>
    <p:extLst>
      <p:ext uri="{BB962C8B-B14F-4D97-AF65-F5344CB8AC3E}">
        <p14:creationId xmlns:p14="http://schemas.microsoft.com/office/powerpoint/2010/main" val="285311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C8CF28-6229-44A2-B790-CF821B7C2D5F}"/>
              </a:ext>
            </a:extLst>
          </p:cNvPr>
          <p:cNvSpPr>
            <a:spLocks noGrp="1"/>
          </p:cNvSpPr>
          <p:nvPr>
            <p:ph type="title"/>
          </p:nvPr>
        </p:nvSpPr>
        <p:spPr>
          <a:xfrm>
            <a:off x="650504" y="136097"/>
            <a:ext cx="10515600" cy="493350"/>
          </a:xfrm>
        </p:spPr>
        <p:txBody>
          <a:bodyPr>
            <a:normAutofit fontScale="90000"/>
          </a:bodyPr>
          <a:lstStyle/>
          <a:p>
            <a:pPr algn="ctr"/>
            <a:r>
              <a:rPr lang="en-US" dirty="0"/>
              <a:t>ROI Measurements</a:t>
            </a:r>
          </a:p>
        </p:txBody>
      </p:sp>
      <p:sp>
        <p:nvSpPr>
          <p:cNvPr id="6" name="TextBox 5">
            <a:extLst>
              <a:ext uri="{FF2B5EF4-FFF2-40B4-BE49-F238E27FC236}">
                <a16:creationId xmlns:a16="http://schemas.microsoft.com/office/drawing/2014/main" xmlns="" id="{38653803-F954-4012-9C6C-62EB9C30C00E}"/>
              </a:ext>
            </a:extLst>
          </p:cNvPr>
          <p:cNvSpPr txBox="1"/>
          <p:nvPr/>
        </p:nvSpPr>
        <p:spPr>
          <a:xfrm>
            <a:off x="218387" y="1131217"/>
            <a:ext cx="11755225" cy="369331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Return on Investment (ROI) = </a:t>
            </a:r>
            <a:r>
              <a:rPr lang="en-US" sz="2000" u="sng" dirty="0">
                <a:latin typeface="Arial" panose="020B0604020202020204" pitchFamily="34" charset="0"/>
                <a:cs typeface="Arial" panose="020B0604020202020204" pitchFamily="34" charset="0"/>
              </a:rPr>
              <a:t>Average Economic Impact</a:t>
            </a:r>
          </a:p>
          <a:p>
            <a:r>
              <a:rPr lang="en-US" sz="2000" dirty="0">
                <a:latin typeface="Arial" panose="020B0604020202020204" pitchFamily="34" charset="0"/>
                <a:cs typeface="Arial" panose="020B0604020202020204" pitchFamily="34" charset="0"/>
              </a:rPr>
              <a:t>		                         Sponsorship Funds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Average Economic Impact = </a:t>
            </a:r>
          </a:p>
          <a:p>
            <a:r>
              <a:rPr lang="en-US" sz="2000" dirty="0">
                <a:latin typeface="Arial" panose="020B0604020202020204" pitchFamily="34" charset="0"/>
                <a:cs typeface="Arial" panose="020B0604020202020204" pitchFamily="34" charset="0"/>
              </a:rPr>
              <a:t>(Visitors Contributing to TOT  x  Average Night Stay)  x  Average Spend Per Person Per Day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Visitors Contributing to TOT = </a:t>
            </a:r>
          </a:p>
          <a:p>
            <a:r>
              <a:rPr lang="en-US" sz="2000" dirty="0">
                <a:latin typeface="Arial" panose="020B0604020202020204" pitchFamily="34" charset="0"/>
                <a:cs typeface="Arial" panose="020B0604020202020204" pitchFamily="34" charset="0"/>
              </a:rPr>
              <a:t>((Total Event Attendance  x  % Out of Town Visitors)  x  % Lodged in TOT Generators)  x  % in Placer County</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Information is collected via participant survey</a:t>
            </a:r>
            <a:endParaRPr lang="en-US" sz="14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144" y="6127072"/>
            <a:ext cx="2601369" cy="376989"/>
          </a:xfrm>
          <a:prstGeom prst="rect">
            <a:avLst/>
          </a:prstGeom>
        </p:spPr>
      </p:pic>
    </p:spTree>
    <p:extLst>
      <p:ext uri="{BB962C8B-B14F-4D97-AF65-F5344CB8AC3E}">
        <p14:creationId xmlns:p14="http://schemas.microsoft.com/office/powerpoint/2010/main" val="4238337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44546A"/>
    </a:dk2>
    <a:lt2>
      <a:srgbClr val="E7E6E6"/>
    </a:lt2>
    <a:accent1>
      <a:srgbClr val="C2DFFD"/>
    </a:accent1>
    <a:accent2>
      <a:srgbClr val="ED7D31"/>
    </a:accent2>
    <a:accent3>
      <a:srgbClr val="A5A5A5"/>
    </a:accent3>
    <a:accent4>
      <a:srgbClr val="FFC000"/>
    </a:accent4>
    <a:accent5>
      <a:srgbClr val="5B9BD5"/>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2319</TotalTime>
  <Words>2240</Words>
  <Application>Microsoft Office PowerPoint</Application>
  <PresentationFormat>Widescreen</PresentationFormat>
  <Paragraphs>497</Paragraphs>
  <Slides>39</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Calibri</vt:lpstr>
      <vt:lpstr>Calibri Light</vt:lpstr>
      <vt:lpstr>Cambria</vt:lpstr>
      <vt:lpstr>Franklin Gothic Book</vt:lpstr>
      <vt:lpstr>Franklin Gothic Heavy</vt:lpstr>
      <vt:lpstr>Franklin Gothic Medium</vt:lpstr>
      <vt:lpstr>Times New Roman</vt:lpstr>
      <vt:lpstr>Wingdings</vt:lpstr>
      <vt:lpstr>Office Theme</vt:lpstr>
      <vt:lpstr>Worksheet</vt:lpstr>
      <vt:lpstr>Tourism Development, Visitor Service and Membership Update </vt:lpstr>
      <vt:lpstr>Program Updates</vt:lpstr>
      <vt:lpstr>Tourism Development Consumer Updates </vt:lpstr>
      <vt:lpstr>PowerPoint Presentation</vt:lpstr>
      <vt:lpstr>PowerPoint Presentation</vt:lpstr>
      <vt:lpstr>PowerPoint Presentation</vt:lpstr>
      <vt:lpstr>Special Events Overview and 18.19 Detail </vt:lpstr>
      <vt:lpstr>2018/2019 Special Event Strategy Program Overview</vt:lpstr>
      <vt:lpstr>ROI Measurements</vt:lpstr>
      <vt:lpstr>Total Event Spend</vt:lpstr>
      <vt:lpstr>Event Support by Region – 2016/2017 Fiscal Year</vt:lpstr>
      <vt:lpstr>Event Support by Region – 2017/2018 Fiscal Year</vt:lpstr>
      <vt:lpstr>2018/2019 Special Event Budget</vt:lpstr>
      <vt:lpstr>2018/2019 Special Event Strategy Marketing Sponsorships</vt:lpstr>
      <vt:lpstr>2018/2019 Special Event Strategy Partnership Funding</vt:lpstr>
      <vt:lpstr>2018/2019 Special Event Strategy Additional Event Funding</vt:lpstr>
      <vt:lpstr>Leisure Sales  Strategy &amp; Program Development</vt:lpstr>
      <vt:lpstr>Today’s Overview </vt:lpstr>
      <vt:lpstr>Leisure Sales: Areas of Focus</vt:lpstr>
      <vt:lpstr>Leisure Sales: Strategy</vt:lpstr>
      <vt:lpstr>Leisure Sales: Strategy</vt:lpstr>
      <vt:lpstr>Leisure Sales  Understanding the Booking Channels    </vt:lpstr>
      <vt:lpstr>  Leisure Sales Direct to Consumer  </vt:lpstr>
      <vt:lpstr>Product Development  Increasing lodging &amp; activities available for sale</vt:lpstr>
      <vt:lpstr>Tracking International Markets…</vt:lpstr>
      <vt:lpstr>PowerPoint Presentation</vt:lpstr>
      <vt:lpstr>Conference Sales – Key Functions</vt:lpstr>
      <vt:lpstr>Conference Sales: Strategy </vt:lpstr>
      <vt:lpstr>Conference Sales: Strategy</vt:lpstr>
      <vt:lpstr>Conference Sales: Strategy</vt:lpstr>
      <vt:lpstr>Total Conference Spend</vt:lpstr>
      <vt:lpstr>How we track success – Lead Generation </vt:lpstr>
      <vt:lpstr>How we track success – Room Revenue </vt:lpstr>
      <vt:lpstr>Visitor Service, Membership and Communications Update</vt:lpstr>
      <vt:lpstr>Visitor Information Services </vt:lpstr>
      <vt:lpstr>Communications Overview </vt:lpstr>
      <vt:lpstr>Membership Overview </vt:lpstr>
      <vt:lpstr>Membership Overview </vt:lpstr>
      <vt:lpstr>Save the Date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Name Employee Name, Title</dc:title>
  <dc:creator>MS Office</dc:creator>
  <cp:lastModifiedBy>Admin Asst</cp:lastModifiedBy>
  <cp:revision>91</cp:revision>
  <cp:lastPrinted>2018-07-27T22:07:33Z</cp:lastPrinted>
  <dcterms:created xsi:type="dcterms:W3CDTF">2017-10-09T18:43:38Z</dcterms:created>
  <dcterms:modified xsi:type="dcterms:W3CDTF">2018-08-01T00:40:50Z</dcterms:modified>
</cp:coreProperties>
</file>