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2"/>
  </p:notesMasterIdLst>
  <p:sldIdLst>
    <p:sldId id="256" r:id="rId2"/>
    <p:sldId id="259" r:id="rId3"/>
    <p:sldId id="263" r:id="rId4"/>
    <p:sldId id="264" r:id="rId5"/>
    <p:sldId id="270" r:id="rId6"/>
    <p:sldId id="271" r:id="rId7"/>
    <p:sldId id="272" r:id="rId8"/>
    <p:sldId id="274" r:id="rId9"/>
    <p:sldId id="273" r:id="rId10"/>
    <p:sldId id="275" r:id="rId11"/>
    <p:sldId id="276" r:id="rId12"/>
    <p:sldId id="277" r:id="rId13"/>
    <p:sldId id="278" r:id="rId14"/>
    <p:sldId id="279" r:id="rId15"/>
    <p:sldId id="283" r:id="rId16"/>
    <p:sldId id="282" r:id="rId17"/>
    <p:sldId id="281" r:id="rId18"/>
    <p:sldId id="284" r:id="rId19"/>
    <p:sldId id="257" r:id="rId20"/>
    <p:sldId id="258" r:id="rId21"/>
    <p:sldId id="260" r:id="rId22"/>
    <p:sldId id="261" r:id="rId23"/>
    <p:sldId id="262" r:id="rId24"/>
    <p:sldId id="265" r:id="rId25"/>
    <p:sldId id="266" r:id="rId26"/>
    <p:sldId id="267" r:id="rId27"/>
    <p:sldId id="268" r:id="rId28"/>
    <p:sldId id="269" r:id="rId29"/>
    <p:sldId id="28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Lst>
  <p:sldSz cx="12192000" cy="6858000"/>
  <p:notesSz cx="7010400" cy="9296400"/>
  <p:embeddedFontLst>
    <p:embeddedFont>
      <p:font typeface="Calibri" panose="020F0502020204030204" pitchFamily="34" charset="0"/>
      <p:regular r:id="rId113"/>
      <p:bold r:id="rId114"/>
      <p:italic r:id="rId115"/>
      <p:boldItalic r:id="rId116"/>
    </p:embeddedFont>
    <p:embeddedFont>
      <p:font typeface="Franklin Gothic" panose="020B0604020202020204" charset="0"/>
      <p:bold r:id="rId117"/>
    </p:embeddedFont>
    <p:embeddedFont>
      <p:font typeface="Libre Franklin" panose="00000500000000000000" charset="0"/>
      <p:regular r:id="rId118"/>
      <p:bold r:id="rId119"/>
      <p:italic r:id="rId120"/>
      <p:boldItalic r:id="rId1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5EA1A6-0A18-4D25-B1C1-5A348F62FB70}">
  <a:tblStyle styleId="{B05EA1A6-0A18-4D25-B1C1-5A348F62FB7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4293005-AEE4-460B-96E0-0AA957AD6B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5.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1.fntdata"/><Relationship Id="rId11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4.fntdata"/><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2.fntdata"/><Relationship Id="rId119"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8.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Introductions – </a:t>
            </a:r>
            <a:endParaRPr/>
          </a:p>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economic impact of tourism in North Lake Tahoe is over $650 million annually.  </a:t>
            </a:r>
            <a:endParaRPr/>
          </a:p>
          <a:p>
            <a:pPr marL="0" lvl="0" indent="0" algn="l" rtl="0">
              <a:spcBef>
                <a:spcPts val="0"/>
              </a:spcBef>
              <a:spcAft>
                <a:spcPts val="0"/>
              </a:spcAft>
              <a:buNone/>
            </a:pPr>
            <a:r>
              <a:rPr lang="en-US"/>
              <a:t>This chart indicates the categories of spending from the analysis completed in 2012 and again in 2016 </a:t>
            </a:r>
            <a:endParaRPr/>
          </a:p>
          <a:p>
            <a:pPr marL="0" lvl="0" indent="0" algn="l" rtl="0">
              <a:spcBef>
                <a:spcPts val="0"/>
              </a:spcBef>
              <a:spcAft>
                <a:spcPts val="0"/>
              </a:spcAft>
              <a:buNone/>
            </a:pPr>
            <a:r>
              <a:rPr lang="en-US"/>
              <a:t>Recreation spending ranking highest with lodging and food and beverage close behind </a:t>
            </a:r>
            <a:endParaRPr/>
          </a:p>
          <a:p>
            <a:pPr marL="0" lvl="0" indent="0" algn="l" rtl="0">
              <a:spcBef>
                <a:spcPts val="0"/>
              </a:spcBef>
              <a:spcAft>
                <a:spcPts val="0"/>
              </a:spcAft>
              <a:buNone/>
            </a:pPr>
            <a:r>
              <a:rPr lang="en-US"/>
              <a:t>Visitor spending on retail is less than other catagories but is still close to $100 million annually in our economy</a:t>
            </a:r>
            <a:endParaRPr/>
          </a:p>
          <a:p>
            <a:pPr marL="0" lvl="0" indent="0" algn="l" rtl="0">
              <a:spcBef>
                <a:spcPts val="0"/>
              </a:spcBef>
              <a:spcAft>
                <a:spcPts val="0"/>
              </a:spcAft>
              <a:buNone/>
            </a:pPr>
            <a:endParaRPr/>
          </a:p>
          <a:p>
            <a:pPr marL="0" lvl="0" indent="0" algn="l" rtl="0">
              <a:spcBef>
                <a:spcPts val="0"/>
              </a:spcBef>
              <a:spcAft>
                <a:spcPts val="0"/>
              </a:spcAft>
              <a:buNone/>
            </a:pPr>
            <a:r>
              <a:rPr lang="en-US"/>
              <a:t>Our efforts at a TBID we hope to diversify away from relying only on lodging but to raise funds from each of these categories, providing more equity and fairness </a:t>
            </a:r>
            <a:endParaRPr/>
          </a:p>
        </p:txBody>
      </p:sp>
      <p:sp>
        <p:nvSpPr>
          <p:cNvPr id="260" name="Google Shape;260;p1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5a85e09877_3_53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5a85e09877_3_53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g5a85e09877_3_53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5a85e09877_3_54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5a85e09877_3_54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5a85e09877_3_54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5a85e09877_3_55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5a85e09877_3_55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g5a85e09877_3_55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5a85e09877_3_54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5a85e09877_3_54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g5a85e09877_3_54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5a85e09877_3_55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5a85e09877_3_55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g5a85e09877_3_55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5a85e09877_3_56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5a85e09877_3_56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g5a85e09877_3_56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5a85e09877_3_57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5a85e09877_3_57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g5a85e09877_3_57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5a85e09877_3_57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5a85e09877_3_57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5a85e09877_3_57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5a85e09877_3_58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5a85e09877_3_58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g5a85e09877_3_58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5a85e09877_3_58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5a85e09877_3_58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g5a85e09877_3_58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numbers are very preliminary and will be part of our intensive work with the businesses on their willingness to assess themselves and the type of services we provide.  </a:t>
            </a:r>
            <a:endParaRPr/>
          </a:p>
        </p:txBody>
      </p:sp>
      <p:sp>
        <p:nvSpPr>
          <p:cNvPr id="270" name="Google Shape;270;p2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6" name="Google Shape;896;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a85e09877_3_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a85e09877_3_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5a85e09877_3_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a85e09877_3_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a85e09877_3_6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5a85e09877_3_6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Board and you approved a contract with Civitas last fall to do the initial work on the potential of a TBID for our region, </a:t>
            </a:r>
            <a:endParaRPr/>
          </a:p>
          <a:p>
            <a:pPr marL="0" lvl="0" indent="0" algn="l" rtl="0">
              <a:spcBef>
                <a:spcPts val="0"/>
              </a:spcBef>
              <a:spcAft>
                <a:spcPts val="0"/>
              </a:spcAft>
              <a:buNone/>
            </a:pPr>
            <a:r>
              <a:rPr lang="en-US"/>
              <a:t>After reviewing those results we, with your support, approved a second phase to move forward to the formation of a TBID</a:t>
            </a:r>
            <a:endParaRPr/>
          </a:p>
          <a:p>
            <a:pPr marL="0" lvl="0" indent="0" algn="l" rtl="0">
              <a:spcBef>
                <a:spcPts val="0"/>
              </a:spcBef>
              <a:spcAft>
                <a:spcPts val="0"/>
              </a:spcAft>
              <a:buNone/>
            </a:pPr>
            <a:endParaRPr/>
          </a:p>
          <a:p>
            <a:pPr marL="0" lvl="0" indent="0" algn="l" rtl="0">
              <a:spcBef>
                <a:spcPts val="0"/>
              </a:spcBef>
              <a:spcAft>
                <a:spcPts val="0"/>
              </a:spcAft>
              <a:buNone/>
            </a:pPr>
            <a:r>
              <a:rPr lang="en-US"/>
              <a:t>While it requires quite a bit of education with our business owners, we are confident that our business community will support the effort.</a:t>
            </a:r>
            <a:endParaRPr/>
          </a:p>
          <a:p>
            <a:pPr marL="0" lvl="0" indent="0" algn="l" rtl="0">
              <a:spcBef>
                <a:spcPts val="0"/>
              </a:spcBef>
              <a:spcAft>
                <a:spcPts val="0"/>
              </a:spcAft>
              <a:buNone/>
            </a:pPr>
            <a:endParaRPr/>
          </a:p>
          <a:p>
            <a:pPr marL="0" lvl="0" indent="0" algn="l" rtl="0">
              <a:spcBef>
                <a:spcPts val="0"/>
              </a:spcBef>
              <a:spcAft>
                <a:spcPts val="0"/>
              </a:spcAft>
              <a:buNone/>
            </a:pPr>
            <a:r>
              <a:rPr lang="en-US"/>
              <a:t>We look forward to working with you and your staff to raise additional funding to address our Tourism Master Plan priorities.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5" name="Google Shape;295;p2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a85e09877_3_1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a85e09877_3_11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5a85e09877_3_11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a85e09877_3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a85e09877_3_6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5a85e09877_3_6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a85e09877_3_5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a85e09877_3_5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5a85e09877_3_5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a85e09877_3_12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a85e09877_3_12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5a85e09877_3_12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brief historical perspective as background - we are very appreciative that for over 55 years, Placer County has devoted part of the revenues collected from Transient Occupancy Tax for marketing, promotions, visitor information and business development.  Since 1995 you have been contracting with us to provide services and input to you.  </a:t>
            </a:r>
            <a:endParaRPr/>
          </a:p>
        </p:txBody>
      </p:sp>
      <p:sp>
        <p:nvSpPr>
          <p:cNvPr id="97" name="Google Shape;97;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a85e09877_3_1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a85e09877_3_1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5a85e09877_3_1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c0d1f5f36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5c0d1f5f36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primary benefactor in the dramatic increase of TOT revenues has been Placer County, NLTRA’s budget has been significantly increased in past 4 years. NLTRA and its members will be the beneficiary of increases in TBID revenues.</a:t>
            </a:r>
            <a:endParaRPr/>
          </a:p>
          <a:p>
            <a:pPr marL="0" lvl="0" indent="0" algn="l" rtl="0">
              <a:spcBef>
                <a:spcPts val="0"/>
              </a:spcBef>
              <a:spcAft>
                <a:spcPts val="0"/>
              </a:spcAft>
              <a:buNone/>
            </a:pPr>
            <a:endParaRPr/>
          </a:p>
          <a:p>
            <a:pPr marL="0" lvl="0" indent="0" algn="l" rtl="0">
              <a:spcBef>
                <a:spcPts val="0"/>
              </a:spcBef>
              <a:spcAft>
                <a:spcPts val="0"/>
              </a:spcAft>
              <a:buNone/>
            </a:pPr>
            <a:r>
              <a:rPr lang="en-US"/>
              <a:t>As you know, TOT revenues have been increasing at a higher rate than CPI growth</a:t>
            </a:r>
            <a:endParaRPr/>
          </a:p>
          <a:p>
            <a:pPr marL="0" lvl="0" indent="0" algn="l" rtl="0">
              <a:spcBef>
                <a:spcPts val="0"/>
              </a:spcBef>
              <a:spcAft>
                <a:spcPts val="0"/>
              </a:spcAft>
              <a:buNone/>
            </a:pPr>
            <a:r>
              <a:rPr lang="en-US"/>
              <a:t>And unless there is a major catastrophe – revenues will set another record - topping $19 million </a:t>
            </a:r>
            <a:endParaRPr/>
          </a:p>
          <a:p>
            <a:pPr marL="0" lvl="0" indent="0" algn="l" rtl="0">
              <a:spcBef>
                <a:spcPts val="0"/>
              </a:spcBef>
              <a:spcAft>
                <a:spcPts val="0"/>
              </a:spcAft>
              <a:buNone/>
            </a:pPr>
            <a:r>
              <a:rPr lang="en-US"/>
              <a:t>While we can’t take full credit for the increased revenues, the efforts you fund through us are certainly part of these results</a:t>
            </a:r>
            <a:endParaRPr/>
          </a:p>
        </p:txBody>
      </p:sp>
      <p:sp>
        <p:nvSpPr>
          <p:cNvPr id="105" name="Google Shape;105;g5c0d1f5f36_0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focus the funding on our strategic efforts of strengthening our economy by: increasing destination visitation, those that come from further away, stay longer and book further in advance</a:t>
            </a:r>
            <a:endParaRPr/>
          </a:p>
          <a:p>
            <a:pPr marL="0" lvl="0" indent="0" algn="l" rtl="0">
              <a:spcBef>
                <a:spcPts val="0"/>
              </a:spcBef>
              <a:spcAft>
                <a:spcPts val="0"/>
              </a:spcAft>
              <a:buNone/>
            </a:pPr>
            <a:r>
              <a:rPr lang="en-US"/>
              <a:t>Our market emphasis is in areas served with direct flights into Reno </a:t>
            </a:r>
            <a:endParaRPr/>
          </a:p>
          <a:p>
            <a:pPr marL="0" lvl="0" indent="0" algn="l" rtl="0">
              <a:spcBef>
                <a:spcPts val="0"/>
              </a:spcBef>
              <a:spcAft>
                <a:spcPts val="0"/>
              </a:spcAft>
              <a:buNone/>
            </a:pPr>
            <a:r>
              <a:rPr lang="en-US"/>
              <a:t>This fluctuates depending upon air service changes – for example last year we were in the Austin, TX market </a:t>
            </a:r>
            <a:endParaRPr/>
          </a:p>
          <a:p>
            <a:pPr marL="0" lvl="0" indent="0" algn="l" rtl="0">
              <a:spcBef>
                <a:spcPts val="0"/>
              </a:spcBef>
              <a:spcAft>
                <a:spcPts val="0"/>
              </a:spcAft>
              <a:buNone/>
            </a:pPr>
            <a:r>
              <a:rPr lang="en-US"/>
              <a:t>But based on the flight being cancelled (despite its passenger counts) </a:t>
            </a:r>
            <a:endParaRPr/>
          </a:p>
          <a:p>
            <a:pPr marL="0" lvl="0" indent="0" algn="l" rtl="0">
              <a:spcBef>
                <a:spcPts val="0"/>
              </a:spcBef>
              <a:spcAft>
                <a:spcPts val="0"/>
              </a:spcAft>
              <a:buNone/>
            </a:pPr>
            <a:r>
              <a:rPr lang="en-US"/>
              <a:t>Looking forward to this next year, we are working with our partners in Reno, and entering the Houston market with new direct flight service by United Airlines </a:t>
            </a:r>
            <a:endParaRPr/>
          </a:p>
          <a:p>
            <a:pPr marL="0" lvl="0" indent="0" algn="l" rtl="0">
              <a:spcBef>
                <a:spcPts val="0"/>
              </a:spcBef>
              <a:spcAft>
                <a:spcPts val="0"/>
              </a:spcAft>
              <a:buNone/>
            </a:pPr>
            <a:endParaRPr/>
          </a:p>
          <a:p>
            <a:pPr marL="0" lvl="0" indent="0" algn="l" rtl="0">
              <a:spcBef>
                <a:spcPts val="0"/>
              </a:spcBef>
              <a:spcAft>
                <a:spcPts val="0"/>
              </a:spcAft>
              <a:buNone/>
            </a:pPr>
            <a:r>
              <a:rPr lang="en-US"/>
              <a:t>During the shoulder seasons, fall and spring, when the weather and activities are less dependable we focus on drive markets to fill occupancy </a:t>
            </a:r>
            <a:endParaRPr/>
          </a:p>
        </p:txBody>
      </p:sp>
      <p:sp>
        <p:nvSpPr>
          <p:cNvPr id="134" name="Google Shape;134;p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particular – we focus on shoulder seasons efforts – Quarters 2 &amp; 4</a:t>
            </a:r>
            <a:endParaRPr/>
          </a:p>
          <a:p>
            <a:pPr marL="0" lvl="0" indent="0" algn="l" rtl="0">
              <a:spcBef>
                <a:spcPts val="0"/>
              </a:spcBef>
              <a:spcAft>
                <a:spcPts val="0"/>
              </a:spcAft>
              <a:buNone/>
            </a:pPr>
            <a:r>
              <a:rPr lang="en-US"/>
              <a:t>In evaluating the ten year growth you can see that Quarters 2 &amp; 4 TOT collections have had more significant growth rates than our peak seasons</a:t>
            </a:r>
            <a:endParaRPr/>
          </a:p>
          <a:p>
            <a:pPr marL="0" lvl="0" indent="0" algn="l" rtl="0">
              <a:spcBef>
                <a:spcPts val="0"/>
              </a:spcBef>
              <a:spcAft>
                <a:spcPts val="0"/>
              </a:spcAft>
              <a:buNone/>
            </a:pPr>
            <a:endParaRPr/>
          </a:p>
        </p:txBody>
      </p:sp>
      <p:sp>
        <p:nvSpPr>
          <p:cNvPr id="142" name="Google Shape;142;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primary benefactor in the dramatic increase of TOT revenues has been Placer County, NLTRA’s budget has been significantly increased in past 4 years. NLTRA and its members will be the beneficiary of increases in TBID revenues.</a:t>
            </a:r>
            <a:endParaRPr/>
          </a:p>
          <a:p>
            <a:pPr marL="0" lvl="0" indent="0" algn="l" rtl="0">
              <a:spcBef>
                <a:spcPts val="0"/>
              </a:spcBef>
              <a:spcAft>
                <a:spcPts val="0"/>
              </a:spcAft>
              <a:buNone/>
            </a:pPr>
            <a:endParaRPr/>
          </a:p>
          <a:p>
            <a:pPr marL="0" lvl="0" indent="0" algn="l" rtl="0">
              <a:spcBef>
                <a:spcPts val="0"/>
              </a:spcBef>
              <a:spcAft>
                <a:spcPts val="0"/>
              </a:spcAft>
              <a:buNone/>
            </a:pPr>
            <a:r>
              <a:rPr lang="en-US"/>
              <a:t>As you know, TOT revenues have been increasing at a higher rate than CPI growth</a:t>
            </a:r>
            <a:endParaRPr/>
          </a:p>
          <a:p>
            <a:pPr marL="0" lvl="0" indent="0" algn="l" rtl="0">
              <a:spcBef>
                <a:spcPts val="0"/>
              </a:spcBef>
              <a:spcAft>
                <a:spcPts val="0"/>
              </a:spcAft>
              <a:buNone/>
            </a:pPr>
            <a:r>
              <a:rPr lang="en-US"/>
              <a:t>And unless there is a major catastrophe – revenues will set another record - topping $19 million </a:t>
            </a:r>
            <a:endParaRPr/>
          </a:p>
          <a:p>
            <a:pPr marL="0" lvl="0" indent="0" algn="l" rtl="0">
              <a:spcBef>
                <a:spcPts val="0"/>
              </a:spcBef>
              <a:spcAft>
                <a:spcPts val="0"/>
              </a:spcAft>
              <a:buNone/>
            </a:pPr>
            <a:r>
              <a:rPr lang="en-US"/>
              <a:t>While we can’t take full credit for the increased revenues, the efforts you fund through us are certainly part of these results</a:t>
            </a:r>
            <a:endParaRPr/>
          </a:p>
        </p:txBody>
      </p:sp>
      <p:sp>
        <p:nvSpPr>
          <p:cNvPr id="154" name="Google Shape;154;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Other jurisdictions surrounding our location, as well as in competitive resort areas, have higher sales tax </a:t>
            </a:r>
            <a:endParaRPr/>
          </a:p>
          <a:p>
            <a:pPr marL="0" lvl="0" indent="0" algn="l" rtl="0">
              <a:spcBef>
                <a:spcPts val="0"/>
              </a:spcBef>
              <a:spcAft>
                <a:spcPts val="0"/>
              </a:spcAft>
              <a:buNone/>
            </a:pPr>
            <a:endParaRPr/>
          </a:p>
          <a:p>
            <a:pPr marL="0" lvl="0" indent="0" algn="l" rtl="0">
              <a:spcBef>
                <a:spcPts val="0"/>
              </a:spcBef>
              <a:spcAft>
                <a:spcPts val="0"/>
              </a:spcAft>
              <a:buNone/>
            </a:pPr>
            <a:r>
              <a:rPr lang="en-US"/>
              <a:t>Distributing an assessment to food and beverage, retail and recreation would still keep us competitive with other destinations  </a:t>
            </a:r>
            <a:endParaRPr/>
          </a:p>
        </p:txBody>
      </p:sp>
      <p:sp>
        <p:nvSpPr>
          <p:cNvPr id="180" name="Google Shape;180;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Other resort areas have higher TOT rates </a:t>
            </a:r>
            <a:endParaRPr/>
          </a:p>
          <a:p>
            <a:pPr marL="0" lvl="0" indent="0" algn="l" rtl="0">
              <a:spcBef>
                <a:spcPts val="0"/>
              </a:spcBef>
              <a:spcAft>
                <a:spcPts val="0"/>
              </a:spcAft>
              <a:buNone/>
            </a:pPr>
            <a:r>
              <a:rPr lang="en-US"/>
              <a:t>So we will be competitive from a price comparison</a:t>
            </a:r>
            <a:endParaRPr/>
          </a:p>
        </p:txBody>
      </p:sp>
      <p:sp>
        <p:nvSpPr>
          <p:cNvPr id="188" name="Google Shape;188;p2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do all this with a budget that is much smaller than that of our competitors. </a:t>
            </a:r>
            <a:endParaRPr/>
          </a:p>
          <a:p>
            <a:pPr marL="0" lvl="0" indent="0" algn="l" rtl="0">
              <a:spcBef>
                <a:spcPts val="0"/>
              </a:spcBef>
              <a:spcAft>
                <a:spcPts val="0"/>
              </a:spcAft>
              <a:buNone/>
            </a:pPr>
            <a:r>
              <a:rPr lang="en-US"/>
              <a:t>Primarily because many have already supplemented their budgets with self assessments. </a:t>
            </a:r>
            <a:endParaRPr/>
          </a:p>
        </p:txBody>
      </p:sp>
      <p:sp>
        <p:nvSpPr>
          <p:cNvPr id="196" name="Google Shape;196;p1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a9147e305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5a9147e305_1_0:notes"/>
          <p:cNvSpPr txBox="1">
            <a:spLocks noGrp="1"/>
          </p:cNvSpPr>
          <p:nvPr>
            <p:ph type="body" idx="1"/>
          </p:nvPr>
        </p:nvSpPr>
        <p:spPr>
          <a:xfrm>
            <a:off x="701041"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00"/>
              <a:buFont typeface="Calibri"/>
              <a:buNone/>
            </a:pPr>
            <a:r>
              <a:rPr lang="en-US"/>
              <a:t>We worked with your staff last year to undertake a voter survey and found that </a:t>
            </a:r>
            <a:endParaRPr/>
          </a:p>
          <a:p>
            <a:pPr marL="0" lvl="0" indent="0" algn="l" rtl="0">
              <a:spcBef>
                <a:spcPts val="0"/>
              </a:spcBef>
              <a:spcAft>
                <a:spcPts val="0"/>
              </a:spcAft>
              <a:buClr>
                <a:schemeClr val="dk1"/>
              </a:buClr>
              <a:buSzPts val="300"/>
              <a:buFont typeface="Calibri"/>
              <a:buNone/>
            </a:pPr>
            <a:r>
              <a:rPr lang="en-US"/>
              <a:t>71% voters believed the region needs additional funding</a:t>
            </a:r>
            <a:endParaRPr/>
          </a:p>
          <a:p>
            <a:pPr marL="0" lvl="0" indent="0" algn="l" rtl="0">
              <a:spcBef>
                <a:spcPts val="0"/>
              </a:spcBef>
              <a:spcAft>
                <a:spcPts val="0"/>
              </a:spcAft>
              <a:buClr>
                <a:schemeClr val="dk1"/>
              </a:buClr>
              <a:buSzPts val="300"/>
              <a:buFont typeface="Calibri"/>
              <a:buNone/>
            </a:pPr>
            <a:r>
              <a:rPr lang="en-US"/>
              <a:t>Voters strongly support TOT increases (of course - they don’t pay)</a:t>
            </a:r>
            <a:endParaRPr/>
          </a:p>
          <a:p>
            <a:pPr marL="0" lvl="0" indent="0" algn="l" rtl="0">
              <a:spcBef>
                <a:spcPts val="0"/>
              </a:spcBef>
              <a:spcAft>
                <a:spcPts val="0"/>
              </a:spcAft>
              <a:buClr>
                <a:schemeClr val="dk1"/>
              </a:buClr>
              <a:buSzPts val="300"/>
              <a:buFont typeface="Calibri"/>
              <a:buNone/>
            </a:pPr>
            <a:r>
              <a:rPr lang="en-US"/>
              <a:t>But there was also significant support for sales tax increase </a:t>
            </a:r>
            <a:endParaRPr/>
          </a:p>
          <a:p>
            <a:pPr marL="0" lvl="0" indent="0" algn="l" rtl="0">
              <a:spcBef>
                <a:spcPts val="0"/>
              </a:spcBef>
              <a:spcAft>
                <a:spcPts val="0"/>
              </a:spcAft>
              <a:buClr>
                <a:schemeClr val="dk1"/>
              </a:buClr>
              <a:buSzPts val="300"/>
              <a:buFont typeface="Calibri"/>
              <a:buNone/>
            </a:pPr>
            <a:r>
              <a:rPr lang="en-US"/>
              <a:t>NLTRA Board believes that a TBID is an approach that effectively does both through a voluntary self-assessment by the businesses</a:t>
            </a:r>
            <a:endParaRPr/>
          </a:p>
        </p:txBody>
      </p:sp>
      <p:sp>
        <p:nvSpPr>
          <p:cNvPr id="204" name="Google Shape;204;g5a9147e305_1_0:notes"/>
          <p:cNvSpPr txBox="1">
            <a:spLocks noGrp="1"/>
          </p:cNvSpPr>
          <p:nvPr>
            <p:ph type="sldNum" idx="12"/>
          </p:nvPr>
        </p:nvSpPr>
        <p:spPr>
          <a:xfrm>
            <a:off x="3970937" y="8829967"/>
            <a:ext cx="3037800" cy="46650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a85e09877_3_4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a85e09877_3_4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5a85e09877_3_4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a85e09877_3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a85e09877_3_4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5a85e09877_3_4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a85e09877_3_12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a85e09877_3_12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5a85e09877_3_12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a85e09877_3_13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a85e09877_3_13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5a85e09877_3_13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a85e09877_3_7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a85e09877_3_7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5a85e09877_3_7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a85e09877_3_13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a85e09877_3_13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5a85e09877_3_13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a85e09877_3_14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a85e09877_3_14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5a85e09877_3_14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a85e09877_3_15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a85e09877_3_15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5a85e09877_3_15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a85e09877_3_15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a85e09877_3_15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5a85e09877_3_15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a85e09877_3_16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a85e09877_3_16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5a85e09877_3_16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85e09877_3_16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a85e09877_3_16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5a85e09877_3_16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a85e09877_3_17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a85e09877_3_17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5a85e09877_3_17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5:notes"/>
          <p:cNvSpPr txBox="1">
            <a:spLocks noGrp="1"/>
          </p:cNvSpPr>
          <p:nvPr>
            <p:ph type="body" idx="1"/>
          </p:nvPr>
        </p:nvSpPr>
        <p:spPr>
          <a:xfrm>
            <a:off x="701041" y="4473892"/>
            <a:ext cx="5608319" cy="3660458"/>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00"/>
              <a:buFont typeface="Calibri"/>
              <a:buNone/>
            </a:pPr>
            <a:br>
              <a:rPr lang="en-US"/>
            </a:br>
            <a:r>
              <a:rPr lang="en-US"/>
              <a:t>Our efforts in marketing, promotions, and visitor services are important</a:t>
            </a:r>
            <a:endParaRPr/>
          </a:p>
          <a:p>
            <a:pPr marL="0" lvl="0" indent="0" algn="l" rtl="0">
              <a:spcBef>
                <a:spcPts val="0"/>
              </a:spcBef>
              <a:spcAft>
                <a:spcPts val="0"/>
              </a:spcAft>
              <a:buClr>
                <a:schemeClr val="dk1"/>
              </a:buClr>
              <a:buSzPts val="300"/>
              <a:buFont typeface="Calibri"/>
              <a:buNone/>
            </a:pPr>
            <a:r>
              <a:rPr lang="en-US"/>
              <a:t>but additionally both NLTRA and Placer County adopted a Tourism Master Plan in 2015 that identified other priorities for funding – </a:t>
            </a:r>
            <a:endParaRPr/>
          </a:p>
          <a:p>
            <a:pPr marL="0" lvl="0" indent="0" algn="l" rtl="0">
              <a:spcBef>
                <a:spcPts val="0"/>
              </a:spcBef>
              <a:spcAft>
                <a:spcPts val="0"/>
              </a:spcAft>
              <a:buClr>
                <a:schemeClr val="dk1"/>
              </a:buClr>
              <a:buSzPts val="300"/>
              <a:buFont typeface="Calibri"/>
              <a:buNone/>
            </a:pPr>
            <a:r>
              <a:rPr lang="en-US"/>
              <a:t>Visitor Activities &amp; Facilities and Transportation  </a:t>
            </a:r>
            <a:endParaRPr/>
          </a:p>
          <a:p>
            <a:pPr marL="0" lvl="0" indent="0" algn="l" rtl="0">
              <a:spcBef>
                <a:spcPts val="0"/>
              </a:spcBef>
              <a:spcAft>
                <a:spcPts val="0"/>
              </a:spcAft>
              <a:buClr>
                <a:schemeClr val="dk1"/>
              </a:buClr>
              <a:buSzPts val="300"/>
              <a:buFont typeface="Calibri"/>
              <a:buNone/>
            </a:pPr>
            <a:endParaRPr/>
          </a:p>
          <a:p>
            <a:pPr marL="0" lvl="0" indent="0" algn="l" rtl="0">
              <a:spcBef>
                <a:spcPts val="0"/>
              </a:spcBef>
              <a:spcAft>
                <a:spcPts val="0"/>
              </a:spcAft>
              <a:buClr>
                <a:schemeClr val="dk1"/>
              </a:buClr>
              <a:buSzPts val="300"/>
              <a:buFont typeface="Calibri"/>
              <a:buNone/>
            </a:pPr>
            <a:r>
              <a:rPr lang="en-US"/>
              <a:t>That adopted plan was developed after extensive public outreach and input and identified the need for significant additional funding – projected need of $100 million just for Top Tier Priorities over the 8 years remaining on the current  </a:t>
            </a:r>
            <a:endParaRPr/>
          </a:p>
          <a:p>
            <a:pPr marL="0" lvl="0" indent="0" algn="l" rtl="0">
              <a:spcBef>
                <a:spcPts val="0"/>
              </a:spcBef>
              <a:spcAft>
                <a:spcPts val="0"/>
              </a:spcAft>
              <a:buClr>
                <a:schemeClr val="dk1"/>
              </a:buClr>
              <a:buSzPts val="300"/>
              <a:buFont typeface="Calibri"/>
              <a:buNone/>
            </a:pPr>
            <a:endParaRPr/>
          </a:p>
          <a:p>
            <a:pPr marL="0" lvl="0" indent="0" algn="l" rtl="0">
              <a:spcBef>
                <a:spcPts val="0"/>
              </a:spcBef>
              <a:spcAft>
                <a:spcPts val="0"/>
              </a:spcAft>
              <a:buClr>
                <a:schemeClr val="dk1"/>
              </a:buClr>
              <a:buSzPts val="300"/>
              <a:buFont typeface="Calibri"/>
              <a:buNone/>
            </a:pPr>
            <a:r>
              <a:rPr lang="en-US"/>
              <a:t>It also identified the need for additional funding sources including consideration of the formation of a Tourism Business Improvement District</a:t>
            </a:r>
            <a:endParaRPr/>
          </a:p>
          <a:p>
            <a:pPr marL="0" lvl="0" indent="0" algn="l" rtl="0">
              <a:spcBef>
                <a:spcPts val="0"/>
              </a:spcBef>
              <a:spcAft>
                <a:spcPts val="0"/>
              </a:spcAft>
              <a:buClr>
                <a:schemeClr val="dk1"/>
              </a:buClr>
              <a:buSzPts val="300"/>
              <a:buFont typeface="Calibri"/>
              <a:buNone/>
            </a:pPr>
            <a:endParaRPr/>
          </a:p>
        </p:txBody>
      </p:sp>
      <p:sp>
        <p:nvSpPr>
          <p:cNvPr id="170" name="Google Shape;170;p15:notes"/>
          <p:cNvSpPr txBox="1">
            <a:spLocks noGrp="1"/>
          </p:cNvSpPr>
          <p:nvPr>
            <p:ph type="sldNum" idx="12"/>
          </p:nvPr>
        </p:nvSpPr>
        <p:spPr>
          <a:xfrm>
            <a:off x="3970937" y="8829967"/>
            <a:ext cx="3037839" cy="466432"/>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a85e09877_3_18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a85e09877_3_18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5a85e09877_3_18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a85e09877_3_18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5a85e09877_3_18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5a85e09877_3_18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a85e09877_3_8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a85e09877_3_8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5a85e09877_3_8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a85e09877_3_19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a85e09877_3_19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5a85e09877_3_19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a85e09877_3_19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5a85e09877_3_19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5a85e09877_3_19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5a85e09877_3_20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a85e09877_3_20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5a85e09877_3_20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a85e09877_3_21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a85e09877_3_21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5a85e09877_3_21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a85e09877_3_21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a85e09877_3_21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5a85e09877_3_21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a85e09877_3_22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a85e09877_3_22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5a85e09877_3_22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a85e09877_3_22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5a85e09877_3_22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5a85e09877_3_22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information on TBIDS</a:t>
            </a:r>
            <a:endParaRPr/>
          </a:p>
        </p:txBody>
      </p:sp>
      <p:sp>
        <p:nvSpPr>
          <p:cNvPr id="219" name="Google Shape;219;p1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a85e09877_3_23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a85e09877_3_23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5a85e09877_3_23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5a85e09877_3_24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5a85e09877_3_24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5a85e09877_3_24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5a85e09877_3_24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5a85e09877_3_24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5a85e09877_3_24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a85e09877_3_25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a85e09877_3_25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5a85e09877_3_25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a85e09877_3_25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a85e09877_3_25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5a85e09877_3_25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5a85e09877_3_26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5a85e09877_3_26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5a85e09877_3_26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5a85e09877_3_27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5a85e09877_3_27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5a85e09877_3_27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5a85e09877_3_27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5a85e09877_3_27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g5a85e09877_3_27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a85e09877_3_28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a85e09877_3_28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5a85e09877_3_28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a85e09877_3_28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a85e09877_3_28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g5a85e09877_3_28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a85e09877_3_3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a85e09877_3_3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5a85e09877_3_3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a85e09877_3_29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a85e09877_3_29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g5a85e09877_3_29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5a85e09877_3_30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5a85e09877_3_30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g5a85e09877_3_30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a85e09877_3_30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a85e09877_3_30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5a85e09877_3_30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a85e09877_3_31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5a85e09877_3_31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5a85e09877_3_31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5a85e09877_3_31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5a85e09877_3_31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5a85e09877_3_31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5a85e09877_3_32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5a85e09877_3_32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5a85e09877_3_32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a85e09877_3_33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a85e09877_3_33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g5a85e09877_3_33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a85e09877_3_33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a85e09877_3_33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g5a85e09877_3_33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5a85e09877_3_34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5a85e09877_3_34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5a85e09877_3_34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5a85e09877_3_34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5a85e09877_3_34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g5a85e09877_3_34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held meetings with many of our key business leaders and this is what we have heard – </a:t>
            </a:r>
            <a:endParaRPr/>
          </a:p>
          <a:p>
            <a:pPr marL="0" lvl="0" indent="0" algn="l" rtl="0">
              <a:spcBef>
                <a:spcPts val="0"/>
              </a:spcBef>
              <a:spcAft>
                <a:spcPts val="0"/>
              </a:spcAft>
              <a:buNone/>
            </a:pPr>
            <a:r>
              <a:rPr lang="en-US"/>
              <a:t>They agree in concept with an independent source of funding, overseen by the contributors</a:t>
            </a:r>
            <a:endParaRPr/>
          </a:p>
          <a:p>
            <a:pPr marL="0" lvl="0" indent="0" algn="l" rtl="0">
              <a:spcBef>
                <a:spcPts val="0"/>
              </a:spcBef>
              <a:spcAft>
                <a:spcPts val="0"/>
              </a:spcAft>
              <a:buNone/>
            </a:pPr>
            <a:r>
              <a:rPr lang="en-US"/>
              <a:t>If they assess themselves to free up funds, they want those funds to address our most pressing needs – housing/transportation</a:t>
            </a:r>
            <a:endParaRPr/>
          </a:p>
          <a:p>
            <a:pPr marL="0" lvl="0" indent="0" algn="l" rtl="0">
              <a:spcBef>
                <a:spcPts val="0"/>
              </a:spcBef>
              <a:spcAft>
                <a:spcPts val="0"/>
              </a:spcAft>
              <a:buNone/>
            </a:pPr>
            <a:r>
              <a:rPr lang="en-US"/>
              <a:t>They agree in concept that all benefitting from NLTRA’s services should participate in raising the funding – not just lodging</a:t>
            </a:r>
            <a:endParaRPr/>
          </a:p>
          <a:p>
            <a:pPr marL="0" lvl="0" indent="0" algn="l" rtl="0">
              <a:spcBef>
                <a:spcPts val="0"/>
              </a:spcBef>
              <a:spcAft>
                <a:spcPts val="0"/>
              </a:spcAft>
              <a:buNone/>
            </a:pPr>
            <a:r>
              <a:rPr lang="en-US"/>
              <a:t>They agree with supporting the renewal of the existing TOT 2% in 2020 and eliminating the sunset clause – wouldn’t need renewals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7" name="Google Shape;237;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a85e09877_3_35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5a85e09877_3_35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5a85e09877_3_35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a85e09877_3_36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5a85e09877_3_36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g5a85e09877_3_36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a85e09877_3_36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a85e09877_3_36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5a85e09877_3_36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a85e09877_3_37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a85e09877_3_37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g5a85e09877_3_37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5a85e09877_3_37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5a85e09877_3_37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5a85e09877_3_37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5a85e09877_3_38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5a85e09877_3_38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g5a85e09877_3_38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5a85e09877_3_39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5a85e09877_3_39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5a85e09877_3_39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a85e09877_3_39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5a85e09877_3_39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g5a85e09877_3_39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2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Board and you approved a contract with Civitas last fall to do the initial work on the potential of a TBID for our region, </a:t>
            </a:r>
            <a:endParaRPr/>
          </a:p>
          <a:p>
            <a:pPr marL="0" lvl="0" indent="0" algn="l" rtl="0">
              <a:spcBef>
                <a:spcPts val="0"/>
              </a:spcBef>
              <a:spcAft>
                <a:spcPts val="0"/>
              </a:spcAft>
              <a:buNone/>
            </a:pPr>
            <a:r>
              <a:rPr lang="en-US"/>
              <a:t>After reviewing those results we, with your support, approved a second phase to move forward to the formation of a TBID</a:t>
            </a:r>
            <a:endParaRPr/>
          </a:p>
          <a:p>
            <a:pPr marL="0" lvl="0" indent="0" algn="l" rtl="0">
              <a:spcBef>
                <a:spcPts val="0"/>
              </a:spcBef>
              <a:spcAft>
                <a:spcPts val="0"/>
              </a:spcAft>
              <a:buNone/>
            </a:pPr>
            <a:endParaRPr/>
          </a:p>
          <a:p>
            <a:pPr marL="0" lvl="0" indent="0" algn="l" rtl="0">
              <a:spcBef>
                <a:spcPts val="0"/>
              </a:spcBef>
              <a:spcAft>
                <a:spcPts val="0"/>
              </a:spcAft>
              <a:buNone/>
            </a:pPr>
            <a:r>
              <a:rPr lang="en-US"/>
              <a:t>While it requires quite a bit of education with our business owners, we are confident that our business community will support the effort.</a:t>
            </a:r>
            <a:endParaRPr/>
          </a:p>
          <a:p>
            <a:pPr marL="0" lvl="0" indent="0" algn="l" rtl="0">
              <a:spcBef>
                <a:spcPts val="0"/>
              </a:spcBef>
              <a:spcAft>
                <a:spcPts val="0"/>
              </a:spcAft>
              <a:buNone/>
            </a:pPr>
            <a:endParaRPr/>
          </a:p>
          <a:p>
            <a:pPr marL="0" lvl="0" indent="0" algn="l" rtl="0">
              <a:spcBef>
                <a:spcPts val="0"/>
              </a:spcBef>
              <a:spcAft>
                <a:spcPts val="0"/>
              </a:spcAft>
              <a:buNone/>
            </a:pPr>
            <a:r>
              <a:rPr lang="en-US"/>
              <a:t>We look forward to working with you and your staff to raise additional funding to address our Tourism Master Plan priorities.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72" name="Google Shape;672;p2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5a85e09877_3_40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5a85e09877_3_40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g5a85e09877_3_40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a85e09877_3_10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a85e09877_3_10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5a85e09877_3_10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5a85e09877_3_41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5a85e09877_3_41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5a85e09877_3_41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5a85e09877_3_42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5a85e09877_3_42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5a85e09877_3_42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a85e09877_3_42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5a85e09877_3_42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g5a85e09877_3_42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5a85e09877_3_43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5a85e09877_3_43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5a85e09877_3_43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5a85e09877_3_43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5a85e09877_3_43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5a85e09877_3_43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5a85e09877_3_44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5a85e09877_3_44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g5a85e09877_3_44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5a85e09877_3_45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5a85e09877_3_45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g5a85e09877_3_45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5a85e09877_3_45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5a85e09877_3_45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g5a85e09877_3_45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5a85e09877_3_46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5a85e09877_3_46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g5a85e09877_3_46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5a85e09877_3_46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5a85e09877_3_46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g5a85e09877_3_46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willing to assess ourselves to supplement available funding, increasing funding from the current $18 million to something closer to $23 or $24 million </a:t>
            </a:r>
            <a:endParaRPr/>
          </a:p>
          <a:p>
            <a:pPr marL="0" lvl="0" indent="0" algn="l" rtl="0">
              <a:spcBef>
                <a:spcPts val="0"/>
              </a:spcBef>
              <a:spcAft>
                <a:spcPts val="0"/>
              </a:spcAft>
              <a:buNone/>
            </a:pPr>
            <a:endParaRPr/>
          </a:p>
          <a:p>
            <a:pPr marL="0" lvl="0" indent="0" algn="l" rtl="0">
              <a:spcBef>
                <a:spcPts val="0"/>
              </a:spcBef>
              <a:spcAft>
                <a:spcPts val="0"/>
              </a:spcAft>
              <a:buNone/>
            </a:pPr>
            <a:r>
              <a:rPr lang="en-US"/>
              <a:t>Freeing up $3.8 million – AS LONG AS 100% IS DEDICATED TO TOURISM MASTER PLAN PRIORITIES </a:t>
            </a:r>
            <a:endParaRPr/>
          </a:p>
        </p:txBody>
      </p:sp>
      <p:sp>
        <p:nvSpPr>
          <p:cNvPr id="246" name="Google Shape;246;p2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5a85e09877_3_47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5a85e09877_3_47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g5a85e09877_3_47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a85e09877_3_48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a85e09877_3_48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g5a85e09877_3_48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a85e09877_3_48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a85e09877_3_48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5a85e09877_3_48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a85e09877_3_49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a85e09877_3_49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g5a85e09877_3_49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a85e09877_3_49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5a85e09877_3_49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g5a85e09877_3_49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5a85e09877_3_50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5a85e09877_3_504: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g5a85e09877_3_504: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5a85e09877_3_51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5a85e09877_3_51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g5a85e09877_3_51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5a85e09877_3_51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5a85e09877_3_516: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g5a85e09877_3_516: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5a85e09877_3_52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5a85e09877_3_522: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g5a85e09877_3_522: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5a85e09877_3_52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5a85e09877_3_528: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5a85e09877_3_528: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No Footer">
  <p:cSld name="Content No Foot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50504" y="914401"/>
            <a:ext cx="10515600" cy="4933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90A1"/>
              </a:buClr>
              <a:buSzPts val="3000"/>
              <a:buFont typeface="Arial"/>
              <a:buNone/>
              <a:defRPr sz="3000" b="1" i="0">
                <a:solidFill>
                  <a:srgbClr val="0090A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50504" y="1741941"/>
            <a:ext cx="10515599" cy="3134858"/>
          </a:xfrm>
          <a:prstGeom prst="rect">
            <a:avLst/>
          </a:prstGeom>
          <a:noFill/>
          <a:ln>
            <a:noFill/>
          </a:ln>
        </p:spPr>
        <p:txBody>
          <a:bodyPr spcFirstLastPara="1" wrap="square" lIns="91425" tIns="45700" rIns="91425" bIns="45700" anchor="t" anchorCtr="0">
            <a:noAutofit/>
          </a:bodyPr>
          <a:lstStyle>
            <a:lvl1pPr marL="457200" lvl="0" indent="-355600" algn="l">
              <a:lnSpc>
                <a:spcPct val="125000"/>
              </a:lnSpc>
              <a:spcBef>
                <a:spcPts val="1000"/>
              </a:spcBef>
              <a:spcAft>
                <a:spcPts val="0"/>
              </a:spcAft>
              <a:buClr>
                <a:srgbClr val="0090A1"/>
              </a:buClr>
              <a:buSzPts val="2000"/>
              <a:buChar char="•"/>
              <a:defRPr sz="2000" b="1" i="0">
                <a:solidFill>
                  <a:srgbClr val="0090A1"/>
                </a:solidFill>
                <a:latin typeface="Arial"/>
                <a:ea typeface="Arial"/>
                <a:cs typeface="Arial"/>
                <a:sym typeface="Arial"/>
              </a:defRPr>
            </a:lvl1pPr>
            <a:lvl2pPr marL="914400" lvl="1" indent="-342900" algn="l">
              <a:lnSpc>
                <a:spcPct val="125000"/>
              </a:lnSpc>
              <a:spcBef>
                <a:spcPts val="500"/>
              </a:spcBef>
              <a:spcAft>
                <a:spcPts val="0"/>
              </a:spcAft>
              <a:buClr>
                <a:srgbClr val="0090A1"/>
              </a:buClr>
              <a:buSzPts val="1800"/>
              <a:buChar char="•"/>
              <a:defRPr sz="1800" b="1" i="0">
                <a:solidFill>
                  <a:srgbClr val="0090A1"/>
                </a:solidFill>
                <a:latin typeface="Arial"/>
                <a:ea typeface="Arial"/>
                <a:cs typeface="Arial"/>
                <a:sym typeface="Arial"/>
              </a:defRPr>
            </a:lvl2pPr>
            <a:lvl3pPr marL="1371600" lvl="2" indent="-330200" algn="l">
              <a:lnSpc>
                <a:spcPct val="125000"/>
              </a:lnSpc>
              <a:spcBef>
                <a:spcPts val="500"/>
              </a:spcBef>
              <a:spcAft>
                <a:spcPts val="0"/>
              </a:spcAft>
              <a:buClr>
                <a:srgbClr val="0090A1"/>
              </a:buClr>
              <a:buSzPts val="1600"/>
              <a:buChar char="•"/>
              <a:defRPr sz="1600" b="1" i="0">
                <a:solidFill>
                  <a:srgbClr val="0090A1"/>
                </a:solidFill>
                <a:latin typeface="Arial"/>
                <a:ea typeface="Arial"/>
                <a:cs typeface="Arial"/>
                <a:sym typeface="Arial"/>
              </a:defRPr>
            </a:lvl3pPr>
            <a:lvl4pPr marL="1828800" lvl="3" indent="-342900" algn="l">
              <a:lnSpc>
                <a:spcPct val="125000"/>
              </a:lnSpc>
              <a:spcBef>
                <a:spcPts val="500"/>
              </a:spcBef>
              <a:spcAft>
                <a:spcPts val="0"/>
              </a:spcAft>
              <a:buClr>
                <a:srgbClr val="0090A1"/>
              </a:buClr>
              <a:buSzPts val="1800"/>
              <a:buChar char="•"/>
              <a:defRPr b="1" i="0">
                <a:solidFill>
                  <a:srgbClr val="0090A1"/>
                </a:solidFill>
                <a:latin typeface="Arial"/>
                <a:ea typeface="Arial"/>
                <a:cs typeface="Arial"/>
                <a:sym typeface="Arial"/>
              </a:defRPr>
            </a:lvl4pPr>
            <a:lvl5pPr marL="2286000" lvl="4" indent="-342900" algn="l">
              <a:lnSpc>
                <a:spcPct val="125000"/>
              </a:lnSpc>
              <a:spcBef>
                <a:spcPts val="500"/>
              </a:spcBef>
              <a:spcAft>
                <a:spcPts val="0"/>
              </a:spcAft>
              <a:buClr>
                <a:srgbClr val="0090A1"/>
              </a:buClr>
              <a:buSzPts val="1800"/>
              <a:buChar char="•"/>
              <a:defRPr b="1" i="0">
                <a:solidFill>
                  <a:srgbClr val="0090A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Rob@GoTahoeNorth.co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mailto:Liz@GoTahoeNort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cxnSp>
        <p:nvCxnSpPr>
          <p:cNvPr id="92" name="Google Shape;92;p14"/>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
        <p:nvSpPr>
          <p:cNvPr id="93" name="Google Shape;93;p14"/>
          <p:cNvSpPr txBox="1"/>
          <p:nvPr/>
        </p:nvSpPr>
        <p:spPr>
          <a:xfrm>
            <a:off x="436050" y="604975"/>
            <a:ext cx="11319900" cy="3532800"/>
          </a:xfrm>
          <a:prstGeom prst="rect">
            <a:avLst/>
          </a:prstGeom>
          <a:solidFill>
            <a:srgbClr val="33CCCC">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dirty="0">
                <a:solidFill>
                  <a:srgbClr val="0090A1"/>
                </a:solidFill>
              </a:rPr>
              <a:t>TBID UPDATE  </a:t>
            </a:r>
            <a:endParaRPr sz="5400" b="1" i="0" u="none" strike="noStrike" cap="none" dirty="0">
              <a:solidFill>
                <a:srgbClr val="0090A1"/>
              </a:solidFill>
            </a:endParaRP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3200" b="1" dirty="0">
                <a:solidFill>
                  <a:srgbClr val="0090A1"/>
                </a:solidFill>
              </a:rPr>
              <a:t>August 27, 2019</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3"/>
          <p:cNvPicPr preferRelativeResize="0"/>
          <p:nvPr/>
        </p:nvPicPr>
        <p:blipFill rotWithShape="1">
          <a:blip r:embed="rId3">
            <a:alphaModFix/>
          </a:blip>
          <a:srcRect/>
          <a:stretch/>
        </p:blipFill>
        <p:spPr>
          <a:xfrm>
            <a:off x="781050" y="726650"/>
            <a:ext cx="9720900" cy="4749900"/>
          </a:xfrm>
          <a:prstGeom prst="rect">
            <a:avLst/>
          </a:prstGeom>
          <a:noFill/>
          <a:ln>
            <a:noFill/>
          </a:ln>
        </p:spPr>
      </p:pic>
      <p:pic>
        <p:nvPicPr>
          <p:cNvPr id="263" name="Google Shape;263;p33" descr="N:\Administration Materials\Letterhead &amp; Logos\logoPC2_corrected.png"/>
          <p:cNvPicPr preferRelativeResize="0"/>
          <p:nvPr/>
        </p:nvPicPr>
        <p:blipFill rotWithShape="1">
          <a:blip r:embed="rId4">
            <a:alphaModFix/>
          </a:blip>
          <a:srcRect/>
          <a:stretch/>
        </p:blipFill>
        <p:spPr>
          <a:xfrm>
            <a:off x="9089296" y="6169029"/>
            <a:ext cx="2743199" cy="331787"/>
          </a:xfrm>
          <a:prstGeom prst="rect">
            <a:avLst/>
          </a:prstGeom>
          <a:noFill/>
          <a:ln>
            <a:noFill/>
          </a:ln>
        </p:spPr>
      </p:pic>
      <p:sp>
        <p:nvSpPr>
          <p:cNvPr id="264" name="Google Shape;264;p33"/>
          <p:cNvSpPr txBox="1"/>
          <p:nvPr/>
        </p:nvSpPr>
        <p:spPr>
          <a:xfrm>
            <a:off x="781050" y="105950"/>
            <a:ext cx="10629900" cy="620700"/>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4000" b="1" cap="small">
                <a:solidFill>
                  <a:srgbClr val="006666"/>
                </a:solidFill>
              </a:rPr>
              <a:t>nlt spending by type</a:t>
            </a:r>
            <a:endParaRPr sz="4000">
              <a:solidFill>
                <a:srgbClr val="006666"/>
              </a:solidFill>
            </a:endParaRPr>
          </a:p>
        </p:txBody>
      </p:sp>
      <p:sp>
        <p:nvSpPr>
          <p:cNvPr id="265" name="Google Shape;265;p33"/>
          <p:cNvSpPr/>
          <p:nvPr/>
        </p:nvSpPr>
        <p:spPr>
          <a:xfrm>
            <a:off x="10062788" y="2275450"/>
            <a:ext cx="17697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33BEC1"/>
                </a:solidFill>
                <a:latin typeface="Libre Franklin"/>
                <a:ea typeface="Libre Franklin"/>
                <a:cs typeface="Libre Franklin"/>
                <a:sym typeface="Libre Franklin"/>
              </a:rPr>
              <a:t>($ Million)</a:t>
            </a:r>
            <a:endParaRPr sz="1800" b="0" i="0" u="none" strike="noStrike" cap="none">
              <a:solidFill>
                <a:srgbClr val="33BEC1"/>
              </a:solidFill>
              <a:latin typeface="Libre Franklin"/>
              <a:ea typeface="Libre Franklin"/>
              <a:cs typeface="Libre Franklin"/>
              <a:sym typeface="Libre Franklin"/>
            </a:endParaRPr>
          </a:p>
        </p:txBody>
      </p:sp>
      <p:cxnSp>
        <p:nvCxnSpPr>
          <p:cNvPr id="266" name="Google Shape;266;p33"/>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1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30" name="Google Shape;830;p11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1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37" name="Google Shape;837;p11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15"/>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44" name="Google Shape;844;p11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1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51" name="Google Shape;851;p11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1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58" name="Google Shape;858;p11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1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65" name="Google Shape;865;p11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1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72" name="Google Shape;872;p11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79" name="Google Shape;879;p12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2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86" name="Google Shape;886;p12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2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93" name="Google Shape;893;p12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p:nvPr/>
        </p:nvSpPr>
        <p:spPr>
          <a:xfrm rot="-1103469">
            <a:off x="860147" y="2287068"/>
            <a:ext cx="9229414"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0" b="0" i="0" u="none" strike="noStrike" cap="none">
                <a:solidFill>
                  <a:srgbClr val="DDDDDD"/>
                </a:solidFill>
                <a:latin typeface="Calibri"/>
                <a:ea typeface="Calibri"/>
                <a:cs typeface="Calibri"/>
                <a:sym typeface="Calibri"/>
              </a:rPr>
              <a:t>DRAFT</a:t>
            </a:r>
            <a:endParaRPr/>
          </a:p>
        </p:txBody>
      </p:sp>
      <p:sp>
        <p:nvSpPr>
          <p:cNvPr id="273" name="Google Shape;273;p34"/>
          <p:cNvSpPr txBox="1"/>
          <p:nvPr/>
        </p:nvSpPr>
        <p:spPr>
          <a:xfrm>
            <a:off x="299355" y="1064980"/>
            <a:ext cx="11593286" cy="4707170"/>
          </a:xfrm>
          <a:prstGeom prst="rect">
            <a:avLst/>
          </a:prstGeom>
          <a:noFill/>
          <a:ln>
            <a:noFill/>
          </a:ln>
        </p:spPr>
        <p:txBody>
          <a:bodyPr spcFirstLastPara="1" wrap="square" lIns="91425" tIns="45700" rIns="91425" bIns="45700" anchor="t" anchorCtr="0">
            <a:noAutofit/>
          </a:bodyPr>
          <a:lstStyle/>
          <a:p>
            <a:pPr marL="685800" marR="0" lvl="1" indent="-50800" algn="l" rtl="0">
              <a:lnSpc>
                <a:spcPct val="125000"/>
              </a:lnSpc>
              <a:spcBef>
                <a:spcPts val="0"/>
              </a:spcBef>
              <a:spcAft>
                <a:spcPts val="0"/>
              </a:spcAft>
              <a:buClr>
                <a:srgbClr val="0090A1"/>
              </a:buClr>
              <a:buSzPts val="2800"/>
              <a:buFont typeface="Arial"/>
              <a:buNone/>
            </a:pPr>
            <a:endParaRPr sz="3000" i="0" u="none" strike="noStrike" cap="none" dirty="0">
              <a:solidFill>
                <a:srgbClr val="0090A1"/>
              </a:solidFill>
            </a:endParaRPr>
          </a:p>
          <a:p>
            <a:pPr marL="685800" marR="0" lvl="1" indent="-241300" algn="l" rtl="0">
              <a:lnSpc>
                <a:spcPct val="125000"/>
              </a:lnSpc>
              <a:spcBef>
                <a:spcPts val="500"/>
              </a:spcBef>
              <a:spcAft>
                <a:spcPts val="0"/>
              </a:spcAft>
              <a:buClr>
                <a:srgbClr val="0090A1"/>
              </a:buClr>
              <a:buSzPts val="3000"/>
              <a:buChar char="•"/>
            </a:pPr>
            <a:r>
              <a:rPr lang="en-US" sz="3000" b="1" i="0" u="none" strike="noStrike" cap="none" dirty="0">
                <a:solidFill>
                  <a:srgbClr val="0090A1"/>
                </a:solidFill>
              </a:rPr>
              <a:t>Assessment on Lodging  (1-2%) 		$</a:t>
            </a:r>
            <a:r>
              <a:rPr lang="en-US" sz="3000" b="1" dirty="0">
                <a:solidFill>
                  <a:srgbClr val="0090A1"/>
                </a:solidFill>
              </a:rPr>
              <a:t>2.5</a:t>
            </a:r>
            <a:r>
              <a:rPr lang="en-US" sz="3000" b="1" i="0" u="none" strike="noStrike" cap="none" dirty="0">
                <a:solidFill>
                  <a:srgbClr val="0090A1"/>
                </a:solidFill>
              </a:rPr>
              <a:t> M - $3.</a:t>
            </a:r>
            <a:r>
              <a:rPr lang="en-US" sz="3000" b="1" dirty="0">
                <a:solidFill>
                  <a:srgbClr val="0090A1"/>
                </a:solidFill>
              </a:rPr>
              <a:t>0</a:t>
            </a:r>
            <a:r>
              <a:rPr lang="en-US" sz="3000" b="1" i="0" u="none" strike="noStrike" cap="none" dirty="0">
                <a:solidFill>
                  <a:srgbClr val="0090A1"/>
                </a:solidFill>
              </a:rPr>
              <a:t> M</a:t>
            </a:r>
            <a:endParaRPr sz="3000" b="1" dirty="0">
              <a:solidFill>
                <a:srgbClr val="0090A1"/>
              </a:solidFill>
            </a:endParaRPr>
          </a:p>
          <a:p>
            <a:pPr marL="457200" marR="0" lvl="1" indent="0" algn="l" rtl="0">
              <a:lnSpc>
                <a:spcPct val="125000"/>
              </a:lnSpc>
              <a:spcBef>
                <a:spcPts val="500"/>
              </a:spcBef>
              <a:spcAft>
                <a:spcPts val="0"/>
              </a:spcAft>
              <a:buClr>
                <a:srgbClr val="0090A1"/>
              </a:buClr>
              <a:buSzPts val="2800"/>
              <a:buFont typeface="Arial"/>
              <a:buNone/>
            </a:pPr>
            <a:endParaRPr sz="3000" b="1" i="0" u="none" strike="noStrike" cap="none" dirty="0">
              <a:solidFill>
                <a:srgbClr val="0090A1"/>
              </a:solidFill>
            </a:endParaRPr>
          </a:p>
          <a:p>
            <a:pPr marL="685800" marR="0" lvl="1" indent="-241300" algn="l" rtl="0">
              <a:lnSpc>
                <a:spcPct val="125000"/>
              </a:lnSpc>
              <a:spcBef>
                <a:spcPts val="500"/>
              </a:spcBef>
              <a:spcAft>
                <a:spcPts val="0"/>
              </a:spcAft>
              <a:buClr>
                <a:srgbClr val="0090A1"/>
              </a:buClr>
              <a:buSzPts val="3000"/>
              <a:buChar char="•"/>
            </a:pPr>
            <a:r>
              <a:rPr lang="en-US" sz="3000" b="1" i="0" u="none" strike="noStrike" cap="none" dirty="0">
                <a:solidFill>
                  <a:srgbClr val="0090A1"/>
                </a:solidFill>
              </a:rPr>
              <a:t>Assessment on F&amp;B, Retail (1%)  	          $</a:t>
            </a:r>
            <a:r>
              <a:rPr lang="en-US" sz="3000" b="1" dirty="0">
                <a:solidFill>
                  <a:srgbClr val="0090A1"/>
                </a:solidFill>
              </a:rPr>
              <a:t>2.5M - $2.8</a:t>
            </a:r>
            <a:r>
              <a:rPr lang="en-US" sz="3000" b="1" i="0" u="none" strike="noStrike" cap="none" dirty="0">
                <a:solidFill>
                  <a:srgbClr val="0090A1"/>
                </a:solidFill>
              </a:rPr>
              <a:t>M</a:t>
            </a:r>
            <a:endParaRPr sz="3000" b="1" dirty="0">
              <a:solidFill>
                <a:srgbClr val="0090A1"/>
              </a:solidFill>
            </a:endParaRPr>
          </a:p>
          <a:p>
            <a:pPr marL="685800" marR="0" lvl="1" indent="-50800" algn="l" rtl="0">
              <a:lnSpc>
                <a:spcPct val="125000"/>
              </a:lnSpc>
              <a:spcBef>
                <a:spcPts val="500"/>
              </a:spcBef>
              <a:spcAft>
                <a:spcPts val="0"/>
              </a:spcAft>
              <a:buClr>
                <a:srgbClr val="0090A1"/>
              </a:buClr>
              <a:buSzPts val="2800"/>
              <a:buFont typeface="Arial"/>
              <a:buNone/>
            </a:pPr>
            <a:endParaRPr sz="3000" b="1" i="0" u="none" strike="noStrike" cap="none" dirty="0">
              <a:solidFill>
                <a:srgbClr val="0090A1"/>
              </a:solidFill>
            </a:endParaRPr>
          </a:p>
          <a:p>
            <a:pPr marL="685800" marR="0" lvl="1" indent="-241300" algn="l" rtl="0">
              <a:lnSpc>
                <a:spcPct val="125000"/>
              </a:lnSpc>
              <a:spcBef>
                <a:spcPts val="500"/>
              </a:spcBef>
              <a:spcAft>
                <a:spcPts val="0"/>
              </a:spcAft>
              <a:buClr>
                <a:srgbClr val="0090A1"/>
              </a:buClr>
              <a:buSzPts val="3000"/>
              <a:buChar char="•"/>
            </a:pPr>
            <a:r>
              <a:rPr lang="en-US" sz="3000" b="1" i="0" u="none" strike="noStrike" cap="none" dirty="0">
                <a:solidFill>
                  <a:srgbClr val="0090A1"/>
                </a:solidFill>
              </a:rPr>
              <a:t>Assessment on Activities (1%)		         $</a:t>
            </a:r>
            <a:r>
              <a:rPr lang="en-US" sz="3000" b="1" dirty="0">
                <a:solidFill>
                  <a:srgbClr val="0090A1"/>
                </a:solidFill>
              </a:rPr>
              <a:t>6</a:t>
            </a:r>
            <a:r>
              <a:rPr lang="en-US" sz="3000" b="1" i="0" u="none" strike="noStrike" cap="none" dirty="0">
                <a:solidFill>
                  <a:srgbClr val="0090A1"/>
                </a:solidFill>
              </a:rPr>
              <a:t>00</a:t>
            </a:r>
            <a:r>
              <a:rPr lang="en-US" sz="3000" b="1" dirty="0">
                <a:solidFill>
                  <a:srgbClr val="0090A1"/>
                </a:solidFill>
              </a:rPr>
              <a:t>K - $800K</a:t>
            </a:r>
            <a:r>
              <a:rPr lang="en-US" sz="3000" b="1" i="0" u="none" strike="noStrike" cap="none" dirty="0">
                <a:solidFill>
                  <a:srgbClr val="0090A1"/>
                </a:solidFill>
              </a:rPr>
              <a:t>*</a:t>
            </a:r>
            <a:endParaRPr sz="3000" b="1" dirty="0">
              <a:solidFill>
                <a:srgbClr val="0090A1"/>
              </a:solidFill>
            </a:endParaRPr>
          </a:p>
          <a:p>
            <a:pPr marL="457200" marR="0" lvl="1" indent="0" algn="l" rtl="0">
              <a:lnSpc>
                <a:spcPct val="125000"/>
              </a:lnSpc>
              <a:spcBef>
                <a:spcPts val="500"/>
              </a:spcBef>
              <a:spcAft>
                <a:spcPts val="0"/>
              </a:spcAft>
              <a:buClr>
                <a:srgbClr val="0090A1"/>
              </a:buClr>
              <a:buSzPts val="2800"/>
              <a:buFont typeface="Arial"/>
              <a:buNone/>
            </a:pPr>
            <a:r>
              <a:rPr lang="en-US" sz="2800" b="0" i="0" u="none" strike="noStrike" cap="none" dirty="0">
                <a:solidFill>
                  <a:srgbClr val="0090A1"/>
                </a:solidFill>
                <a:latin typeface="Libre Franklin"/>
                <a:ea typeface="Libre Franklin"/>
                <a:cs typeface="Libre Franklin"/>
                <a:sym typeface="Libre Franklin"/>
              </a:rPr>
              <a:t>								</a:t>
            </a:r>
            <a:r>
              <a:rPr lang="en-US" sz="1800" b="0" i="0" u="none" strike="noStrike" cap="none" dirty="0">
                <a:solidFill>
                  <a:srgbClr val="0090A1"/>
                </a:solidFill>
                <a:latin typeface="Libre Franklin"/>
                <a:ea typeface="Libre Franklin"/>
                <a:cs typeface="Libre Franklin"/>
                <a:sym typeface="Libre Franklin"/>
              </a:rPr>
              <a:t>* Phase 2 will estimate these revenues</a:t>
            </a:r>
            <a:r>
              <a:rPr lang="en-US" sz="2800" b="0" i="0" u="none" strike="noStrike" cap="none" dirty="0">
                <a:solidFill>
                  <a:srgbClr val="0090A1"/>
                </a:solidFill>
                <a:latin typeface="Libre Franklin"/>
                <a:ea typeface="Libre Franklin"/>
                <a:cs typeface="Libre Franklin"/>
                <a:sym typeface="Libre Franklin"/>
              </a:rPr>
              <a:t>  </a:t>
            </a:r>
            <a:endParaRPr dirty="0"/>
          </a:p>
          <a:p>
            <a:pPr marL="685800" marR="0" lvl="1" indent="-50800" algn="l" rtl="0">
              <a:lnSpc>
                <a:spcPct val="125000"/>
              </a:lnSpc>
              <a:spcBef>
                <a:spcPts val="500"/>
              </a:spcBef>
              <a:spcAft>
                <a:spcPts val="0"/>
              </a:spcAft>
              <a:buClr>
                <a:srgbClr val="0090A1"/>
              </a:buClr>
              <a:buSzPts val="2800"/>
              <a:buFont typeface="Arial"/>
              <a:buNone/>
            </a:pPr>
            <a:endParaRPr sz="2800" b="0" i="0" u="none" strike="noStrike" cap="none" dirty="0">
              <a:solidFill>
                <a:srgbClr val="0090A1"/>
              </a:solidFill>
              <a:latin typeface="Libre Franklin"/>
              <a:ea typeface="Libre Franklin"/>
              <a:cs typeface="Libre Franklin"/>
              <a:sym typeface="Libre Franklin"/>
            </a:endParaRPr>
          </a:p>
          <a:p>
            <a:pPr marL="0" marR="0" lvl="0" indent="0" algn="l" rtl="0">
              <a:lnSpc>
                <a:spcPct val="125000"/>
              </a:lnSpc>
              <a:spcBef>
                <a:spcPts val="1000"/>
              </a:spcBef>
              <a:spcAft>
                <a:spcPts val="0"/>
              </a:spcAft>
              <a:buClr>
                <a:srgbClr val="0090A1"/>
              </a:buClr>
              <a:buSzPts val="2000"/>
              <a:buFont typeface="Arial"/>
              <a:buNone/>
            </a:pPr>
            <a:endParaRPr sz="2000" b="1" i="0" u="none" strike="noStrike" cap="none" dirty="0">
              <a:solidFill>
                <a:srgbClr val="0090A1"/>
              </a:solidFill>
              <a:latin typeface="Arial"/>
              <a:ea typeface="Arial"/>
              <a:cs typeface="Arial"/>
              <a:sym typeface="Arial"/>
            </a:endParaRPr>
          </a:p>
        </p:txBody>
      </p:sp>
      <p:cxnSp>
        <p:nvCxnSpPr>
          <p:cNvPr id="274" name="Google Shape;274;p34"/>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
        <p:nvSpPr>
          <p:cNvPr id="275" name="Google Shape;275;p34"/>
          <p:cNvSpPr txBox="1"/>
          <p:nvPr/>
        </p:nvSpPr>
        <p:spPr>
          <a:xfrm>
            <a:off x="299355" y="162961"/>
            <a:ext cx="11593286" cy="78739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preliminary assessment structure for tbid  </a:t>
            </a:r>
            <a:endParaRPr sz="4000">
              <a:solidFill>
                <a:schemeClr val="dk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23"/>
          <p:cNvSpPr txBox="1">
            <a:spLocks noGrp="1"/>
          </p:cNvSpPr>
          <p:nvPr>
            <p:ph type="body" idx="1"/>
          </p:nvPr>
        </p:nvSpPr>
        <p:spPr>
          <a:xfrm>
            <a:off x="650504" y="1294228"/>
            <a:ext cx="10515599" cy="2588455"/>
          </a:xfrm>
          <a:prstGeom prst="rect">
            <a:avLst/>
          </a:prstGeom>
          <a:noFill/>
          <a:ln>
            <a:noFill/>
          </a:ln>
        </p:spPr>
        <p:txBody>
          <a:bodyPr spcFirstLastPara="1" wrap="square" lIns="91425" tIns="45700" rIns="91425" bIns="45700" anchor="t" anchorCtr="0">
            <a:noAutofit/>
          </a:bodyPr>
          <a:lstStyle/>
          <a:p>
            <a:pPr marL="228600" lvl="0" indent="-101600" algn="l" rtl="0">
              <a:lnSpc>
                <a:spcPct val="125000"/>
              </a:lnSpc>
              <a:spcBef>
                <a:spcPts val="0"/>
              </a:spcBef>
              <a:spcAft>
                <a:spcPts val="0"/>
              </a:spcAft>
              <a:buClr>
                <a:srgbClr val="0090A1"/>
              </a:buClr>
              <a:buSzPts val="2000"/>
              <a:buNone/>
            </a:pPr>
            <a:endParaRPr/>
          </a:p>
          <a:p>
            <a:pPr marL="228600" lvl="0" indent="-101600" algn="l" rtl="0">
              <a:lnSpc>
                <a:spcPct val="125000"/>
              </a:lnSpc>
              <a:spcBef>
                <a:spcPts val="1000"/>
              </a:spcBef>
              <a:spcAft>
                <a:spcPts val="0"/>
              </a:spcAft>
              <a:buClr>
                <a:srgbClr val="0090A1"/>
              </a:buClr>
              <a:buSzPts val="2000"/>
              <a:buNone/>
            </a:pPr>
            <a:endParaRPr/>
          </a:p>
        </p:txBody>
      </p:sp>
      <p:cxnSp>
        <p:nvCxnSpPr>
          <p:cNvPr id="899" name="Google Shape;899;p123"/>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
        <p:nvSpPr>
          <p:cNvPr id="900" name="Google Shape;900;p123"/>
          <p:cNvSpPr txBox="1"/>
          <p:nvPr/>
        </p:nvSpPr>
        <p:spPr>
          <a:xfrm>
            <a:off x="144066" y="1990469"/>
            <a:ext cx="11813471" cy="1239122"/>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6600" b="1" cap="small">
                <a:solidFill>
                  <a:srgbClr val="0090A1"/>
                </a:solidFill>
                <a:latin typeface="Franklin Gothic"/>
                <a:ea typeface="Franklin Gothic"/>
                <a:cs typeface="Franklin Gothic"/>
                <a:sym typeface="Franklin Gothic"/>
              </a:rPr>
              <a:t>Thanks for Your Support</a:t>
            </a:r>
            <a:endParaRPr sz="6600">
              <a:solidFill>
                <a:schemeClr val="dk1"/>
              </a:solidFill>
              <a:latin typeface="Franklin Gothic"/>
              <a:ea typeface="Franklin Gothic"/>
              <a:cs typeface="Franklin Gothic"/>
              <a:sym typeface="Franklin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471950" y="519075"/>
            <a:ext cx="10515600" cy="705300"/>
          </a:xfrm>
          <a:prstGeom prst="rect">
            <a:avLst/>
          </a:prstGeom>
          <a:solidFill>
            <a:srgbClr val="008080">
              <a:alpha val="24710"/>
            </a:srgbClr>
          </a:solidFill>
        </p:spPr>
        <p:txBody>
          <a:bodyPr spcFirstLastPara="1" wrap="square" lIns="91425" tIns="45700" rIns="91425" bIns="45700" anchor="ctr" anchorCtr="0">
            <a:noAutofit/>
          </a:bodyPr>
          <a:lstStyle/>
          <a:p>
            <a:pPr marL="0" lvl="0" indent="0" algn="l" rtl="0">
              <a:spcBef>
                <a:spcPts val="0"/>
              </a:spcBef>
              <a:spcAft>
                <a:spcPts val="0"/>
              </a:spcAft>
              <a:buNone/>
            </a:pPr>
            <a:r>
              <a:rPr lang="en-US" sz="2400"/>
              <a:t> BASIS FOR ASSESSMENT STRUCTURE</a:t>
            </a:r>
            <a:endParaRPr sz="2400"/>
          </a:p>
        </p:txBody>
      </p:sp>
      <p:sp>
        <p:nvSpPr>
          <p:cNvPr id="282" name="Google Shape;282;p3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TBID assessment for lodging at Squaw/Alpine and Northstar be 1% - these areas have existing assessments that provide additional services</a:t>
            </a:r>
            <a:endParaRPr/>
          </a:p>
          <a:p>
            <a:pPr marL="457200" lvl="0" indent="-355600" algn="l" rtl="0">
              <a:spcBef>
                <a:spcPts val="0"/>
              </a:spcBef>
              <a:spcAft>
                <a:spcPts val="0"/>
              </a:spcAft>
              <a:buSzPts val="2000"/>
              <a:buChar char="●"/>
            </a:pPr>
            <a:r>
              <a:rPr lang="en-US"/>
              <a:t>In other areas of the TBID the assessment on lodging will be 2%</a:t>
            </a:r>
            <a:endParaRPr/>
          </a:p>
          <a:p>
            <a:pPr marL="457200" lvl="0" indent="-355600" algn="l" rtl="0">
              <a:spcBef>
                <a:spcPts val="0"/>
              </a:spcBef>
              <a:spcAft>
                <a:spcPts val="0"/>
              </a:spcAft>
              <a:buSzPts val="2000"/>
              <a:buChar char="●"/>
            </a:pPr>
            <a:r>
              <a:rPr lang="en-US"/>
              <a:t>To be equitable, the additional 1% assessment on lodging at North Lake and Donner Summit will be dedicated to provide specific services for these areas. This will be accomplished by establishing Zones of Benefit</a:t>
            </a:r>
            <a:endParaRPr/>
          </a:p>
          <a:p>
            <a:pPr marL="457200" lvl="0" indent="-355600" algn="l" rtl="0">
              <a:spcBef>
                <a:spcPts val="0"/>
              </a:spcBef>
              <a:spcAft>
                <a:spcPts val="0"/>
              </a:spcAft>
              <a:buSzPts val="2000"/>
              <a:buChar char="●"/>
            </a:pPr>
            <a:r>
              <a:rPr lang="en-US"/>
              <a:t>892 businesses which pay sales tax which will be included in district</a:t>
            </a:r>
            <a:endParaRPr/>
          </a:p>
          <a:p>
            <a:pPr marL="457200" lvl="0" indent="-355600" algn="l" rtl="0">
              <a:spcBef>
                <a:spcPts val="0"/>
              </a:spcBef>
              <a:spcAft>
                <a:spcPts val="0"/>
              </a:spcAft>
              <a:buSzPts val="2000"/>
              <a:buChar char="●"/>
            </a:pPr>
            <a:r>
              <a:rPr lang="en-US"/>
              <a:t>4,949 businesses which pay TOT which will be included in district</a:t>
            </a:r>
            <a:endParaRPr/>
          </a:p>
        </p:txBody>
      </p:sp>
      <p:cxnSp>
        <p:nvCxnSpPr>
          <p:cNvPr id="283" name="Google Shape;283;p35"/>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p:nvPr>
        </p:nvSpPr>
        <p:spPr>
          <a:xfrm>
            <a:off x="326558" y="365173"/>
            <a:ext cx="11538882" cy="752294"/>
          </a:xfrm>
          <a:prstGeom prst="rect">
            <a:avLst/>
          </a:prstGeom>
          <a:solidFill>
            <a:srgbClr val="33CCCC">
              <a:alpha val="24710"/>
            </a:srgbClr>
          </a:solidFill>
        </p:spPr>
        <p:txBody>
          <a:bodyPr spcFirstLastPara="1" wrap="square" lIns="91425" tIns="45700" rIns="91425" bIns="45700" anchor="ctr" anchorCtr="0">
            <a:noAutofit/>
          </a:bodyPr>
          <a:lstStyle/>
          <a:p>
            <a:pPr marL="0" lvl="0" indent="0" algn="l" rtl="0">
              <a:spcBef>
                <a:spcPts val="0"/>
              </a:spcBef>
              <a:spcAft>
                <a:spcPts val="0"/>
              </a:spcAft>
              <a:buNone/>
            </a:pPr>
            <a:r>
              <a:rPr lang="en-US" sz="1800" dirty="0"/>
              <a:t>DRAFT TBID BUDGET - ASSESSMENT STRUCTURE: 1% ON LODGING FOR SQUAW/ALPINE &amp; NORTHSTAR ZONES, 2% ON REMAINING LODGING, 1% ON F&amp;B, RETAIL, AND RECREATION</a:t>
            </a:r>
            <a:endParaRPr sz="1800" dirty="0"/>
          </a:p>
        </p:txBody>
      </p:sp>
      <p:graphicFrame>
        <p:nvGraphicFramePr>
          <p:cNvPr id="291" name="Google Shape;291;p36"/>
          <p:cNvGraphicFramePr/>
          <p:nvPr>
            <p:extLst>
              <p:ext uri="{D42A27DB-BD31-4B8C-83A1-F6EECF244321}">
                <p14:modId xmlns:p14="http://schemas.microsoft.com/office/powerpoint/2010/main" val="4074482284"/>
              </p:ext>
            </p:extLst>
          </p:nvPr>
        </p:nvGraphicFramePr>
        <p:xfrm>
          <a:off x="326558" y="1331620"/>
          <a:ext cx="11538883" cy="4785060"/>
        </p:xfrm>
        <a:graphic>
          <a:graphicData uri="http://schemas.openxmlformats.org/drawingml/2006/table">
            <a:tbl>
              <a:tblPr>
                <a:noFill/>
                <a:tableStyleId>{84293005-AEE4-460B-96E0-0AA957AD6BFB}</a:tableStyleId>
              </a:tblPr>
              <a:tblGrid>
                <a:gridCol w="6872606">
                  <a:extLst>
                    <a:ext uri="{9D8B030D-6E8A-4147-A177-3AD203B41FA5}">
                      <a16:colId xmlns:a16="http://schemas.microsoft.com/office/drawing/2014/main" val="20000"/>
                    </a:ext>
                  </a:extLst>
                </a:gridCol>
                <a:gridCol w="2537488">
                  <a:extLst>
                    <a:ext uri="{9D8B030D-6E8A-4147-A177-3AD203B41FA5}">
                      <a16:colId xmlns:a16="http://schemas.microsoft.com/office/drawing/2014/main" val="20001"/>
                    </a:ext>
                  </a:extLst>
                </a:gridCol>
                <a:gridCol w="2128789">
                  <a:extLst>
                    <a:ext uri="{9D8B030D-6E8A-4147-A177-3AD203B41FA5}">
                      <a16:colId xmlns:a16="http://schemas.microsoft.com/office/drawing/2014/main" val="20002"/>
                    </a:ext>
                  </a:extLst>
                </a:gridCol>
              </a:tblGrid>
              <a:tr h="255302">
                <a:tc>
                  <a:txBody>
                    <a:bodyPr/>
                    <a:lstStyle/>
                    <a:p>
                      <a:pPr marL="0" lvl="0" indent="0" algn="l" rtl="0">
                        <a:spcBef>
                          <a:spcPts val="0"/>
                        </a:spcBef>
                        <a:spcAft>
                          <a:spcPts val="0"/>
                        </a:spcAft>
                        <a:buNone/>
                      </a:pPr>
                      <a:r>
                        <a:rPr lang="en-US" sz="1800" b="1">
                          <a:solidFill>
                            <a:srgbClr val="0090A1"/>
                          </a:solidFill>
                        </a:rPr>
                        <a:t>BUDGET CATEGORY</a:t>
                      </a:r>
                      <a:endParaRPr sz="1800" b="1">
                        <a:solidFill>
                          <a:srgbClr val="0090A1"/>
                        </a:solidFill>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33CCCC">
                        <a:alpha val="24710"/>
                      </a:srgbClr>
                    </a:solidFill>
                  </a:tcPr>
                </a:tc>
                <a:tc>
                  <a:txBody>
                    <a:bodyPr/>
                    <a:lstStyle/>
                    <a:p>
                      <a:pPr marL="0" lvl="0" indent="0" algn="l" rtl="0">
                        <a:spcBef>
                          <a:spcPts val="0"/>
                        </a:spcBef>
                        <a:spcAft>
                          <a:spcPts val="0"/>
                        </a:spcAft>
                        <a:buNone/>
                      </a:pPr>
                      <a:r>
                        <a:rPr lang="en-US" sz="1800" b="1">
                          <a:solidFill>
                            <a:srgbClr val="0090A1"/>
                          </a:solidFill>
                        </a:rPr>
                        <a:t>PERCENTAGE OF BUDGET</a:t>
                      </a:r>
                      <a:endParaRPr sz="1800" b="1">
                        <a:solidFill>
                          <a:srgbClr val="0090A1"/>
                        </a:solidFill>
                      </a:endParaRPr>
                    </a:p>
                  </a:txBody>
                  <a:tcPr marL="91425" marR="91425" marT="91425" marB="91425">
                    <a:lnL w="9525" cap="flat" cmpd="sng">
                      <a:solidFill>
                        <a:srgbClr val="888888"/>
                      </a:solidFill>
                      <a:prstDash val="solid"/>
                      <a:round/>
                      <a:headEnd type="none" w="sm" len="sm"/>
                      <a:tailEnd type="none" w="sm" len="sm"/>
                    </a:lnL>
                    <a:solidFill>
                      <a:srgbClr val="33CCCC">
                        <a:alpha val="24710"/>
                      </a:srgbClr>
                    </a:solidFill>
                  </a:tcPr>
                </a:tc>
                <a:tc>
                  <a:txBody>
                    <a:bodyPr/>
                    <a:lstStyle/>
                    <a:p>
                      <a:pPr marL="0" lvl="0" indent="0" algn="l" rtl="0">
                        <a:spcBef>
                          <a:spcPts val="0"/>
                        </a:spcBef>
                        <a:spcAft>
                          <a:spcPts val="0"/>
                        </a:spcAft>
                        <a:buNone/>
                      </a:pPr>
                      <a:r>
                        <a:rPr lang="en-US" sz="1800" b="1" dirty="0">
                          <a:solidFill>
                            <a:srgbClr val="0090A1"/>
                          </a:solidFill>
                        </a:rPr>
                        <a:t>ALLOCTED DOLLARS</a:t>
                      </a:r>
                      <a:endParaRPr sz="1800" b="1" dirty="0">
                        <a:solidFill>
                          <a:srgbClr val="0090A1"/>
                        </a:solidFill>
                      </a:endParaRPr>
                    </a:p>
                  </a:txBody>
                  <a:tcPr marL="91425" marR="91425" marT="91425" marB="91425">
                    <a:solidFill>
                      <a:srgbClr val="33CCCC">
                        <a:alpha val="24710"/>
                      </a:srgbClr>
                    </a:solidFill>
                  </a:tcPr>
                </a:tc>
                <a:extLst>
                  <a:ext uri="{0D108BD9-81ED-4DB2-BD59-A6C34878D82A}">
                    <a16:rowId xmlns:a16="http://schemas.microsoft.com/office/drawing/2014/main" val="10000"/>
                  </a:ext>
                </a:extLst>
              </a:tr>
              <a:tr h="221259">
                <a:tc>
                  <a:txBody>
                    <a:bodyPr/>
                    <a:lstStyle/>
                    <a:p>
                      <a:pPr marL="0" lvl="0" indent="0" algn="l" rtl="0">
                        <a:spcBef>
                          <a:spcPts val="0"/>
                        </a:spcBef>
                        <a:spcAft>
                          <a:spcPts val="0"/>
                        </a:spcAft>
                        <a:buNone/>
                      </a:pPr>
                      <a:r>
                        <a:rPr lang="en-US" b="1" dirty="0"/>
                        <a:t>MARKETING, PROMOTIONS, &amp; SPECIAL EVENTS</a:t>
                      </a:r>
                      <a:endParaRPr b="1" dirty="0"/>
                    </a:p>
                  </a:txBody>
                  <a:tcPr marL="91425" marR="91425" marT="91425" marB="91425">
                    <a:lnT w="9525" cap="flat" cmpd="sng">
                      <a:solidFill>
                        <a:srgbClr val="888888"/>
                      </a:solidFill>
                      <a:prstDash val="solid"/>
                      <a:round/>
                      <a:headEnd type="none" w="sm" len="sm"/>
                      <a:tailEnd type="none" w="sm" len="sm"/>
                    </a:lnT>
                  </a:tcPr>
                </a:tc>
                <a:tc>
                  <a:txBody>
                    <a:bodyPr/>
                    <a:lstStyle/>
                    <a:p>
                      <a:pPr marL="0" lvl="0" indent="0" algn="l" rtl="0">
                        <a:spcBef>
                          <a:spcPts val="0"/>
                        </a:spcBef>
                        <a:spcAft>
                          <a:spcPts val="0"/>
                        </a:spcAft>
                        <a:buNone/>
                      </a:pPr>
                      <a:r>
                        <a:rPr lang="en-US" b="1"/>
                        <a:t>                           53.0%</a:t>
                      </a:r>
                      <a:endParaRPr b="1"/>
                    </a:p>
                  </a:txBody>
                  <a:tcPr marL="91425" marR="91425" marT="91425" marB="91425"/>
                </a:tc>
                <a:tc>
                  <a:txBody>
                    <a:bodyPr/>
                    <a:lstStyle/>
                    <a:p>
                      <a:pPr marL="0" lvl="0" indent="0" algn="l" rtl="0">
                        <a:spcBef>
                          <a:spcPts val="0"/>
                        </a:spcBef>
                        <a:spcAft>
                          <a:spcPts val="0"/>
                        </a:spcAft>
                        <a:buNone/>
                      </a:pPr>
                      <a:r>
                        <a:rPr lang="en-US" b="1"/>
                        <a:t>                $3,050,000</a:t>
                      </a:r>
                      <a:endParaRPr b="1"/>
                    </a:p>
                  </a:txBody>
                  <a:tcPr marL="91425" marR="91425" marT="91425" marB="91425"/>
                </a:tc>
                <a:extLst>
                  <a:ext uri="{0D108BD9-81ED-4DB2-BD59-A6C34878D82A}">
                    <a16:rowId xmlns:a16="http://schemas.microsoft.com/office/drawing/2014/main" val="10001"/>
                  </a:ext>
                </a:extLst>
              </a:tr>
              <a:tr h="221259">
                <a:tc>
                  <a:txBody>
                    <a:bodyPr/>
                    <a:lstStyle/>
                    <a:p>
                      <a:pPr marL="0" lvl="0" indent="0" algn="l" rtl="0">
                        <a:spcBef>
                          <a:spcPts val="0"/>
                        </a:spcBef>
                        <a:spcAft>
                          <a:spcPts val="0"/>
                        </a:spcAft>
                        <a:buNone/>
                      </a:pPr>
                      <a:r>
                        <a:rPr lang="en-US" b="1"/>
                        <a:t>VISITOR INFORMATION CENTERS</a:t>
                      </a:r>
                      <a:endParaRPr b="1"/>
                    </a:p>
                  </a:txBody>
                  <a:tcPr marL="91425" marR="91425" marT="91425" marB="91425"/>
                </a:tc>
                <a:tc>
                  <a:txBody>
                    <a:bodyPr/>
                    <a:lstStyle/>
                    <a:p>
                      <a:pPr marL="0" lvl="0" indent="0" algn="l" rtl="0">
                        <a:spcBef>
                          <a:spcPts val="0"/>
                        </a:spcBef>
                        <a:spcAft>
                          <a:spcPts val="0"/>
                        </a:spcAft>
                        <a:buNone/>
                      </a:pPr>
                      <a:r>
                        <a:rPr lang="en-US" b="1"/>
                        <a:t>                             7.8%</a:t>
                      </a:r>
                      <a:endParaRPr b="1"/>
                    </a:p>
                  </a:txBody>
                  <a:tcPr marL="91425" marR="91425" marT="91425" marB="91425"/>
                </a:tc>
                <a:tc>
                  <a:txBody>
                    <a:bodyPr/>
                    <a:lstStyle/>
                    <a:p>
                      <a:pPr marL="0" lvl="0" indent="0" algn="l" rtl="0">
                        <a:spcBef>
                          <a:spcPts val="0"/>
                        </a:spcBef>
                        <a:spcAft>
                          <a:spcPts val="0"/>
                        </a:spcAft>
                        <a:buNone/>
                      </a:pPr>
                      <a:r>
                        <a:rPr lang="en-US" b="1"/>
                        <a:t>                   $450,000</a:t>
                      </a:r>
                      <a:endParaRPr b="1"/>
                    </a:p>
                  </a:txBody>
                  <a:tcPr marL="91425" marR="91425" marT="91425" marB="91425"/>
                </a:tc>
                <a:extLst>
                  <a:ext uri="{0D108BD9-81ED-4DB2-BD59-A6C34878D82A}">
                    <a16:rowId xmlns:a16="http://schemas.microsoft.com/office/drawing/2014/main" val="10002"/>
                  </a:ext>
                </a:extLst>
              </a:tr>
              <a:tr h="425070">
                <a:tc>
                  <a:txBody>
                    <a:bodyPr/>
                    <a:lstStyle/>
                    <a:p>
                      <a:pPr marL="0" lvl="0" indent="0" algn="l" rtl="0">
                        <a:spcBef>
                          <a:spcPts val="0"/>
                        </a:spcBef>
                        <a:spcAft>
                          <a:spcPts val="0"/>
                        </a:spcAft>
                        <a:buNone/>
                      </a:pPr>
                      <a:r>
                        <a:rPr lang="en-US" b="1" dirty="0"/>
                        <a:t>CHAMBER OF COMMERCE: SUPPORT &amp; ADVOCACY FOR BUSINESSES &amp; BUSINESS ASSOCIATIONS</a:t>
                      </a:r>
                      <a:endParaRPr b="1" dirty="0"/>
                    </a:p>
                  </a:txBody>
                  <a:tcPr marL="91425" marR="91425" marT="91425" marB="91425"/>
                </a:tc>
                <a:tc>
                  <a:txBody>
                    <a:bodyPr/>
                    <a:lstStyle/>
                    <a:p>
                      <a:pPr marL="0" lvl="0" indent="0" algn="l" rtl="0">
                        <a:spcBef>
                          <a:spcPts val="0"/>
                        </a:spcBef>
                        <a:spcAft>
                          <a:spcPts val="0"/>
                        </a:spcAft>
                        <a:buNone/>
                      </a:pPr>
                      <a:endParaRPr b="1"/>
                    </a:p>
                    <a:p>
                      <a:pPr marL="0" lvl="0" indent="0" algn="l" rtl="0">
                        <a:spcBef>
                          <a:spcPts val="0"/>
                        </a:spcBef>
                        <a:spcAft>
                          <a:spcPts val="0"/>
                        </a:spcAft>
                        <a:buNone/>
                      </a:pPr>
                      <a:r>
                        <a:rPr lang="en-US" b="1"/>
                        <a:t>                             7.0%</a:t>
                      </a:r>
                      <a:endParaRPr b="1"/>
                    </a:p>
                  </a:txBody>
                  <a:tcPr marL="91425" marR="91425" marT="91425" marB="91425"/>
                </a:tc>
                <a:tc>
                  <a:txBody>
                    <a:bodyPr/>
                    <a:lstStyle/>
                    <a:p>
                      <a:pPr marL="0" lvl="0" indent="0" algn="l" rtl="0">
                        <a:spcBef>
                          <a:spcPts val="0"/>
                        </a:spcBef>
                        <a:spcAft>
                          <a:spcPts val="0"/>
                        </a:spcAft>
                        <a:buNone/>
                      </a:pPr>
                      <a:endParaRPr b="1">
                        <a:solidFill>
                          <a:schemeClr val="dk2"/>
                        </a:solidFill>
                      </a:endParaRPr>
                    </a:p>
                    <a:p>
                      <a:pPr marL="0" lvl="0" indent="0" algn="l" rtl="0">
                        <a:spcBef>
                          <a:spcPts val="0"/>
                        </a:spcBef>
                        <a:spcAft>
                          <a:spcPts val="0"/>
                        </a:spcAft>
                        <a:buNone/>
                      </a:pPr>
                      <a:r>
                        <a:rPr lang="en-US" b="1">
                          <a:solidFill>
                            <a:schemeClr val="dk2"/>
                          </a:solidFill>
                        </a:rPr>
                        <a:t>                   $400,000</a:t>
                      </a:r>
                      <a:endParaRPr b="1">
                        <a:solidFill>
                          <a:schemeClr val="dk2"/>
                        </a:solidFill>
                      </a:endParaRPr>
                    </a:p>
                  </a:txBody>
                  <a:tcPr marL="91425" marR="91425" marT="91425" marB="91425"/>
                </a:tc>
                <a:extLst>
                  <a:ext uri="{0D108BD9-81ED-4DB2-BD59-A6C34878D82A}">
                    <a16:rowId xmlns:a16="http://schemas.microsoft.com/office/drawing/2014/main" val="10003"/>
                  </a:ext>
                </a:extLst>
              </a:tr>
              <a:tr h="315309">
                <a:tc>
                  <a:txBody>
                    <a:bodyPr/>
                    <a:lstStyle/>
                    <a:p>
                      <a:pPr marL="0" lvl="0" indent="0" algn="l" rtl="0">
                        <a:spcBef>
                          <a:spcPts val="0"/>
                        </a:spcBef>
                        <a:spcAft>
                          <a:spcPts val="0"/>
                        </a:spcAft>
                        <a:buNone/>
                      </a:pPr>
                      <a:r>
                        <a:rPr lang="en-US" b="1"/>
                        <a:t>ECONOMIC DEVELOPMENT, INCLUDING WFH &amp; TRANSPORTATION &amp; OTHER OPPORTUNITIES</a:t>
                      </a:r>
                      <a:endParaRPr b="1"/>
                    </a:p>
                  </a:txBody>
                  <a:tcPr marL="91425" marR="91425" marT="91425" marB="91425"/>
                </a:tc>
                <a:tc>
                  <a:txBody>
                    <a:bodyPr/>
                    <a:lstStyle/>
                    <a:p>
                      <a:pPr marL="0" lvl="0" indent="0" algn="l" rtl="0">
                        <a:spcBef>
                          <a:spcPts val="0"/>
                        </a:spcBef>
                        <a:spcAft>
                          <a:spcPts val="0"/>
                        </a:spcAft>
                        <a:buNone/>
                      </a:pPr>
                      <a:r>
                        <a:rPr lang="en-US" b="1"/>
                        <a:t>                           13.3%</a:t>
                      </a:r>
                      <a:endParaRPr b="1"/>
                    </a:p>
                  </a:txBody>
                  <a:tcPr marL="91425" marR="91425" marT="91425" marB="91425"/>
                </a:tc>
                <a:tc>
                  <a:txBody>
                    <a:bodyPr/>
                    <a:lstStyle/>
                    <a:p>
                      <a:pPr marL="0" lvl="0" indent="0" algn="l" rtl="0">
                        <a:spcBef>
                          <a:spcPts val="0"/>
                        </a:spcBef>
                        <a:spcAft>
                          <a:spcPts val="0"/>
                        </a:spcAft>
                        <a:buNone/>
                      </a:pPr>
                      <a:r>
                        <a:rPr lang="en-US" b="1"/>
                        <a:t>                   $750,000</a:t>
                      </a:r>
                      <a:endParaRPr b="1"/>
                    </a:p>
                  </a:txBody>
                  <a:tcPr marL="91425" marR="91425" marT="91425" marB="91425"/>
                </a:tc>
                <a:extLst>
                  <a:ext uri="{0D108BD9-81ED-4DB2-BD59-A6C34878D82A}">
                    <a16:rowId xmlns:a16="http://schemas.microsoft.com/office/drawing/2014/main" val="10004"/>
                  </a:ext>
                </a:extLst>
              </a:tr>
              <a:tr h="221259">
                <a:tc>
                  <a:txBody>
                    <a:bodyPr/>
                    <a:lstStyle/>
                    <a:p>
                      <a:pPr marL="0" lvl="0" indent="0" algn="l" rtl="0">
                        <a:spcBef>
                          <a:spcPts val="0"/>
                        </a:spcBef>
                        <a:spcAft>
                          <a:spcPts val="0"/>
                        </a:spcAft>
                        <a:buNone/>
                      </a:pPr>
                      <a:r>
                        <a:rPr lang="en-US" b="1"/>
                        <a:t>OFF SETTING OF TOURIST IMPACTS</a:t>
                      </a:r>
                      <a:endParaRPr b="1"/>
                    </a:p>
                  </a:txBody>
                  <a:tcPr marL="91425" marR="91425" marT="91425" marB="91425"/>
                </a:tc>
                <a:tc>
                  <a:txBody>
                    <a:bodyPr/>
                    <a:lstStyle/>
                    <a:p>
                      <a:pPr marL="0" lvl="0" indent="0" algn="l" rtl="0">
                        <a:spcBef>
                          <a:spcPts val="0"/>
                        </a:spcBef>
                        <a:spcAft>
                          <a:spcPts val="0"/>
                        </a:spcAft>
                        <a:buNone/>
                      </a:pPr>
                      <a:r>
                        <a:rPr lang="en-US" b="1"/>
                        <a:t>                             3.4%</a:t>
                      </a:r>
                      <a:endParaRPr b="1"/>
                    </a:p>
                  </a:txBody>
                  <a:tcPr marL="91425" marR="91425" marT="91425" marB="91425"/>
                </a:tc>
                <a:tc>
                  <a:txBody>
                    <a:bodyPr/>
                    <a:lstStyle/>
                    <a:p>
                      <a:pPr marL="0" lvl="0" indent="0" algn="l" rtl="0">
                        <a:spcBef>
                          <a:spcPts val="0"/>
                        </a:spcBef>
                        <a:spcAft>
                          <a:spcPts val="0"/>
                        </a:spcAft>
                        <a:buNone/>
                      </a:pPr>
                      <a:r>
                        <a:rPr lang="en-US" b="1"/>
                        <a:t>                   $195,000</a:t>
                      </a:r>
                      <a:endParaRPr b="1"/>
                    </a:p>
                  </a:txBody>
                  <a:tcPr marL="91425" marR="91425" marT="91425" marB="91425"/>
                </a:tc>
                <a:extLst>
                  <a:ext uri="{0D108BD9-81ED-4DB2-BD59-A6C34878D82A}">
                    <a16:rowId xmlns:a16="http://schemas.microsoft.com/office/drawing/2014/main" val="10005"/>
                  </a:ext>
                </a:extLst>
              </a:tr>
              <a:tr h="221259">
                <a:tc>
                  <a:txBody>
                    <a:bodyPr/>
                    <a:lstStyle/>
                    <a:p>
                      <a:pPr marL="0" lvl="0" indent="0" algn="l" rtl="0">
                        <a:spcBef>
                          <a:spcPts val="0"/>
                        </a:spcBef>
                        <a:spcAft>
                          <a:spcPts val="0"/>
                        </a:spcAft>
                        <a:buNone/>
                      </a:pPr>
                      <a:r>
                        <a:rPr lang="en-US" b="1"/>
                        <a:t>ZONE OF BENEFIT FOR NORTH LAKE TAHOE</a:t>
                      </a:r>
                      <a:endParaRPr b="1"/>
                    </a:p>
                  </a:txBody>
                  <a:tcPr marL="91425" marR="91425" marT="91425" marB="91425"/>
                </a:tc>
                <a:tc>
                  <a:txBody>
                    <a:bodyPr/>
                    <a:lstStyle/>
                    <a:p>
                      <a:pPr marL="0" lvl="0" indent="0" algn="l" rtl="0">
                        <a:spcBef>
                          <a:spcPts val="0"/>
                        </a:spcBef>
                        <a:spcAft>
                          <a:spcPts val="0"/>
                        </a:spcAft>
                        <a:buNone/>
                      </a:pPr>
                      <a:r>
                        <a:rPr lang="en-US" b="1"/>
                        <a:t>                           13.4% </a:t>
                      </a:r>
                      <a:endParaRPr b="1"/>
                    </a:p>
                  </a:txBody>
                  <a:tcPr marL="91425" marR="91425" marT="91425" marB="91425"/>
                </a:tc>
                <a:tc>
                  <a:txBody>
                    <a:bodyPr/>
                    <a:lstStyle/>
                    <a:p>
                      <a:pPr marL="0" lvl="0" indent="0" algn="l" rtl="0">
                        <a:spcBef>
                          <a:spcPts val="0"/>
                        </a:spcBef>
                        <a:spcAft>
                          <a:spcPts val="0"/>
                        </a:spcAft>
                        <a:buNone/>
                      </a:pPr>
                      <a:r>
                        <a:rPr lang="en-US" b="1"/>
                        <a:t>                   $776,800</a:t>
                      </a:r>
                      <a:endParaRPr b="1"/>
                    </a:p>
                  </a:txBody>
                  <a:tcPr marL="91425" marR="91425" marT="91425" marB="91425"/>
                </a:tc>
                <a:extLst>
                  <a:ext uri="{0D108BD9-81ED-4DB2-BD59-A6C34878D82A}">
                    <a16:rowId xmlns:a16="http://schemas.microsoft.com/office/drawing/2014/main" val="10006"/>
                  </a:ext>
                </a:extLst>
              </a:tr>
              <a:tr h="221259">
                <a:tc>
                  <a:txBody>
                    <a:bodyPr/>
                    <a:lstStyle/>
                    <a:p>
                      <a:pPr marL="0" lvl="0" indent="0" algn="l" rtl="0">
                        <a:spcBef>
                          <a:spcPts val="0"/>
                        </a:spcBef>
                        <a:spcAft>
                          <a:spcPts val="0"/>
                        </a:spcAft>
                        <a:buNone/>
                      </a:pPr>
                      <a:r>
                        <a:rPr lang="en-US" b="1"/>
                        <a:t>ZONE OF BENEFIT FOR DONNER SUMMIT</a:t>
                      </a:r>
                      <a:endParaRPr b="1"/>
                    </a:p>
                  </a:txBody>
                  <a:tcPr marL="91425" marR="91425" marT="91425" marB="91425"/>
                </a:tc>
                <a:tc>
                  <a:txBody>
                    <a:bodyPr/>
                    <a:lstStyle/>
                    <a:p>
                      <a:pPr marL="0" lvl="0" indent="0" algn="l" rtl="0">
                        <a:spcBef>
                          <a:spcPts val="0"/>
                        </a:spcBef>
                        <a:spcAft>
                          <a:spcPts val="0"/>
                        </a:spcAft>
                        <a:buNone/>
                      </a:pPr>
                      <a:r>
                        <a:rPr lang="en-US" b="1"/>
                        <a:t>                            0 .005%</a:t>
                      </a:r>
                      <a:endParaRPr b="1"/>
                    </a:p>
                  </a:txBody>
                  <a:tcPr marL="91425" marR="91425" marT="91425" marB="91425"/>
                </a:tc>
                <a:tc>
                  <a:txBody>
                    <a:bodyPr/>
                    <a:lstStyle/>
                    <a:p>
                      <a:pPr marL="0" lvl="0" indent="0" algn="l" rtl="0">
                        <a:spcBef>
                          <a:spcPts val="0"/>
                        </a:spcBef>
                        <a:spcAft>
                          <a:spcPts val="0"/>
                        </a:spcAft>
                        <a:buNone/>
                      </a:pPr>
                      <a:r>
                        <a:rPr lang="en-US" b="1"/>
                        <a:t>                     $28,200</a:t>
                      </a:r>
                      <a:endParaRPr b="1"/>
                    </a:p>
                  </a:txBody>
                  <a:tcPr marL="91425" marR="91425" marT="91425" marB="91425"/>
                </a:tc>
                <a:extLst>
                  <a:ext uri="{0D108BD9-81ED-4DB2-BD59-A6C34878D82A}">
                    <a16:rowId xmlns:a16="http://schemas.microsoft.com/office/drawing/2014/main" val="10007"/>
                  </a:ext>
                </a:extLst>
              </a:tr>
              <a:tr h="221259">
                <a:tc>
                  <a:txBody>
                    <a:bodyPr/>
                    <a:lstStyle/>
                    <a:p>
                      <a:pPr marL="0" lvl="0" indent="0" algn="l" rtl="0">
                        <a:spcBef>
                          <a:spcPts val="0"/>
                        </a:spcBef>
                        <a:spcAft>
                          <a:spcPts val="0"/>
                        </a:spcAft>
                        <a:buNone/>
                      </a:pPr>
                      <a:r>
                        <a:rPr lang="en-US" b="1"/>
                        <a:t>COUNTY FEE</a:t>
                      </a:r>
                      <a:endParaRPr b="1"/>
                    </a:p>
                  </a:txBody>
                  <a:tcPr marL="91425" marR="91425" marT="91425" marB="91425"/>
                </a:tc>
                <a:tc>
                  <a:txBody>
                    <a:bodyPr/>
                    <a:lstStyle/>
                    <a:p>
                      <a:pPr marL="0" lvl="0" indent="0" algn="l" rtl="0">
                        <a:spcBef>
                          <a:spcPts val="0"/>
                        </a:spcBef>
                        <a:spcAft>
                          <a:spcPts val="0"/>
                        </a:spcAft>
                        <a:buNone/>
                      </a:pPr>
                      <a:r>
                        <a:rPr lang="en-US" b="1"/>
                        <a:t>                             2.0%</a:t>
                      </a:r>
                      <a:endParaRPr b="1"/>
                    </a:p>
                  </a:txBody>
                  <a:tcPr marL="91425" marR="91425" marT="91425" marB="91425"/>
                </a:tc>
                <a:tc>
                  <a:txBody>
                    <a:bodyPr/>
                    <a:lstStyle/>
                    <a:p>
                      <a:pPr marL="0" lvl="0" indent="0" algn="l" rtl="0">
                        <a:spcBef>
                          <a:spcPts val="0"/>
                        </a:spcBef>
                        <a:spcAft>
                          <a:spcPts val="0"/>
                        </a:spcAft>
                        <a:buNone/>
                      </a:pPr>
                      <a:r>
                        <a:rPr lang="en-US" b="1"/>
                        <a:t>                   $116,000</a:t>
                      </a:r>
                      <a:endParaRPr b="1"/>
                    </a:p>
                  </a:txBody>
                  <a:tcPr marL="91425" marR="91425" marT="91425" marB="91425"/>
                </a:tc>
                <a:extLst>
                  <a:ext uri="{0D108BD9-81ED-4DB2-BD59-A6C34878D82A}">
                    <a16:rowId xmlns:a16="http://schemas.microsoft.com/office/drawing/2014/main" val="10008"/>
                  </a:ext>
                </a:extLst>
              </a:tr>
              <a:tr h="255302">
                <a:tc>
                  <a:txBody>
                    <a:bodyPr/>
                    <a:lstStyle/>
                    <a:p>
                      <a:pPr marL="0" lvl="0" indent="0" algn="l" rtl="0">
                        <a:spcBef>
                          <a:spcPts val="0"/>
                        </a:spcBef>
                        <a:spcAft>
                          <a:spcPts val="0"/>
                        </a:spcAft>
                        <a:buNone/>
                      </a:pPr>
                      <a:r>
                        <a:rPr lang="en-US" sz="1800" b="1"/>
                        <a:t>TOTAL</a:t>
                      </a:r>
                      <a:endParaRPr sz="1800" b="1"/>
                    </a:p>
                  </a:txBody>
                  <a:tcPr marL="91425" marR="91425" marT="91425" marB="91425"/>
                </a:tc>
                <a:tc>
                  <a:txBody>
                    <a:bodyPr/>
                    <a:lstStyle/>
                    <a:p>
                      <a:pPr marL="0" lvl="0" indent="0" algn="l" rtl="0">
                        <a:spcBef>
                          <a:spcPts val="0"/>
                        </a:spcBef>
                        <a:spcAft>
                          <a:spcPts val="0"/>
                        </a:spcAft>
                        <a:buNone/>
                      </a:pPr>
                      <a:r>
                        <a:rPr lang="en-US" b="1"/>
                        <a:t>                      </a:t>
                      </a:r>
                      <a:r>
                        <a:rPr lang="en-US" sz="1800" b="1"/>
                        <a:t>    100%</a:t>
                      </a:r>
                      <a:endParaRPr sz="1800" b="1"/>
                    </a:p>
                  </a:txBody>
                  <a:tcPr marL="91425" marR="91425" marT="91425" marB="91425"/>
                </a:tc>
                <a:tc>
                  <a:txBody>
                    <a:bodyPr/>
                    <a:lstStyle/>
                    <a:p>
                      <a:pPr marL="0" lvl="0" indent="0" algn="l" rtl="0">
                        <a:spcBef>
                          <a:spcPts val="0"/>
                        </a:spcBef>
                        <a:spcAft>
                          <a:spcPts val="0"/>
                        </a:spcAft>
                        <a:buNone/>
                      </a:pPr>
                      <a:r>
                        <a:rPr lang="en-US" b="1" dirty="0"/>
                        <a:t>   </a:t>
                      </a:r>
                      <a:r>
                        <a:rPr lang="en-US" sz="1800" b="1" dirty="0"/>
                        <a:t>       $5,766,000</a:t>
                      </a:r>
                      <a:endParaRPr sz="1800" b="1" dirty="0"/>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p:nvPr/>
        </p:nvSpPr>
        <p:spPr>
          <a:xfrm>
            <a:off x="299356" y="171450"/>
            <a:ext cx="11644994" cy="71782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projected timeline – north lake tahoe tbid</a:t>
            </a:r>
            <a:endParaRPr sz="4000">
              <a:solidFill>
                <a:schemeClr val="dk1"/>
              </a:solidFill>
            </a:endParaRPr>
          </a:p>
        </p:txBody>
      </p:sp>
      <p:sp>
        <p:nvSpPr>
          <p:cNvPr id="298" name="Google Shape;298;p37"/>
          <p:cNvSpPr txBox="1"/>
          <p:nvPr/>
        </p:nvSpPr>
        <p:spPr>
          <a:xfrm>
            <a:off x="627950" y="1104900"/>
            <a:ext cx="11022300" cy="430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rgbClr val="0090A1"/>
                </a:solidFill>
              </a:rPr>
              <a:t>April  			       Kick-off of District Formation </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May - August   	       Owner Outreach and Education</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August 	                  Develop draft Management District Plan (MDP) </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September  		       Final MDP, Petition Resolutions by Placer County</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Sept - October 	       Petition Drive (The Vote)</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October  		       Resolution of Intention Placer County</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October  		       Notice of Public Meeting/Hearing </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November  		       Board of Supervisors – Public Meeting</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December  		       Board of Supervisors – Public Hearing</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January  		       District Formed</a:t>
            </a:r>
            <a:endParaRPr sz="2400" b="1" dirty="0">
              <a:solidFill>
                <a:srgbClr val="0090A1"/>
              </a:solidFill>
            </a:endParaRPr>
          </a:p>
          <a:p>
            <a:pPr marL="0" marR="0" lvl="0" indent="0" algn="l" rtl="0">
              <a:spcBef>
                <a:spcPts val="0"/>
              </a:spcBef>
              <a:spcAft>
                <a:spcPts val="0"/>
              </a:spcAft>
              <a:buNone/>
            </a:pPr>
            <a:r>
              <a:rPr lang="en-US" sz="2400" b="1" dirty="0">
                <a:solidFill>
                  <a:srgbClr val="0090A1"/>
                </a:solidFill>
              </a:rPr>
              <a:t>January 2020  	       District begins collecting assessment  </a:t>
            </a:r>
            <a:endParaRPr sz="2400" b="1" dirty="0">
              <a:solidFill>
                <a:srgbClr val="0090A1"/>
              </a:solidFill>
            </a:endParaRPr>
          </a:p>
        </p:txBody>
      </p:sp>
      <p:cxnSp>
        <p:nvCxnSpPr>
          <p:cNvPr id="299" name="Google Shape;299;p37"/>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650504" y="1"/>
            <a:ext cx="10515600" cy="655320"/>
          </a:xfrm>
          <a:prstGeom prst="rect">
            <a:avLst/>
          </a:prstGeom>
          <a:solidFill>
            <a:schemeClr val="accent1">
              <a:lumMod val="60000"/>
              <a:lumOff val="40000"/>
            </a:schemeClr>
          </a:solidFill>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ESTIMATED SHARE OF TBID VOTE (VOTE IS WEIGHTED)</a:t>
            </a:r>
            <a:endParaRPr sz="2800" dirty="0"/>
          </a:p>
        </p:txBody>
      </p:sp>
      <p:sp>
        <p:nvSpPr>
          <p:cNvPr id="328" name="Google Shape;328;p41"/>
          <p:cNvSpPr txBox="1">
            <a:spLocks noGrp="1"/>
          </p:cNvSpPr>
          <p:nvPr>
            <p:ph type="body" idx="1"/>
          </p:nvPr>
        </p:nvSpPr>
        <p:spPr>
          <a:xfrm>
            <a:off x="650504" y="655321"/>
            <a:ext cx="10602224" cy="4907279"/>
          </a:xfrm>
          <a:prstGeom prst="rect">
            <a:avLst/>
          </a:prstGeom>
        </p:spPr>
        <p:txBody>
          <a:bodyPr spcFirstLastPara="1" wrap="square" lIns="91425" tIns="45700" rIns="91425" bIns="45700" anchor="t" anchorCtr="0">
            <a:noAutofit/>
          </a:bodyPr>
          <a:lstStyle/>
          <a:p>
            <a:pPr marL="342900" lvl="0" indent="-342900" algn="l" rtl="0">
              <a:spcBef>
                <a:spcPts val="1000"/>
              </a:spcBef>
              <a:spcAft>
                <a:spcPts val="0"/>
              </a:spcAft>
              <a:buFont typeface="Arial" panose="020B0604020202020204" pitchFamily="34" charset="0"/>
              <a:buChar char="•"/>
            </a:pPr>
            <a:r>
              <a:rPr lang="en-US" sz="1600" dirty="0">
                <a:solidFill>
                  <a:schemeClr val="bg2"/>
                </a:solidFill>
              </a:rPr>
              <a:t>North Shore lodging (2% assessment) – 27%</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Vail Resorts (</a:t>
            </a:r>
            <a:r>
              <a:rPr lang="en-US" sz="1600" dirty="0" err="1">
                <a:solidFill>
                  <a:schemeClr val="bg2"/>
                </a:solidFill>
              </a:rPr>
              <a:t>Northstar</a:t>
            </a:r>
            <a:r>
              <a:rPr lang="en-US" sz="1600" dirty="0">
                <a:solidFill>
                  <a:schemeClr val="bg2"/>
                </a:solidFill>
              </a:rPr>
              <a:t>), including lodging – 14%</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Squaw/Alpine, including lodging – 13%</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Resort at Squaw Creek – 6%</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Ritz Carlton – 5%</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Other </a:t>
            </a:r>
            <a:r>
              <a:rPr lang="en-US" sz="1600" dirty="0" err="1">
                <a:solidFill>
                  <a:schemeClr val="bg2"/>
                </a:solidFill>
              </a:rPr>
              <a:t>Northstar</a:t>
            </a:r>
            <a:r>
              <a:rPr lang="en-US" sz="1600" dirty="0">
                <a:solidFill>
                  <a:schemeClr val="bg2"/>
                </a:solidFill>
              </a:rPr>
              <a:t> region lodging – 6%</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Other Squaw/Alpine region lodging – 3%</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Food &amp; Beverage – 10%</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Retail – 9%</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Other Recreation – 6%</a:t>
            </a:r>
          </a:p>
          <a:p>
            <a:pPr marL="342900" lvl="0" indent="-342900" algn="l" rtl="0">
              <a:spcBef>
                <a:spcPts val="1000"/>
              </a:spcBef>
              <a:spcAft>
                <a:spcPts val="0"/>
              </a:spcAft>
              <a:buFont typeface="Arial" panose="020B0604020202020204" pitchFamily="34" charset="0"/>
              <a:buChar char="•"/>
            </a:pPr>
            <a:r>
              <a:rPr lang="en-US" sz="1600" dirty="0">
                <a:solidFill>
                  <a:schemeClr val="bg2"/>
                </a:solidFill>
              </a:rPr>
              <a:t>Other Lodging – 1%</a:t>
            </a:r>
          </a:p>
          <a:p>
            <a:pPr marL="342900" lvl="0" indent="-342900" algn="l" rtl="0">
              <a:spcBef>
                <a:spcPts val="1000"/>
              </a:spcBef>
              <a:spcAft>
                <a:spcPts val="0"/>
              </a:spcAft>
              <a:buFont typeface="Arial" panose="020B0604020202020204" pitchFamily="34" charset="0"/>
              <a:buChar char="•"/>
            </a:pPr>
            <a:endParaRPr lang="en-US" dirty="0">
              <a:solidFill>
                <a:schemeClr val="bg2"/>
              </a:solidFill>
            </a:endParaRPr>
          </a:p>
          <a:p>
            <a:pPr marL="342900" lvl="0" indent="-342900" algn="l" rtl="0">
              <a:spcBef>
                <a:spcPts val="1000"/>
              </a:spcBef>
              <a:spcAft>
                <a:spcPts val="0"/>
              </a:spcAft>
              <a:buFont typeface="Arial" panose="020B0604020202020204" pitchFamily="34" charset="0"/>
              <a:buChar char="•"/>
            </a:pPr>
            <a:endParaRPr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650504" y="182881"/>
            <a:ext cx="10515600" cy="716280"/>
          </a:xfrm>
          <a:prstGeom prst="rect">
            <a:avLst/>
          </a:prstGeom>
          <a:solidFill>
            <a:schemeClr val="accent1">
              <a:lumMod val="60000"/>
              <a:lumOff val="40000"/>
            </a:schemeClr>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accent1">
                    <a:lumMod val="75000"/>
                  </a:schemeClr>
                </a:solidFill>
              </a:rPr>
              <a:t>TBID – NEXT STEPS</a:t>
            </a:r>
            <a:endParaRPr dirty="0">
              <a:solidFill>
                <a:schemeClr val="accent1">
                  <a:lumMod val="75000"/>
                </a:schemeClr>
              </a:solidFill>
            </a:endParaRPr>
          </a:p>
        </p:txBody>
      </p:sp>
      <p:sp>
        <p:nvSpPr>
          <p:cNvPr id="321" name="Google Shape;321;p40"/>
          <p:cNvSpPr txBox="1">
            <a:spLocks noGrp="1"/>
          </p:cNvSpPr>
          <p:nvPr>
            <p:ph type="body" idx="1"/>
          </p:nvPr>
        </p:nvSpPr>
        <p:spPr>
          <a:xfrm>
            <a:off x="650504" y="1066800"/>
            <a:ext cx="10515600" cy="3810141"/>
          </a:xfrm>
          <a:prstGeom prst="rect">
            <a:avLst/>
          </a:prstGeom>
        </p:spPr>
        <p:txBody>
          <a:bodyPr spcFirstLastPara="1" wrap="square" lIns="91425" tIns="45700" rIns="91425" bIns="45700" anchor="t" anchorCtr="0">
            <a:noAutofit/>
          </a:bodyPr>
          <a:lstStyle/>
          <a:p>
            <a:pPr marL="342900" lvl="0" indent="-342900" algn="l" rtl="0">
              <a:spcBef>
                <a:spcPts val="1000"/>
              </a:spcBef>
              <a:spcAft>
                <a:spcPts val="0"/>
              </a:spcAft>
              <a:buFont typeface="Arial" panose="020B0604020202020204" pitchFamily="34" charset="0"/>
              <a:buChar char="•"/>
            </a:pPr>
            <a:r>
              <a:rPr lang="en-US" sz="2400" dirty="0"/>
              <a:t>Continue to update 35 largest revenue generators </a:t>
            </a:r>
          </a:p>
          <a:p>
            <a:pPr marL="342900" lvl="0" indent="-342900" algn="l" rtl="0">
              <a:spcBef>
                <a:spcPts val="1000"/>
              </a:spcBef>
              <a:spcAft>
                <a:spcPts val="0"/>
              </a:spcAft>
              <a:buFont typeface="Arial" panose="020B0604020202020204" pitchFamily="34" charset="0"/>
              <a:buChar char="•"/>
            </a:pPr>
            <a:r>
              <a:rPr lang="en-US" sz="2400" dirty="0"/>
              <a:t>Complete informational mailing to all businesses to be included in district</a:t>
            </a:r>
          </a:p>
          <a:p>
            <a:pPr marL="342900" lvl="0" indent="-342900" algn="l" rtl="0">
              <a:spcBef>
                <a:spcPts val="1000"/>
              </a:spcBef>
              <a:spcAft>
                <a:spcPts val="0"/>
              </a:spcAft>
              <a:buFont typeface="Arial" panose="020B0604020202020204" pitchFamily="34" charset="0"/>
              <a:buChar char="•"/>
            </a:pPr>
            <a:r>
              <a:rPr lang="en-US" sz="2400" dirty="0"/>
              <a:t>Schedule and promote open meetings for business community</a:t>
            </a:r>
          </a:p>
          <a:p>
            <a:pPr marL="342900" lvl="0" indent="-342900" algn="l" rtl="0">
              <a:spcBef>
                <a:spcPts val="1000"/>
              </a:spcBef>
              <a:spcAft>
                <a:spcPts val="0"/>
              </a:spcAft>
              <a:buFont typeface="Arial" panose="020B0604020202020204" pitchFamily="34" charset="0"/>
              <a:buChar char="•"/>
            </a:pPr>
            <a:r>
              <a:rPr lang="en-US" sz="2400" dirty="0"/>
              <a:t>Working with Civitas and Exec Committee complete Management District Plan</a:t>
            </a:r>
          </a:p>
          <a:p>
            <a:pPr marL="342900" lvl="0" indent="-342900" algn="l" rtl="0">
              <a:spcBef>
                <a:spcPts val="1000"/>
              </a:spcBef>
              <a:spcAft>
                <a:spcPts val="0"/>
              </a:spcAft>
              <a:buFont typeface="Arial" panose="020B0604020202020204" pitchFamily="34" charset="0"/>
              <a:buChar char="•"/>
            </a:pPr>
            <a:r>
              <a:rPr lang="en-US" sz="2400" dirty="0"/>
              <a:t>Petition Drive (September/October) – Secure more than 51% of vote</a:t>
            </a:r>
          </a:p>
          <a:p>
            <a:pPr marL="342900" lvl="0" indent="-342900" algn="l" rtl="0">
              <a:spcBef>
                <a:spcPts val="1000"/>
              </a:spcBef>
              <a:spcAft>
                <a:spcPts val="0"/>
              </a:spcAft>
              <a:buFont typeface="Arial" panose="020B0604020202020204" pitchFamily="34" charset="0"/>
              <a:buChar char="•"/>
            </a:pPr>
            <a:r>
              <a:rPr lang="en-US" sz="2400" dirty="0"/>
              <a:t>October through January – Complete County approval process</a:t>
            </a:r>
          </a:p>
          <a:p>
            <a:pPr marL="342900" lvl="0" indent="-342900" algn="l" rtl="0">
              <a:spcBef>
                <a:spcPts val="1000"/>
              </a:spcBef>
              <a:spcAft>
                <a:spcPts val="0"/>
              </a:spcAft>
              <a:buFont typeface="Arial" panose="020B0604020202020204" pitchFamily="34" charset="0"/>
              <a:buChar cha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body" idx="1"/>
          </p:nvPr>
        </p:nvSpPr>
        <p:spPr>
          <a:xfrm>
            <a:off x="606329" y="2073241"/>
            <a:ext cx="10515600" cy="31350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6000"/>
              <a:t>THANK  YOU</a:t>
            </a:r>
            <a:endParaRPr sz="6000"/>
          </a:p>
        </p:txBody>
      </p:sp>
      <p:cxnSp>
        <p:nvCxnSpPr>
          <p:cNvPr id="314" name="Google Shape;314;p39"/>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5" name="Google Shape;335;p4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p:nvPr/>
        </p:nvSpPr>
        <p:spPr>
          <a:xfrm>
            <a:off x="326571" y="163678"/>
            <a:ext cx="11279400" cy="787500"/>
          </a:xfrm>
          <a:prstGeom prst="rect">
            <a:avLst/>
          </a:prstGeom>
          <a:solidFill>
            <a:srgbClr val="33CCCC">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history of placer county tot for promotions </a:t>
            </a:r>
            <a:endParaRPr sz="1800">
              <a:solidFill>
                <a:srgbClr val="0090A1"/>
              </a:solidFill>
            </a:endParaRPr>
          </a:p>
        </p:txBody>
      </p:sp>
      <p:sp>
        <p:nvSpPr>
          <p:cNvPr id="100" name="Google Shape;100;p15"/>
          <p:cNvSpPr txBox="1">
            <a:spLocks noGrp="1"/>
          </p:cNvSpPr>
          <p:nvPr>
            <p:ph type="body" idx="1"/>
          </p:nvPr>
        </p:nvSpPr>
        <p:spPr>
          <a:xfrm>
            <a:off x="363300" y="951175"/>
            <a:ext cx="11435700" cy="4452600"/>
          </a:xfrm>
          <a:prstGeom prst="rect">
            <a:avLst/>
          </a:prstGeom>
          <a:noFill/>
          <a:ln>
            <a:noFill/>
          </a:ln>
        </p:spPr>
        <p:txBody>
          <a:bodyPr spcFirstLastPara="1" wrap="square" lIns="91425" tIns="45700" rIns="91425" bIns="45700" anchor="t" anchorCtr="0">
            <a:noAutofit/>
          </a:bodyPr>
          <a:lstStyle/>
          <a:p>
            <a:pPr marL="228600" lvl="0" indent="-228600" algn="l" rtl="0">
              <a:lnSpc>
                <a:spcPct val="125000"/>
              </a:lnSpc>
              <a:spcBef>
                <a:spcPts val="0"/>
              </a:spcBef>
              <a:spcAft>
                <a:spcPts val="0"/>
              </a:spcAft>
              <a:buClr>
                <a:srgbClr val="0090A1"/>
              </a:buClr>
              <a:buSzPts val="2400"/>
              <a:buChar char="•"/>
            </a:pPr>
            <a:r>
              <a:rPr lang="en-US" sz="2400">
                <a:solidFill>
                  <a:srgbClr val="0090A1"/>
                </a:solidFill>
              </a:rPr>
              <a:t>Since inception of Transient Occupancy Tax in 1964 (tax in on</a:t>
            </a:r>
            <a:r>
              <a:rPr lang="en-US" sz="2400"/>
              <a:t> lodging only)</a:t>
            </a:r>
            <a:r>
              <a:rPr lang="en-US" sz="2400">
                <a:solidFill>
                  <a:srgbClr val="0090A1"/>
                </a:solidFill>
              </a:rPr>
              <a:t>, Placer County has invested proceeds in a combination of services and promotions </a:t>
            </a:r>
            <a:endParaRPr>
              <a:solidFill>
                <a:srgbClr val="0090A1"/>
              </a:solidFill>
            </a:endParaRPr>
          </a:p>
          <a:p>
            <a:pPr marL="228600" lvl="0" indent="-228600" algn="l" rtl="0">
              <a:lnSpc>
                <a:spcPct val="125000"/>
              </a:lnSpc>
              <a:spcBef>
                <a:spcPts val="1000"/>
              </a:spcBef>
              <a:spcAft>
                <a:spcPts val="0"/>
              </a:spcAft>
              <a:buClr>
                <a:srgbClr val="0090A1"/>
              </a:buClr>
              <a:buSzPts val="2400"/>
              <a:buChar char="•"/>
            </a:pPr>
            <a:r>
              <a:rPr lang="en-US" sz="2400"/>
              <a:t>O</a:t>
            </a:r>
            <a:r>
              <a:rPr lang="en-US" sz="2400">
                <a:solidFill>
                  <a:srgbClr val="0090A1"/>
                </a:solidFill>
              </a:rPr>
              <a:t>riginally TOT fund</a:t>
            </a:r>
            <a:r>
              <a:rPr lang="en-US" sz="2400"/>
              <a:t>ed</a:t>
            </a:r>
            <a:r>
              <a:rPr lang="en-US" sz="2400">
                <a:solidFill>
                  <a:srgbClr val="0090A1"/>
                </a:solidFill>
              </a:rPr>
              <a:t> Chamber of Commerce and Visitors &amp; Convention Bureau for promotions &amp; business development</a:t>
            </a:r>
            <a:endParaRPr>
              <a:solidFill>
                <a:srgbClr val="0090A1"/>
              </a:solidFill>
            </a:endParaRPr>
          </a:p>
          <a:p>
            <a:pPr marL="228600" lvl="0" indent="-228600" algn="l" rtl="0">
              <a:lnSpc>
                <a:spcPct val="125000"/>
              </a:lnSpc>
              <a:spcBef>
                <a:spcPts val="1000"/>
              </a:spcBef>
              <a:spcAft>
                <a:spcPts val="0"/>
              </a:spcAft>
              <a:buClr>
                <a:srgbClr val="0090A1"/>
              </a:buClr>
              <a:buSzPts val="2400"/>
              <a:buChar char="•"/>
            </a:pPr>
            <a:r>
              <a:rPr lang="en-US" sz="2400">
                <a:solidFill>
                  <a:srgbClr val="0090A1"/>
                </a:solidFill>
              </a:rPr>
              <a:t>1995 additional 2% increase (total of </a:t>
            </a:r>
            <a:r>
              <a:rPr lang="en-US" sz="2400"/>
              <a:t>10%)</a:t>
            </a:r>
            <a:r>
              <a:rPr lang="en-US" sz="2400">
                <a:solidFill>
                  <a:srgbClr val="0090A1"/>
                </a:solidFill>
              </a:rPr>
              <a:t> in Eastern Placer County for infrastructure and transportation</a:t>
            </a:r>
            <a:endParaRPr>
              <a:solidFill>
                <a:srgbClr val="0090A1"/>
              </a:solidFill>
            </a:endParaRPr>
          </a:p>
          <a:p>
            <a:pPr marL="228600" lvl="0" indent="-228600" algn="l" rtl="0">
              <a:lnSpc>
                <a:spcPct val="125000"/>
              </a:lnSpc>
              <a:spcBef>
                <a:spcPts val="1000"/>
              </a:spcBef>
              <a:spcAft>
                <a:spcPts val="0"/>
              </a:spcAft>
              <a:buClr>
                <a:srgbClr val="0090A1"/>
              </a:buClr>
              <a:buSzPts val="2400"/>
              <a:buChar char="•"/>
            </a:pPr>
            <a:r>
              <a:rPr lang="en-US" sz="2400">
                <a:solidFill>
                  <a:srgbClr val="0090A1"/>
                </a:solidFill>
              </a:rPr>
              <a:t>North Lake Tahoe Resort Association (VCB) funded by TOT thru contract with Placer County</a:t>
            </a:r>
            <a:endParaRPr>
              <a:solidFill>
                <a:srgbClr val="0090A1"/>
              </a:solidFill>
            </a:endParaRPr>
          </a:p>
        </p:txBody>
      </p:sp>
      <p:cxnSp>
        <p:nvCxnSpPr>
          <p:cNvPr id="101" name="Google Shape;101;p15"/>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604150" y="0"/>
            <a:ext cx="10548000" cy="1495200"/>
          </a:xfrm>
          <a:prstGeom prst="rect">
            <a:avLst/>
          </a:prstGeom>
          <a:solidFill>
            <a:srgbClr val="0090A1">
              <a:alpha val="29800"/>
            </a:srgbClr>
          </a:solidFill>
        </p:spPr>
        <p:txBody>
          <a:bodyPr spcFirstLastPara="1" wrap="square" lIns="91425" tIns="45700" rIns="91425" bIns="45700" anchor="ctr" anchorCtr="0">
            <a:noAutofit/>
          </a:bodyPr>
          <a:lstStyle/>
          <a:p>
            <a:pPr marL="0" lvl="0" indent="0" algn="l" rtl="0">
              <a:spcBef>
                <a:spcPts val="0"/>
              </a:spcBef>
              <a:spcAft>
                <a:spcPts val="0"/>
              </a:spcAft>
              <a:buNone/>
            </a:pPr>
            <a:r>
              <a:rPr lang="en-US"/>
              <a:t>COUNTY TRANSIENT OCCUPANCY TAX - $18 MILLION CURRENT USES:</a:t>
            </a:r>
            <a:endParaRPr/>
          </a:p>
          <a:p>
            <a:pPr marL="0" lvl="0" indent="0" algn="l" rtl="0">
              <a:spcBef>
                <a:spcPts val="0"/>
              </a:spcBef>
              <a:spcAft>
                <a:spcPts val="0"/>
              </a:spcAft>
              <a:buNone/>
            </a:pPr>
            <a:r>
              <a:rPr lang="en-US"/>
              <a:t> </a:t>
            </a:r>
            <a:endParaRPr/>
          </a:p>
        </p:txBody>
      </p:sp>
      <p:sp>
        <p:nvSpPr>
          <p:cNvPr id="116" name="Google Shape;116;p17"/>
          <p:cNvSpPr txBox="1">
            <a:spLocks noGrp="1"/>
          </p:cNvSpPr>
          <p:nvPr>
            <p:ph type="body" idx="1"/>
          </p:nvPr>
        </p:nvSpPr>
        <p:spPr>
          <a:xfrm>
            <a:off x="604150" y="2078250"/>
            <a:ext cx="11618100" cy="30807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a:t>                                                    					</a:t>
            </a:r>
            <a:endParaRPr/>
          </a:p>
        </p:txBody>
      </p:sp>
      <p:sp>
        <p:nvSpPr>
          <p:cNvPr id="117" name="Google Shape;117;p17"/>
          <p:cNvSpPr/>
          <p:nvPr/>
        </p:nvSpPr>
        <p:spPr>
          <a:xfrm>
            <a:off x="280925" y="2190900"/>
            <a:ext cx="2065800" cy="243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US" sz="1800" dirty="0"/>
              <a:t>             </a:t>
            </a:r>
            <a:endParaRPr sz="1800" b="1" dirty="0"/>
          </a:p>
          <a:p>
            <a:pPr marL="0" lvl="0" indent="0" algn="l" rtl="0">
              <a:spcBef>
                <a:spcPts val="0"/>
              </a:spcBef>
              <a:spcAft>
                <a:spcPts val="0"/>
              </a:spcAft>
              <a:buNone/>
            </a:pPr>
            <a:endParaRPr sz="1800" dirty="0"/>
          </a:p>
          <a:p>
            <a:pPr marL="0" lvl="0" indent="0" algn="l" rtl="0">
              <a:spcBef>
                <a:spcPts val="0"/>
              </a:spcBef>
              <a:spcAft>
                <a:spcPts val="0"/>
              </a:spcAft>
              <a:buNone/>
            </a:pPr>
            <a:r>
              <a:rPr lang="en-US" sz="1800" dirty="0"/>
              <a:t>   Placer County</a:t>
            </a:r>
            <a:endParaRPr sz="1800" dirty="0"/>
          </a:p>
          <a:p>
            <a:pPr marL="0" lvl="0" indent="0" algn="l" rtl="0">
              <a:spcBef>
                <a:spcPts val="0"/>
              </a:spcBef>
              <a:spcAft>
                <a:spcPts val="0"/>
              </a:spcAft>
              <a:buNone/>
            </a:pPr>
            <a:r>
              <a:rPr lang="en-US" sz="1800" dirty="0"/>
              <a:t>         TOT</a:t>
            </a:r>
            <a:endParaRPr sz="1800" dirty="0"/>
          </a:p>
          <a:p>
            <a:pPr marL="0" lvl="0" indent="0" algn="l" rtl="0">
              <a:spcBef>
                <a:spcPts val="0"/>
              </a:spcBef>
              <a:spcAft>
                <a:spcPts val="0"/>
              </a:spcAft>
              <a:buNone/>
            </a:pPr>
            <a:r>
              <a:rPr lang="en-US" sz="1800" dirty="0"/>
              <a:t>    40% = $7.2 M</a:t>
            </a:r>
            <a:endParaRPr sz="1800" dirty="0"/>
          </a:p>
          <a:p>
            <a:pPr marL="0" lvl="0" indent="0" algn="l" rtl="0">
              <a:spcBef>
                <a:spcPts val="0"/>
              </a:spcBef>
              <a:spcAft>
                <a:spcPts val="0"/>
              </a:spcAft>
              <a:buNone/>
            </a:pPr>
            <a:r>
              <a:rPr lang="en-US" sz="1800" dirty="0"/>
              <a:t> County General            </a:t>
            </a:r>
            <a:endParaRPr sz="1800" dirty="0"/>
          </a:p>
          <a:p>
            <a:pPr marL="0" lvl="0" indent="0" algn="l" rtl="0">
              <a:spcBef>
                <a:spcPts val="0"/>
              </a:spcBef>
              <a:spcAft>
                <a:spcPts val="0"/>
              </a:spcAft>
              <a:buNone/>
            </a:pPr>
            <a:r>
              <a:rPr lang="en-US" sz="1800" dirty="0"/>
              <a:t>    Services in</a:t>
            </a:r>
            <a:endParaRPr sz="1800" dirty="0"/>
          </a:p>
          <a:p>
            <a:pPr marL="0" lvl="0" indent="0" algn="l" rtl="0">
              <a:spcBef>
                <a:spcPts val="0"/>
              </a:spcBef>
              <a:spcAft>
                <a:spcPts val="0"/>
              </a:spcAft>
              <a:buNone/>
            </a:pPr>
            <a:r>
              <a:rPr lang="en-US" sz="1800" dirty="0"/>
              <a:t>        Tahoe</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8" name="Google Shape;118;p17"/>
          <p:cNvSpPr/>
          <p:nvPr/>
        </p:nvSpPr>
        <p:spPr>
          <a:xfrm>
            <a:off x="2635788" y="2209050"/>
            <a:ext cx="2065800" cy="243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rPr>
              <a:t>   Placer County</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TOT</a:t>
            </a:r>
            <a:endParaRPr sz="1800">
              <a:solidFill>
                <a:schemeClr val="dk1"/>
              </a:solidFill>
            </a:endParaRPr>
          </a:p>
          <a:p>
            <a:pPr marL="0" lvl="0" indent="0" algn="l" rtl="0">
              <a:spcBef>
                <a:spcPts val="0"/>
              </a:spcBef>
              <a:spcAft>
                <a:spcPts val="0"/>
              </a:spcAft>
              <a:buNone/>
            </a:pPr>
            <a:r>
              <a:rPr lang="en-US" sz="1800">
                <a:solidFill>
                  <a:schemeClr val="dk1"/>
                </a:solidFill>
              </a:rPr>
              <a:t> 18.9% = $3.4 M</a:t>
            </a:r>
            <a:endParaRPr sz="1800">
              <a:solidFill>
                <a:schemeClr val="dk1"/>
              </a:solidFill>
            </a:endParaRPr>
          </a:p>
          <a:p>
            <a:pPr marL="0" lvl="0" indent="0" algn="l" rtl="0">
              <a:spcBef>
                <a:spcPts val="0"/>
              </a:spcBef>
              <a:spcAft>
                <a:spcPts val="0"/>
              </a:spcAft>
              <a:buNone/>
            </a:pPr>
            <a:r>
              <a:rPr lang="en-US" sz="1800">
                <a:solidFill>
                  <a:schemeClr val="dk1"/>
                </a:solidFill>
              </a:rPr>
              <a:t>   Specific Tahoe</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Services</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p:txBody>
      </p:sp>
      <p:sp>
        <p:nvSpPr>
          <p:cNvPr id="119" name="Google Shape;119;p17"/>
          <p:cNvSpPr/>
          <p:nvPr/>
        </p:nvSpPr>
        <p:spPr>
          <a:xfrm>
            <a:off x="5040375" y="2209050"/>
            <a:ext cx="2065800" cy="243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rPr>
              <a:t>   Placer County</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TOT</a:t>
            </a:r>
            <a:endParaRPr sz="1800">
              <a:solidFill>
                <a:schemeClr val="dk1"/>
              </a:solidFill>
            </a:endParaRPr>
          </a:p>
          <a:p>
            <a:pPr marL="0" lvl="0" indent="0" algn="l" rtl="0">
              <a:spcBef>
                <a:spcPts val="0"/>
              </a:spcBef>
              <a:spcAft>
                <a:spcPts val="0"/>
              </a:spcAft>
              <a:buNone/>
            </a:pPr>
            <a:r>
              <a:rPr lang="en-US" sz="1800">
                <a:solidFill>
                  <a:schemeClr val="dk1"/>
                </a:solidFill>
              </a:rPr>
              <a:t> 21.1% = $3.8 M</a:t>
            </a:r>
            <a:endParaRPr sz="1800">
              <a:solidFill>
                <a:schemeClr val="dk1"/>
              </a:solidFill>
            </a:endParaRPr>
          </a:p>
          <a:p>
            <a:pPr marL="0" lvl="0" indent="0" algn="l" rtl="0">
              <a:spcBef>
                <a:spcPts val="0"/>
              </a:spcBef>
              <a:spcAft>
                <a:spcPts val="0"/>
              </a:spcAft>
              <a:buNone/>
            </a:pPr>
            <a:r>
              <a:rPr lang="en-US" sz="1800">
                <a:solidFill>
                  <a:schemeClr val="dk1"/>
                </a:solidFill>
              </a:rPr>
              <a:t>        NLTRA</a:t>
            </a:r>
            <a:endParaRPr sz="1800">
              <a:solidFill>
                <a:schemeClr val="dk1"/>
              </a:solidFill>
            </a:endParaRPr>
          </a:p>
          <a:p>
            <a:pPr marL="0" lvl="0" indent="0" algn="l" rtl="0">
              <a:spcBef>
                <a:spcPts val="0"/>
              </a:spcBef>
              <a:spcAft>
                <a:spcPts val="0"/>
              </a:spcAft>
              <a:buNone/>
            </a:pPr>
            <a:r>
              <a:rPr lang="en-US" sz="1800">
                <a:solidFill>
                  <a:schemeClr val="dk1"/>
                </a:solidFill>
              </a:rPr>
              <a:t>      Marketing,      </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Visitor Info</a:t>
            </a:r>
            <a:endParaRPr sz="1800">
              <a:solidFill>
                <a:schemeClr val="dk1"/>
              </a:solidFill>
            </a:endParaRPr>
          </a:p>
        </p:txBody>
      </p:sp>
      <p:sp>
        <p:nvSpPr>
          <p:cNvPr id="120" name="Google Shape;120;p17"/>
          <p:cNvSpPr/>
          <p:nvPr/>
        </p:nvSpPr>
        <p:spPr>
          <a:xfrm>
            <a:off x="7441700" y="2190900"/>
            <a:ext cx="2208300" cy="243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rPr>
              <a:t>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Placer County</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TOT</a:t>
            </a:r>
            <a:endParaRPr sz="1800">
              <a:solidFill>
                <a:schemeClr val="dk1"/>
              </a:solidFill>
            </a:endParaRPr>
          </a:p>
          <a:p>
            <a:pPr marL="0" lvl="0" indent="0" algn="l" rtl="0">
              <a:spcBef>
                <a:spcPts val="0"/>
              </a:spcBef>
              <a:spcAft>
                <a:spcPts val="0"/>
              </a:spcAft>
              <a:buNone/>
            </a:pPr>
            <a:r>
              <a:rPr lang="en-US" sz="1800">
                <a:solidFill>
                  <a:schemeClr val="dk1"/>
                </a:solidFill>
              </a:rPr>
              <a:t>  20% = $3.6 M</a:t>
            </a:r>
            <a:endParaRPr sz="1800">
              <a:solidFill>
                <a:schemeClr val="dk1"/>
              </a:solidFill>
            </a:endParaRPr>
          </a:p>
          <a:p>
            <a:pPr marL="0" lvl="0" indent="0" algn="l" rtl="0">
              <a:spcBef>
                <a:spcPts val="0"/>
              </a:spcBef>
              <a:spcAft>
                <a:spcPts val="0"/>
              </a:spcAft>
              <a:buNone/>
            </a:pPr>
            <a:r>
              <a:rPr lang="en-US" sz="1800">
                <a:solidFill>
                  <a:schemeClr val="dk1"/>
                </a:solidFill>
              </a:rPr>
              <a:t>  Infrastructure </a:t>
            </a:r>
            <a:endParaRPr sz="1800">
              <a:solidFill>
                <a:schemeClr val="dk1"/>
              </a:solidFill>
            </a:endParaRPr>
          </a:p>
          <a:p>
            <a:pPr marL="0" lvl="0" indent="0" algn="l" rtl="0">
              <a:spcBef>
                <a:spcPts val="0"/>
              </a:spcBef>
              <a:spcAft>
                <a:spcPts val="0"/>
              </a:spcAft>
              <a:buNone/>
            </a:pPr>
            <a:r>
              <a:rPr lang="en-US" sz="1800">
                <a:solidFill>
                  <a:schemeClr val="dk1"/>
                </a:solidFill>
              </a:rPr>
              <a:t>           &amp;</a:t>
            </a:r>
            <a:endParaRPr sz="1800">
              <a:solidFill>
                <a:schemeClr val="dk1"/>
              </a:solidFill>
            </a:endParaRPr>
          </a:p>
          <a:p>
            <a:pPr marL="0" lvl="0" indent="0" algn="l" rtl="0">
              <a:spcBef>
                <a:spcPts val="0"/>
              </a:spcBef>
              <a:spcAft>
                <a:spcPts val="0"/>
              </a:spcAft>
              <a:buNone/>
            </a:pPr>
            <a:r>
              <a:rPr lang="en-US" sz="1800">
                <a:solidFill>
                  <a:schemeClr val="dk1"/>
                </a:solidFill>
              </a:rPr>
              <a:t>  Transportation</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a:t>
            </a:r>
            <a:endParaRPr sz="1800">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a:t>
            </a:r>
            <a:endParaRPr/>
          </a:p>
        </p:txBody>
      </p:sp>
      <p:sp>
        <p:nvSpPr>
          <p:cNvPr id="121" name="Google Shape;121;p17"/>
          <p:cNvSpPr/>
          <p:nvPr/>
        </p:nvSpPr>
        <p:spPr>
          <a:xfrm>
            <a:off x="9998050" y="2190900"/>
            <a:ext cx="1999500" cy="243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rPr>
              <a:t>Placer County</a:t>
            </a:r>
            <a:endParaRPr sz="1800">
              <a:solidFill>
                <a:schemeClr val="dk1"/>
              </a:solidFill>
            </a:endParaRPr>
          </a:p>
          <a:p>
            <a:pPr marL="0" lvl="0" indent="0" algn="l" rtl="0">
              <a:spcBef>
                <a:spcPts val="0"/>
              </a:spcBef>
              <a:spcAft>
                <a:spcPts val="0"/>
              </a:spcAft>
              <a:buNone/>
            </a:pPr>
            <a:r>
              <a:rPr lang="en-US" sz="1800">
                <a:solidFill>
                  <a:schemeClr val="dk1"/>
                </a:solidFill>
              </a:rPr>
              <a:t>    TOT Total</a:t>
            </a:r>
            <a:endParaRPr sz="1800">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Clr>
                <a:schemeClr val="dk1"/>
              </a:buClr>
              <a:buSzPts val="1100"/>
              <a:buFont typeface="Arial"/>
              <a:buNone/>
            </a:pPr>
            <a:r>
              <a:rPr lang="en-US" sz="1800" b="1">
                <a:solidFill>
                  <a:schemeClr val="dk1"/>
                </a:solidFill>
              </a:rPr>
              <a:t>    $18 million</a:t>
            </a:r>
            <a:endParaRPr sz="1800" b="1">
              <a:solidFill>
                <a:schemeClr val="dk1"/>
              </a:solidFill>
            </a:endParaRPr>
          </a:p>
          <a:p>
            <a:pPr marL="0" lvl="0" indent="0" algn="l" rtl="0">
              <a:spcBef>
                <a:spcPts val="0"/>
              </a:spcBef>
              <a:spcAft>
                <a:spcPts val="0"/>
              </a:spcAft>
              <a:buClr>
                <a:schemeClr val="dk1"/>
              </a:buClr>
              <a:buSzPts val="1100"/>
              <a:buFont typeface="Arial"/>
              <a:buNone/>
            </a:pPr>
            <a:endParaRPr sz="1800" b="1">
              <a:solidFill>
                <a:schemeClr val="dk1"/>
              </a:solidFill>
            </a:endParaRPr>
          </a:p>
          <a:p>
            <a:pPr marL="0" lvl="0" indent="0" algn="l" rtl="0">
              <a:spcBef>
                <a:spcPts val="0"/>
              </a:spcBef>
              <a:spcAft>
                <a:spcPts val="0"/>
              </a:spcAft>
              <a:buClr>
                <a:schemeClr val="dk1"/>
              </a:buClr>
              <a:buSzPts val="1100"/>
              <a:buFont typeface="Arial"/>
              <a:buNone/>
            </a:pPr>
            <a:r>
              <a:rPr lang="en-US" sz="1800">
                <a:solidFill>
                  <a:schemeClr val="dk1"/>
                </a:solidFill>
              </a:rPr>
              <a:t>   </a:t>
            </a:r>
            <a:endParaRPr/>
          </a:p>
        </p:txBody>
      </p:sp>
      <p:sp>
        <p:nvSpPr>
          <p:cNvPr id="122" name="Google Shape;122;p17"/>
          <p:cNvSpPr/>
          <p:nvPr/>
        </p:nvSpPr>
        <p:spPr>
          <a:xfrm rot="10800000" flipH="1">
            <a:off x="2255825" y="3255450"/>
            <a:ext cx="462600" cy="3471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rot="10800000" flipH="1">
            <a:off x="4594175" y="3255450"/>
            <a:ext cx="462600" cy="3471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rot="10800000" flipH="1">
            <a:off x="7093650" y="3255450"/>
            <a:ext cx="462600" cy="3471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17"/>
          <p:cNvCxnSpPr>
            <a:stCxn id="117" idx="0"/>
            <a:endCxn id="119" idx="0"/>
          </p:cNvCxnSpPr>
          <p:nvPr/>
        </p:nvCxnSpPr>
        <p:spPr>
          <a:xfrm rot="-5400000" flipH="1">
            <a:off x="3684425" y="-179700"/>
            <a:ext cx="18300" cy="4759500"/>
          </a:xfrm>
          <a:prstGeom prst="bentConnector3">
            <a:avLst>
              <a:gd name="adj1" fmla="val -1301230"/>
            </a:avLst>
          </a:prstGeom>
          <a:noFill/>
          <a:ln w="9525" cap="flat" cmpd="sng">
            <a:solidFill>
              <a:schemeClr val="dk2"/>
            </a:solidFill>
            <a:prstDash val="solid"/>
            <a:round/>
            <a:headEnd type="none" w="med" len="med"/>
            <a:tailEnd type="none" w="med" len="med"/>
          </a:ln>
        </p:spPr>
      </p:cxnSp>
      <p:cxnSp>
        <p:nvCxnSpPr>
          <p:cNvPr id="126" name="Google Shape;126;p17"/>
          <p:cNvCxnSpPr>
            <a:stCxn id="120" idx="0"/>
          </p:cNvCxnSpPr>
          <p:nvPr/>
        </p:nvCxnSpPr>
        <p:spPr>
          <a:xfrm rot="10800000" flipH="1">
            <a:off x="8545850" y="1926900"/>
            <a:ext cx="26700" cy="264000"/>
          </a:xfrm>
          <a:prstGeom prst="straightConnector1">
            <a:avLst/>
          </a:prstGeom>
          <a:noFill/>
          <a:ln w="9525" cap="flat" cmpd="sng">
            <a:solidFill>
              <a:schemeClr val="dk2"/>
            </a:solidFill>
            <a:prstDash val="solid"/>
            <a:round/>
            <a:headEnd type="none" w="med" len="med"/>
            <a:tailEnd type="none" w="med" len="med"/>
          </a:ln>
        </p:spPr>
      </p:cxnSp>
      <p:sp>
        <p:nvSpPr>
          <p:cNvPr id="127" name="Google Shape;127;p17"/>
          <p:cNvSpPr/>
          <p:nvPr/>
        </p:nvSpPr>
        <p:spPr>
          <a:xfrm>
            <a:off x="1905375" y="1593225"/>
            <a:ext cx="3135000" cy="38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PLACER COUNTY BASE TOT - 8%</a:t>
            </a:r>
            <a:endParaRPr b="1"/>
          </a:p>
        </p:txBody>
      </p:sp>
      <p:sp>
        <p:nvSpPr>
          <p:cNvPr id="128" name="Google Shape;128;p17"/>
          <p:cNvSpPr/>
          <p:nvPr/>
        </p:nvSpPr>
        <p:spPr>
          <a:xfrm>
            <a:off x="7278400" y="1584150"/>
            <a:ext cx="2518800" cy="38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EASTERN COUNTY - 2%</a:t>
            </a:r>
            <a:endParaRPr b="1"/>
          </a:p>
        </p:txBody>
      </p:sp>
      <p:sp>
        <p:nvSpPr>
          <p:cNvPr id="129" name="Google Shape;129;p17"/>
          <p:cNvSpPr/>
          <p:nvPr/>
        </p:nvSpPr>
        <p:spPr>
          <a:xfrm>
            <a:off x="9650000" y="3255450"/>
            <a:ext cx="391800" cy="3471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17"/>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a:stretch/>
        </p:blipFill>
        <p:spPr>
          <a:xfrm>
            <a:off x="777299" y="1131744"/>
            <a:ext cx="10637400" cy="4980300"/>
          </a:xfrm>
          <a:prstGeom prst="rect">
            <a:avLst/>
          </a:prstGeom>
          <a:noFill/>
          <a:ln>
            <a:noFill/>
          </a:ln>
        </p:spPr>
      </p:pic>
      <p:sp>
        <p:nvSpPr>
          <p:cNvPr id="108" name="Google Shape;108;p16"/>
          <p:cNvSpPr txBox="1"/>
          <p:nvPr/>
        </p:nvSpPr>
        <p:spPr>
          <a:xfrm>
            <a:off x="299356" y="0"/>
            <a:ext cx="11593200" cy="787500"/>
          </a:xfrm>
          <a:prstGeom prst="rect">
            <a:avLst/>
          </a:prstGeom>
          <a:solidFill>
            <a:srgbClr val="008080">
              <a:alpha val="24710"/>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eastern placer transient occupancy tax </a:t>
            </a:r>
            <a:endParaRPr sz="4000">
              <a:solidFill>
                <a:schemeClr val="dk1"/>
              </a:solidFill>
            </a:endParaRPr>
          </a:p>
        </p:txBody>
      </p:sp>
      <p:cxnSp>
        <p:nvCxnSpPr>
          <p:cNvPr id="109" name="Google Shape;109;p16"/>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body" idx="4294967295"/>
          </p:nvPr>
        </p:nvSpPr>
        <p:spPr>
          <a:xfrm>
            <a:off x="590500" y="780300"/>
            <a:ext cx="11175000" cy="4638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rgbClr val="0090A1"/>
              </a:buClr>
              <a:buSzPts val="2400"/>
              <a:buChar char="●"/>
            </a:pPr>
            <a:r>
              <a:rPr lang="en-US" sz="2400" b="1">
                <a:solidFill>
                  <a:srgbClr val="0090A1"/>
                </a:solidFill>
                <a:latin typeface="Arial"/>
                <a:ea typeface="Arial"/>
                <a:cs typeface="Arial"/>
                <a:sym typeface="Arial"/>
              </a:rPr>
              <a:t>Increasing </a:t>
            </a:r>
            <a:r>
              <a:rPr lang="en-US" sz="2400" b="1" u="sng">
                <a:solidFill>
                  <a:srgbClr val="0090A1"/>
                </a:solidFill>
                <a:latin typeface="Arial"/>
                <a:ea typeface="Arial"/>
                <a:cs typeface="Arial"/>
                <a:sym typeface="Arial"/>
              </a:rPr>
              <a:t>destination</a:t>
            </a:r>
            <a:r>
              <a:rPr lang="en-US" sz="2400" b="1">
                <a:solidFill>
                  <a:srgbClr val="0090A1"/>
                </a:solidFill>
                <a:latin typeface="Arial"/>
                <a:ea typeface="Arial"/>
                <a:cs typeface="Arial"/>
                <a:sym typeface="Arial"/>
              </a:rPr>
              <a:t> visitation </a:t>
            </a:r>
            <a:endParaRPr sz="2400" b="1">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b="1">
                <a:solidFill>
                  <a:srgbClr val="0090A1"/>
                </a:solidFill>
                <a:latin typeface="Arial"/>
                <a:ea typeface="Arial"/>
                <a:cs typeface="Arial"/>
                <a:sym typeface="Arial"/>
              </a:rPr>
              <a:t>Increasing occupancy mid-week (extended stays)</a:t>
            </a:r>
            <a:endParaRPr b="1">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b="1">
                <a:solidFill>
                  <a:srgbClr val="0090A1"/>
                </a:solidFill>
                <a:latin typeface="Arial"/>
                <a:ea typeface="Arial"/>
                <a:cs typeface="Arial"/>
                <a:sym typeface="Arial"/>
              </a:rPr>
              <a:t>Increase non-peak and shoulder seasons</a:t>
            </a:r>
            <a:endParaRPr b="1">
              <a:solidFill>
                <a:srgbClr val="0090A1"/>
              </a:solidFill>
              <a:latin typeface="Arial"/>
              <a:ea typeface="Arial"/>
              <a:cs typeface="Arial"/>
              <a:sym typeface="Arial"/>
            </a:endParaRPr>
          </a:p>
          <a:p>
            <a:pPr marL="914400" lvl="0" indent="0" algn="l" rtl="0">
              <a:lnSpc>
                <a:spcPct val="90000"/>
              </a:lnSpc>
              <a:spcBef>
                <a:spcPts val="500"/>
              </a:spcBef>
              <a:spcAft>
                <a:spcPts val="0"/>
              </a:spcAft>
              <a:buNone/>
            </a:pPr>
            <a:endParaRPr b="1">
              <a:solidFill>
                <a:srgbClr val="0090A1"/>
              </a:solidFill>
              <a:latin typeface="Arial"/>
              <a:ea typeface="Arial"/>
              <a:cs typeface="Arial"/>
              <a:sym typeface="Arial"/>
            </a:endParaRPr>
          </a:p>
          <a:p>
            <a:pPr marL="457200" lvl="0" indent="-381000" algn="l" rtl="0">
              <a:lnSpc>
                <a:spcPct val="90000"/>
              </a:lnSpc>
              <a:spcBef>
                <a:spcPts val="1000"/>
              </a:spcBef>
              <a:spcAft>
                <a:spcPts val="0"/>
              </a:spcAft>
              <a:buClr>
                <a:srgbClr val="0090A1"/>
              </a:buClr>
              <a:buSzPts val="2400"/>
              <a:buChar char="●"/>
            </a:pPr>
            <a:r>
              <a:rPr lang="en-US" sz="2400" b="1">
                <a:solidFill>
                  <a:srgbClr val="0090A1"/>
                </a:solidFill>
                <a:latin typeface="Arial"/>
                <a:ea typeface="Arial"/>
                <a:cs typeface="Arial"/>
                <a:sym typeface="Arial"/>
              </a:rPr>
              <a:t>Market emphasis – Reno non-stop flight markets</a:t>
            </a:r>
            <a:endParaRPr sz="2400" b="1">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sz="2400" b="1">
                <a:solidFill>
                  <a:srgbClr val="0090A1"/>
                </a:solidFill>
                <a:latin typeface="Arial"/>
                <a:ea typeface="Arial"/>
                <a:cs typeface="Arial"/>
                <a:sym typeface="Arial"/>
              </a:rPr>
              <a:t>New York, Los Angeles, San Diego, Chicago, Houston</a:t>
            </a:r>
            <a:endParaRPr b="1">
              <a:solidFill>
                <a:srgbClr val="0090A1"/>
              </a:solidFill>
              <a:latin typeface="Arial"/>
              <a:ea typeface="Arial"/>
              <a:cs typeface="Arial"/>
              <a:sym typeface="Arial"/>
            </a:endParaRPr>
          </a:p>
          <a:p>
            <a:pPr marL="914400" lvl="0" indent="0" algn="l" rtl="0">
              <a:lnSpc>
                <a:spcPct val="90000"/>
              </a:lnSpc>
              <a:spcBef>
                <a:spcPts val="1000"/>
              </a:spcBef>
              <a:spcAft>
                <a:spcPts val="0"/>
              </a:spcAft>
              <a:buNone/>
            </a:pPr>
            <a:endParaRPr b="1">
              <a:solidFill>
                <a:srgbClr val="0090A1"/>
              </a:solidFill>
              <a:latin typeface="Arial"/>
              <a:ea typeface="Arial"/>
              <a:cs typeface="Arial"/>
              <a:sym typeface="Arial"/>
            </a:endParaRPr>
          </a:p>
          <a:p>
            <a:pPr marL="457200" lvl="0" indent="-406400" algn="l" rtl="0">
              <a:lnSpc>
                <a:spcPct val="90000"/>
              </a:lnSpc>
              <a:spcBef>
                <a:spcPts val="1000"/>
              </a:spcBef>
              <a:spcAft>
                <a:spcPts val="0"/>
              </a:spcAft>
              <a:buClr>
                <a:srgbClr val="0090A1"/>
              </a:buClr>
              <a:buSzPts val="2800"/>
              <a:buChar char="●"/>
            </a:pPr>
            <a:r>
              <a:rPr lang="en-US" sz="2400" b="1">
                <a:solidFill>
                  <a:srgbClr val="0090A1"/>
                </a:solidFill>
                <a:latin typeface="Arial"/>
                <a:ea typeface="Arial"/>
                <a:cs typeface="Arial"/>
                <a:sym typeface="Arial"/>
              </a:rPr>
              <a:t>Shoulder Season - closer destinations, drive markets</a:t>
            </a:r>
            <a:endParaRPr sz="2400" b="1">
              <a:solidFill>
                <a:srgbClr val="0090A1"/>
              </a:solidFill>
              <a:latin typeface="Arial"/>
              <a:ea typeface="Arial"/>
              <a:cs typeface="Arial"/>
              <a:sym typeface="Arial"/>
            </a:endParaRPr>
          </a:p>
          <a:p>
            <a:pPr marL="457200" lvl="0" indent="0" algn="l" rtl="0">
              <a:lnSpc>
                <a:spcPct val="90000"/>
              </a:lnSpc>
              <a:spcBef>
                <a:spcPts val="1000"/>
              </a:spcBef>
              <a:spcAft>
                <a:spcPts val="0"/>
              </a:spcAft>
              <a:buNone/>
            </a:pPr>
            <a:endParaRPr sz="2400" b="1">
              <a:solidFill>
                <a:srgbClr val="0090A1"/>
              </a:solidFill>
              <a:latin typeface="Arial"/>
              <a:ea typeface="Arial"/>
              <a:cs typeface="Arial"/>
              <a:sym typeface="Arial"/>
            </a:endParaRPr>
          </a:p>
          <a:p>
            <a:pPr marL="457200" lvl="0" indent="-381000" algn="l" rtl="0">
              <a:lnSpc>
                <a:spcPct val="90000"/>
              </a:lnSpc>
              <a:spcBef>
                <a:spcPts val="1000"/>
              </a:spcBef>
              <a:spcAft>
                <a:spcPts val="0"/>
              </a:spcAft>
              <a:buClr>
                <a:srgbClr val="0090A1"/>
              </a:buClr>
              <a:buSzPts val="2400"/>
              <a:buChar char="●"/>
            </a:pPr>
            <a:r>
              <a:rPr lang="en-US" sz="2400" b="1">
                <a:solidFill>
                  <a:srgbClr val="0090A1"/>
                </a:solidFill>
                <a:latin typeface="Arial"/>
                <a:ea typeface="Arial"/>
                <a:cs typeface="Arial"/>
                <a:sym typeface="Arial"/>
              </a:rPr>
              <a:t>Day visitors represent 42% of visits to North Lake tahoe but only generate 11% of spend</a:t>
            </a:r>
            <a:endParaRPr sz="2400" b="1">
              <a:solidFill>
                <a:srgbClr val="0090A1"/>
              </a:solidFill>
              <a:latin typeface="Arial"/>
              <a:ea typeface="Arial"/>
              <a:cs typeface="Arial"/>
              <a:sym typeface="Arial"/>
            </a:endParaRPr>
          </a:p>
          <a:p>
            <a:pPr marL="0" lvl="0" indent="0" algn="l" rtl="0">
              <a:lnSpc>
                <a:spcPct val="90000"/>
              </a:lnSpc>
              <a:spcBef>
                <a:spcPts val="1000"/>
              </a:spcBef>
              <a:spcAft>
                <a:spcPts val="0"/>
              </a:spcAft>
              <a:buNone/>
            </a:pPr>
            <a:endParaRPr b="1">
              <a:solidFill>
                <a:srgbClr val="0090A1"/>
              </a:solidFill>
              <a:latin typeface="Arial"/>
              <a:ea typeface="Arial"/>
              <a:cs typeface="Arial"/>
              <a:sym typeface="Arial"/>
            </a:endParaRPr>
          </a:p>
          <a:p>
            <a:pPr marL="457200" lvl="0" indent="0" algn="l" rtl="0">
              <a:lnSpc>
                <a:spcPct val="90000"/>
              </a:lnSpc>
              <a:spcBef>
                <a:spcPts val="1000"/>
              </a:spcBef>
              <a:spcAft>
                <a:spcPts val="0"/>
              </a:spcAft>
              <a:buNone/>
            </a:pPr>
            <a:endParaRPr b="1">
              <a:solidFill>
                <a:srgbClr val="0090A1"/>
              </a:solidFill>
              <a:latin typeface="Arial"/>
              <a:ea typeface="Arial"/>
              <a:cs typeface="Arial"/>
              <a:sym typeface="Arial"/>
            </a:endParaRPr>
          </a:p>
          <a:p>
            <a:pPr marL="127000" lvl="0" indent="0" algn="l" rtl="0">
              <a:lnSpc>
                <a:spcPct val="90000"/>
              </a:lnSpc>
              <a:spcBef>
                <a:spcPts val="1000"/>
              </a:spcBef>
              <a:spcAft>
                <a:spcPts val="0"/>
              </a:spcAft>
              <a:buClr>
                <a:schemeClr val="dk1"/>
              </a:buClr>
              <a:buSzPts val="900"/>
              <a:buNone/>
            </a:pPr>
            <a:endParaRPr sz="900" b="1">
              <a:solidFill>
                <a:srgbClr val="009999"/>
              </a:solidFill>
              <a:latin typeface="Libre Franklin"/>
              <a:ea typeface="Libre Franklin"/>
              <a:cs typeface="Libre Franklin"/>
              <a:sym typeface="Libre Franklin"/>
            </a:endParaRPr>
          </a:p>
        </p:txBody>
      </p:sp>
      <p:sp>
        <p:nvSpPr>
          <p:cNvPr id="137" name="Google Shape;137;p18"/>
          <p:cNvSpPr txBox="1">
            <a:spLocks noGrp="1"/>
          </p:cNvSpPr>
          <p:nvPr>
            <p:ph type="title"/>
          </p:nvPr>
        </p:nvSpPr>
        <p:spPr>
          <a:xfrm>
            <a:off x="502150" y="0"/>
            <a:ext cx="10924200" cy="780300"/>
          </a:xfrm>
          <a:prstGeom prst="rect">
            <a:avLst/>
          </a:prstGeom>
          <a:solidFill>
            <a:srgbClr val="008080">
              <a:alpha val="24705"/>
            </a:srgbClr>
          </a:solidFill>
          <a:ln>
            <a:noFill/>
          </a:ln>
        </p:spPr>
        <p:txBody>
          <a:bodyPr spcFirstLastPara="1" wrap="square" lIns="91425" tIns="45700" rIns="91425" bIns="45700" anchor="ctr" anchorCtr="0">
            <a:noAutofit/>
          </a:bodyPr>
          <a:lstStyle/>
          <a:p>
            <a:pPr marL="0" marR="0" lvl="0" indent="0" algn="l" rtl="0">
              <a:lnSpc>
                <a:spcPct val="125000"/>
              </a:lnSpc>
              <a:spcBef>
                <a:spcPts val="0"/>
              </a:spcBef>
              <a:spcAft>
                <a:spcPts val="0"/>
              </a:spcAft>
              <a:buClr>
                <a:srgbClr val="000000"/>
              </a:buClr>
              <a:buFont typeface="Arial"/>
              <a:buNone/>
            </a:pPr>
            <a:r>
              <a:rPr lang="en-US" sz="4000" cap="small"/>
              <a:t>nltra tourism development priorities</a:t>
            </a:r>
            <a:r>
              <a:rPr lang="en-US" sz="4000" cap="small">
                <a:latin typeface="Franklin Gothic"/>
                <a:ea typeface="Franklin Gothic"/>
                <a:cs typeface="Franklin Gothic"/>
                <a:sym typeface="Franklin Gothic"/>
              </a:rPr>
              <a:t>  </a:t>
            </a:r>
            <a:endParaRPr>
              <a:latin typeface="Franklin Gothic"/>
              <a:ea typeface="Franklin Gothic"/>
              <a:cs typeface="Franklin Gothic"/>
              <a:sym typeface="Franklin Gothic"/>
            </a:endParaRPr>
          </a:p>
        </p:txBody>
      </p:sp>
      <p:cxnSp>
        <p:nvCxnSpPr>
          <p:cNvPr id="138" name="Google Shape;138;p18"/>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4" name="Google Shape;144;p19"/>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pic>
        <p:nvPicPr>
          <p:cNvPr id="145" name="Google Shape;145;p19"/>
          <p:cNvPicPr preferRelativeResize="0"/>
          <p:nvPr/>
        </p:nvPicPr>
        <p:blipFill rotWithShape="1">
          <a:blip r:embed="rId3">
            <a:alphaModFix/>
          </a:blip>
          <a:srcRect/>
          <a:stretch/>
        </p:blipFill>
        <p:spPr>
          <a:xfrm>
            <a:off x="650875" y="1336652"/>
            <a:ext cx="10515600" cy="4184700"/>
          </a:xfrm>
          <a:prstGeom prst="rect">
            <a:avLst/>
          </a:prstGeom>
          <a:noFill/>
          <a:ln>
            <a:noFill/>
          </a:ln>
        </p:spPr>
      </p:pic>
      <p:sp>
        <p:nvSpPr>
          <p:cNvPr id="146" name="Google Shape;146;p19"/>
          <p:cNvSpPr txBox="1">
            <a:spLocks noGrp="1"/>
          </p:cNvSpPr>
          <p:nvPr>
            <p:ph type="title"/>
          </p:nvPr>
        </p:nvSpPr>
        <p:spPr>
          <a:xfrm>
            <a:off x="650875" y="124408"/>
            <a:ext cx="10890250" cy="1323439"/>
          </a:xfrm>
          <a:prstGeom prst="rect">
            <a:avLst/>
          </a:prstGeom>
          <a:solidFill>
            <a:srgbClr val="008080">
              <a:alpha val="24705"/>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90A1"/>
              </a:buClr>
              <a:buSzPts val="1000"/>
              <a:buFont typeface="Franklin Gothic"/>
              <a:buNone/>
            </a:pPr>
            <a:r>
              <a:rPr lang="en-US" sz="4000" cap="small"/>
              <a:t>tot growth in shoulder season exceeds growth in peak seasons</a:t>
            </a:r>
            <a:endParaRPr sz="4000"/>
          </a:p>
        </p:txBody>
      </p:sp>
      <p:sp>
        <p:nvSpPr>
          <p:cNvPr id="147" name="Google Shape;147;p19"/>
          <p:cNvSpPr txBox="1"/>
          <p:nvPr/>
        </p:nvSpPr>
        <p:spPr>
          <a:xfrm>
            <a:off x="10226850" y="2098850"/>
            <a:ext cx="561600" cy="240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FF00"/>
              </a:highlight>
              <a:latin typeface="Calibri"/>
              <a:ea typeface="Calibri"/>
              <a:cs typeface="Calibri"/>
              <a:sym typeface="Calibri"/>
            </a:endParaRPr>
          </a:p>
        </p:txBody>
      </p:sp>
      <p:sp>
        <p:nvSpPr>
          <p:cNvPr id="148" name="Google Shape;148;p19"/>
          <p:cNvSpPr txBox="1"/>
          <p:nvPr/>
        </p:nvSpPr>
        <p:spPr>
          <a:xfrm>
            <a:off x="10225550" y="2053475"/>
            <a:ext cx="561600" cy="240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FF00"/>
              </a:highlight>
              <a:latin typeface="Calibri"/>
              <a:ea typeface="Calibri"/>
              <a:cs typeface="Calibri"/>
              <a:sym typeface="Calibri"/>
            </a:endParaRPr>
          </a:p>
        </p:txBody>
      </p:sp>
      <p:sp>
        <p:nvSpPr>
          <p:cNvPr id="149" name="Google Shape;149;p19"/>
          <p:cNvSpPr txBox="1"/>
          <p:nvPr/>
        </p:nvSpPr>
        <p:spPr>
          <a:xfrm>
            <a:off x="10146900" y="2014150"/>
            <a:ext cx="641700" cy="412800"/>
          </a:xfrm>
          <a:prstGeom prst="rect">
            <a:avLst/>
          </a:prstGeom>
          <a:noFill/>
          <a:ln>
            <a:noFill/>
          </a:ln>
          <a:effectLst>
            <a:outerShdw blurRad="57150" dist="438150" dir="5400000" algn="bl" rotWithShape="0">
              <a:srgbClr val="FFFF00">
                <a:alpha val="64999"/>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0" name="Google Shape;150;p19"/>
          <p:cNvSpPr txBox="1"/>
          <p:nvPr/>
        </p:nvSpPr>
        <p:spPr>
          <a:xfrm>
            <a:off x="10881900" y="2018625"/>
            <a:ext cx="561600" cy="29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Q4</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Q3</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Q2</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Q1</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0"/>
          <p:cNvPicPr preferRelativeResize="0"/>
          <p:nvPr/>
        </p:nvPicPr>
        <p:blipFill rotWithShape="1">
          <a:blip r:embed="rId3">
            <a:alphaModFix/>
          </a:blip>
          <a:srcRect/>
          <a:stretch/>
        </p:blipFill>
        <p:spPr>
          <a:xfrm>
            <a:off x="777299" y="1131744"/>
            <a:ext cx="10637400" cy="4980300"/>
          </a:xfrm>
          <a:prstGeom prst="rect">
            <a:avLst/>
          </a:prstGeom>
          <a:noFill/>
          <a:ln>
            <a:noFill/>
          </a:ln>
        </p:spPr>
      </p:pic>
      <p:sp>
        <p:nvSpPr>
          <p:cNvPr id="157" name="Google Shape;157;p20"/>
          <p:cNvSpPr txBox="1"/>
          <p:nvPr/>
        </p:nvSpPr>
        <p:spPr>
          <a:xfrm>
            <a:off x="299356" y="0"/>
            <a:ext cx="11593286" cy="78739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eastern placer transient occupancy tax </a:t>
            </a:r>
            <a:endParaRPr sz="4000">
              <a:solidFill>
                <a:schemeClr val="dk1"/>
              </a:solidFill>
            </a:endParaRPr>
          </a:p>
        </p:txBody>
      </p:sp>
      <p:cxnSp>
        <p:nvCxnSpPr>
          <p:cNvPr id="158" name="Google Shape;158;p20"/>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3"/>
          <p:cNvPicPr preferRelativeResize="0"/>
          <p:nvPr/>
        </p:nvPicPr>
        <p:blipFill rotWithShape="1">
          <a:blip r:embed="rId3">
            <a:alphaModFix/>
          </a:blip>
          <a:srcRect/>
          <a:stretch/>
        </p:blipFill>
        <p:spPr>
          <a:xfrm>
            <a:off x="1422742" y="1001486"/>
            <a:ext cx="9346516" cy="4865914"/>
          </a:xfrm>
          <a:prstGeom prst="rect">
            <a:avLst/>
          </a:prstGeom>
          <a:noFill/>
          <a:ln>
            <a:noFill/>
          </a:ln>
        </p:spPr>
      </p:pic>
      <p:sp>
        <p:nvSpPr>
          <p:cNvPr id="183" name="Google Shape;183;p23"/>
          <p:cNvSpPr txBox="1"/>
          <p:nvPr/>
        </p:nvSpPr>
        <p:spPr>
          <a:xfrm>
            <a:off x="299357" y="214090"/>
            <a:ext cx="11593286" cy="78739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sales tax comparisons </a:t>
            </a:r>
            <a:endParaRPr sz="1800" i="0" u="none" strike="noStrike" cap="none">
              <a:solidFill>
                <a:schemeClr val="dk1"/>
              </a:solidFill>
            </a:endParaRPr>
          </a:p>
        </p:txBody>
      </p:sp>
      <p:cxnSp>
        <p:nvCxnSpPr>
          <p:cNvPr id="184" name="Google Shape;184;p23"/>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p:nvPr/>
        </p:nvSpPr>
        <p:spPr>
          <a:xfrm>
            <a:off x="299356" y="277584"/>
            <a:ext cx="11593286" cy="78739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transient occupancy tax comparisons </a:t>
            </a:r>
            <a:endParaRPr sz="4000">
              <a:solidFill>
                <a:schemeClr val="dk1"/>
              </a:solidFill>
            </a:endParaRPr>
          </a:p>
        </p:txBody>
      </p:sp>
      <p:pic>
        <p:nvPicPr>
          <p:cNvPr id="191" name="Google Shape;191;p24"/>
          <p:cNvPicPr preferRelativeResize="0"/>
          <p:nvPr/>
        </p:nvPicPr>
        <p:blipFill rotWithShape="1">
          <a:blip r:embed="rId3">
            <a:alphaModFix/>
          </a:blip>
          <a:srcRect/>
          <a:stretch/>
        </p:blipFill>
        <p:spPr>
          <a:xfrm>
            <a:off x="299356" y="1292587"/>
            <a:ext cx="11593200" cy="4624500"/>
          </a:xfrm>
          <a:prstGeom prst="rect">
            <a:avLst/>
          </a:prstGeom>
          <a:noFill/>
          <a:ln>
            <a:noFill/>
          </a:ln>
        </p:spPr>
      </p:pic>
      <p:cxnSp>
        <p:nvCxnSpPr>
          <p:cNvPr id="192" name="Google Shape;192;p24"/>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cxnSp>
        <p:nvCxnSpPr>
          <p:cNvPr id="198" name="Google Shape;198;p25"/>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pic>
        <p:nvPicPr>
          <p:cNvPr id="199" name="Google Shape;199;p25"/>
          <p:cNvPicPr preferRelativeResize="0"/>
          <p:nvPr/>
        </p:nvPicPr>
        <p:blipFill rotWithShape="1">
          <a:blip r:embed="rId3">
            <a:alphaModFix/>
          </a:blip>
          <a:srcRect/>
          <a:stretch/>
        </p:blipFill>
        <p:spPr>
          <a:xfrm>
            <a:off x="1430225" y="770225"/>
            <a:ext cx="9004800" cy="5047200"/>
          </a:xfrm>
          <a:prstGeom prst="rect">
            <a:avLst/>
          </a:prstGeom>
          <a:noFill/>
          <a:ln>
            <a:noFill/>
          </a:ln>
        </p:spPr>
      </p:pic>
      <p:sp>
        <p:nvSpPr>
          <p:cNvPr id="200" name="Google Shape;200;p25"/>
          <p:cNvSpPr txBox="1"/>
          <p:nvPr/>
        </p:nvSpPr>
        <p:spPr>
          <a:xfrm>
            <a:off x="280925" y="0"/>
            <a:ext cx="11303400" cy="717900"/>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competitive destinations: </a:t>
            </a:r>
            <a:r>
              <a:rPr lang="en-US" sz="3000" b="1" cap="small">
                <a:solidFill>
                  <a:srgbClr val="0090A1"/>
                </a:solidFill>
              </a:rPr>
              <a:t>2018</a:t>
            </a:r>
            <a:r>
              <a:rPr lang="en-US" sz="3000" b="1" i="0" u="none" strike="noStrike" cap="small">
                <a:solidFill>
                  <a:srgbClr val="0090A1"/>
                </a:solidFill>
              </a:rPr>
              <a:t>-</a:t>
            </a:r>
            <a:r>
              <a:rPr lang="en-US" sz="3000" b="1" cap="small">
                <a:solidFill>
                  <a:srgbClr val="0090A1"/>
                </a:solidFill>
              </a:rPr>
              <a:t>19 </a:t>
            </a:r>
            <a:r>
              <a:rPr lang="en-US" sz="4000" b="1" cap="small">
                <a:solidFill>
                  <a:srgbClr val="0090A1"/>
                </a:solidFill>
              </a:rPr>
              <a:t>marketing budgets</a:t>
            </a:r>
            <a:endParaRPr sz="4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body" idx="4294967295"/>
          </p:nvPr>
        </p:nvSpPr>
        <p:spPr>
          <a:xfrm>
            <a:off x="299350" y="1081900"/>
            <a:ext cx="11315100" cy="4605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rgbClr val="0090A1"/>
              </a:buClr>
              <a:buSzPts val="2400"/>
              <a:buFont typeface="Arial"/>
              <a:buChar char="●"/>
            </a:pPr>
            <a:r>
              <a:rPr lang="en-US" sz="2400" b="1">
                <a:solidFill>
                  <a:srgbClr val="0090A1"/>
                </a:solidFill>
                <a:latin typeface="Arial"/>
                <a:ea typeface="Arial"/>
                <a:cs typeface="Arial"/>
                <a:sym typeface="Arial"/>
              </a:rPr>
              <a:t>NLTRA Board supports raising new funding for:</a:t>
            </a:r>
            <a:endParaRPr sz="2400" b="1">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sz="2400">
                <a:solidFill>
                  <a:srgbClr val="0090A1"/>
                </a:solidFill>
                <a:latin typeface="Arial"/>
                <a:ea typeface="Arial"/>
                <a:cs typeface="Arial"/>
                <a:sym typeface="Arial"/>
              </a:rPr>
              <a:t>Workforce housing and transportation</a:t>
            </a:r>
            <a:endParaRPr sz="2400">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sz="2400">
                <a:solidFill>
                  <a:srgbClr val="0090A1"/>
                </a:solidFill>
                <a:latin typeface="Arial"/>
                <a:ea typeface="Arial"/>
                <a:cs typeface="Arial"/>
                <a:sym typeface="Arial"/>
              </a:rPr>
              <a:t>Additional dollars for marketing, promotions, events, business development</a:t>
            </a:r>
            <a:endParaRPr sz="2400" b="1">
              <a:solidFill>
                <a:srgbClr val="0090A1"/>
              </a:solidFill>
              <a:latin typeface="Arial"/>
              <a:ea typeface="Arial"/>
              <a:cs typeface="Arial"/>
              <a:sym typeface="Arial"/>
            </a:endParaRPr>
          </a:p>
          <a:p>
            <a:pPr marL="457200" lvl="0" indent="0" algn="l" rtl="0">
              <a:lnSpc>
                <a:spcPct val="90000"/>
              </a:lnSpc>
              <a:spcBef>
                <a:spcPts val="0"/>
              </a:spcBef>
              <a:spcAft>
                <a:spcPts val="0"/>
              </a:spcAft>
              <a:buNone/>
            </a:pPr>
            <a:endParaRPr sz="2400" b="1">
              <a:solidFill>
                <a:srgbClr val="0090A1"/>
              </a:solidFill>
              <a:latin typeface="Arial"/>
              <a:ea typeface="Arial"/>
              <a:cs typeface="Arial"/>
              <a:sym typeface="Arial"/>
            </a:endParaRPr>
          </a:p>
          <a:p>
            <a:pPr marL="457200" lvl="0" indent="-381000" algn="l" rtl="0">
              <a:lnSpc>
                <a:spcPct val="90000"/>
              </a:lnSpc>
              <a:spcBef>
                <a:spcPts val="0"/>
              </a:spcBef>
              <a:spcAft>
                <a:spcPts val="0"/>
              </a:spcAft>
              <a:buClr>
                <a:srgbClr val="0090A1"/>
              </a:buClr>
              <a:buSzPts val="2400"/>
              <a:buFont typeface="Arial"/>
              <a:buChar char="●"/>
            </a:pPr>
            <a:r>
              <a:rPr lang="en-US" sz="2400" b="1">
                <a:solidFill>
                  <a:srgbClr val="0090A1"/>
                </a:solidFill>
                <a:latin typeface="Arial"/>
                <a:ea typeface="Arial"/>
                <a:cs typeface="Arial"/>
                <a:sym typeface="Arial"/>
              </a:rPr>
              <a:t>Community supports raising new funding</a:t>
            </a:r>
            <a:endParaRPr sz="2400" b="1">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sz="2400">
                <a:solidFill>
                  <a:srgbClr val="0090A1"/>
                </a:solidFill>
                <a:latin typeface="Arial"/>
                <a:ea typeface="Arial"/>
                <a:cs typeface="Arial"/>
                <a:sym typeface="Arial"/>
              </a:rPr>
              <a:t>71% voters believe region needs additional funding</a:t>
            </a:r>
            <a:endParaRPr sz="2400">
              <a:solidFill>
                <a:srgbClr val="0090A1"/>
              </a:solidFill>
              <a:latin typeface="Arial"/>
              <a:ea typeface="Arial"/>
              <a:cs typeface="Arial"/>
              <a:sym typeface="Arial"/>
            </a:endParaRPr>
          </a:p>
          <a:p>
            <a:pPr marL="914400" lvl="1" indent="-381000" algn="l" rtl="0">
              <a:lnSpc>
                <a:spcPct val="90000"/>
              </a:lnSpc>
              <a:spcBef>
                <a:spcPts val="0"/>
              </a:spcBef>
              <a:spcAft>
                <a:spcPts val="0"/>
              </a:spcAft>
              <a:buClr>
                <a:srgbClr val="0090A1"/>
              </a:buClr>
              <a:buSzPts val="2400"/>
              <a:buFont typeface="Arial"/>
              <a:buChar char="○"/>
            </a:pPr>
            <a:r>
              <a:rPr lang="en-US" sz="2400">
                <a:solidFill>
                  <a:srgbClr val="0090A1"/>
                </a:solidFill>
                <a:latin typeface="Arial"/>
                <a:ea typeface="Arial"/>
                <a:cs typeface="Arial"/>
                <a:sym typeface="Arial"/>
              </a:rPr>
              <a:t>Strongest voter support to increase TOT, also support sales tax increase</a:t>
            </a:r>
            <a:endParaRPr sz="2400">
              <a:solidFill>
                <a:srgbClr val="0090A1"/>
              </a:solidFill>
              <a:latin typeface="Arial"/>
              <a:ea typeface="Arial"/>
              <a:cs typeface="Arial"/>
              <a:sym typeface="Arial"/>
            </a:endParaRPr>
          </a:p>
          <a:p>
            <a:pPr marL="457200" lvl="0" indent="0" algn="l" rtl="0">
              <a:lnSpc>
                <a:spcPct val="90000"/>
              </a:lnSpc>
              <a:spcBef>
                <a:spcPts val="0"/>
              </a:spcBef>
              <a:spcAft>
                <a:spcPts val="0"/>
              </a:spcAft>
              <a:buNone/>
            </a:pPr>
            <a:endParaRPr sz="2400">
              <a:solidFill>
                <a:srgbClr val="0090A1"/>
              </a:solidFill>
              <a:latin typeface="Arial"/>
              <a:ea typeface="Arial"/>
              <a:cs typeface="Arial"/>
              <a:sym typeface="Arial"/>
            </a:endParaRPr>
          </a:p>
          <a:p>
            <a:pPr marL="457200" lvl="0" indent="-381000" algn="l" rtl="0">
              <a:lnSpc>
                <a:spcPct val="90000"/>
              </a:lnSpc>
              <a:spcBef>
                <a:spcPts val="0"/>
              </a:spcBef>
              <a:spcAft>
                <a:spcPts val="0"/>
              </a:spcAft>
              <a:buClr>
                <a:srgbClr val="0090A1"/>
              </a:buClr>
              <a:buSzPts val="2400"/>
              <a:buFont typeface="Arial"/>
              <a:buChar char="●"/>
            </a:pPr>
            <a:r>
              <a:rPr lang="en-US" sz="2400" b="1">
                <a:solidFill>
                  <a:srgbClr val="0090A1"/>
                </a:solidFill>
                <a:latin typeface="Arial"/>
                <a:ea typeface="Arial"/>
                <a:cs typeface="Arial"/>
                <a:sym typeface="Arial"/>
              </a:rPr>
              <a:t>NLTRA Board supports the formation of a TBID to expand business participation and create more equity in contributions</a:t>
            </a:r>
            <a:endParaRPr sz="2400" b="1">
              <a:solidFill>
                <a:srgbClr val="0090A1"/>
              </a:solidFill>
              <a:latin typeface="Arial"/>
              <a:ea typeface="Arial"/>
              <a:cs typeface="Arial"/>
              <a:sym typeface="Arial"/>
            </a:endParaRPr>
          </a:p>
          <a:p>
            <a:pPr marL="457200" lvl="0" indent="0" algn="l" rtl="0">
              <a:lnSpc>
                <a:spcPct val="90000"/>
              </a:lnSpc>
              <a:spcBef>
                <a:spcPts val="0"/>
              </a:spcBef>
              <a:spcAft>
                <a:spcPts val="0"/>
              </a:spcAft>
              <a:buNone/>
            </a:pPr>
            <a:endParaRPr b="1">
              <a:solidFill>
                <a:srgbClr val="009999"/>
              </a:solidFill>
              <a:latin typeface="Arial"/>
              <a:ea typeface="Arial"/>
              <a:cs typeface="Arial"/>
              <a:sym typeface="Arial"/>
            </a:endParaRPr>
          </a:p>
          <a:p>
            <a:pPr marL="457200" lvl="0" indent="0" algn="l" rtl="0">
              <a:lnSpc>
                <a:spcPct val="90000"/>
              </a:lnSpc>
              <a:spcBef>
                <a:spcPts val="0"/>
              </a:spcBef>
              <a:spcAft>
                <a:spcPts val="0"/>
              </a:spcAft>
              <a:buNone/>
            </a:pPr>
            <a:endParaRPr sz="2400" b="1">
              <a:solidFill>
                <a:srgbClr val="009999"/>
              </a:solidFill>
              <a:latin typeface="Arial"/>
              <a:ea typeface="Arial"/>
              <a:cs typeface="Arial"/>
              <a:sym typeface="Arial"/>
            </a:endParaRPr>
          </a:p>
          <a:p>
            <a:pPr marL="457200" lvl="0" indent="0" algn="l" rtl="0">
              <a:lnSpc>
                <a:spcPct val="90000"/>
              </a:lnSpc>
              <a:spcBef>
                <a:spcPts val="0"/>
              </a:spcBef>
              <a:spcAft>
                <a:spcPts val="0"/>
              </a:spcAft>
              <a:buNone/>
            </a:pPr>
            <a:endParaRPr sz="3000" b="1">
              <a:solidFill>
                <a:srgbClr val="009999"/>
              </a:solidFill>
              <a:latin typeface="Arial"/>
              <a:ea typeface="Arial"/>
              <a:cs typeface="Arial"/>
              <a:sym typeface="Arial"/>
            </a:endParaRPr>
          </a:p>
          <a:p>
            <a:pPr marL="1828800" lvl="0" indent="0" algn="l" rtl="0">
              <a:lnSpc>
                <a:spcPct val="90000"/>
              </a:lnSpc>
              <a:spcBef>
                <a:spcPts val="0"/>
              </a:spcBef>
              <a:spcAft>
                <a:spcPts val="0"/>
              </a:spcAft>
              <a:buNone/>
            </a:pPr>
            <a:r>
              <a:rPr lang="en-US" sz="3000" b="1">
                <a:solidFill>
                  <a:srgbClr val="009999"/>
                </a:solidFill>
                <a:latin typeface="Arial"/>
                <a:ea typeface="Arial"/>
                <a:cs typeface="Arial"/>
                <a:sym typeface="Arial"/>
              </a:rPr>
              <a:t>  </a:t>
            </a:r>
            <a:endParaRPr sz="3000" b="1">
              <a:latin typeface="Arial"/>
              <a:ea typeface="Arial"/>
              <a:cs typeface="Arial"/>
              <a:sym typeface="Arial"/>
            </a:endParaRPr>
          </a:p>
          <a:p>
            <a:pPr marL="0" lvl="0" indent="0" algn="l" rtl="0">
              <a:lnSpc>
                <a:spcPct val="90000"/>
              </a:lnSpc>
              <a:spcBef>
                <a:spcPts val="0"/>
              </a:spcBef>
              <a:spcAft>
                <a:spcPts val="0"/>
              </a:spcAft>
              <a:buClr>
                <a:srgbClr val="009999"/>
              </a:buClr>
              <a:buSzPts val="2100"/>
              <a:buNone/>
            </a:pPr>
            <a:endParaRPr sz="3000" b="1">
              <a:latin typeface="Arial"/>
              <a:ea typeface="Arial"/>
              <a:cs typeface="Arial"/>
              <a:sym typeface="Arial"/>
            </a:endParaRPr>
          </a:p>
          <a:p>
            <a:pPr marL="685800" lvl="1" indent="-228600" algn="l" rtl="0">
              <a:lnSpc>
                <a:spcPct val="150000"/>
              </a:lnSpc>
              <a:spcBef>
                <a:spcPts val="0"/>
              </a:spcBef>
              <a:spcAft>
                <a:spcPts val="0"/>
              </a:spcAft>
              <a:buClr>
                <a:srgbClr val="009999"/>
              </a:buClr>
              <a:buSzPts val="2100"/>
              <a:buChar char="•"/>
            </a:pPr>
            <a:endParaRPr b="1">
              <a:latin typeface="Arial"/>
              <a:ea typeface="Arial"/>
              <a:cs typeface="Arial"/>
              <a:sym typeface="Arial"/>
            </a:endParaRPr>
          </a:p>
          <a:p>
            <a:pPr marL="0" lvl="0" indent="0" algn="l" rtl="0">
              <a:lnSpc>
                <a:spcPct val="90000"/>
              </a:lnSpc>
              <a:spcBef>
                <a:spcPts val="0"/>
              </a:spcBef>
              <a:spcAft>
                <a:spcPts val="0"/>
              </a:spcAft>
              <a:buClr>
                <a:schemeClr val="dk1"/>
              </a:buClr>
              <a:buSzPts val="700"/>
              <a:buNone/>
            </a:pPr>
            <a:endParaRPr b="0">
              <a:solidFill>
                <a:srgbClr val="006666"/>
              </a:solidFill>
              <a:latin typeface="Libre Franklin"/>
              <a:ea typeface="Libre Franklin"/>
              <a:cs typeface="Libre Franklin"/>
              <a:sym typeface="Libre Franklin"/>
            </a:endParaRPr>
          </a:p>
          <a:p>
            <a:pPr marL="0" lvl="0" indent="0" algn="l" rtl="0">
              <a:lnSpc>
                <a:spcPct val="90000"/>
              </a:lnSpc>
              <a:spcBef>
                <a:spcPts val="0"/>
              </a:spcBef>
              <a:spcAft>
                <a:spcPts val="0"/>
              </a:spcAft>
              <a:buClr>
                <a:schemeClr val="dk1"/>
              </a:buClr>
              <a:buSzPts val="700"/>
              <a:buNone/>
            </a:pPr>
            <a:endParaRPr>
              <a:solidFill>
                <a:srgbClr val="006666"/>
              </a:solidFill>
              <a:latin typeface="Libre Franklin"/>
              <a:ea typeface="Libre Franklin"/>
              <a:cs typeface="Libre Franklin"/>
              <a:sym typeface="Libre Franklin"/>
            </a:endParaRPr>
          </a:p>
          <a:p>
            <a:pPr marL="0" lvl="0" indent="0" algn="l" rtl="0">
              <a:lnSpc>
                <a:spcPct val="90000"/>
              </a:lnSpc>
              <a:spcBef>
                <a:spcPts val="0"/>
              </a:spcBef>
              <a:spcAft>
                <a:spcPts val="0"/>
              </a:spcAft>
              <a:buClr>
                <a:schemeClr val="dk1"/>
              </a:buClr>
              <a:buSzPts val="450"/>
              <a:buNone/>
            </a:pPr>
            <a:endParaRPr sz="1800">
              <a:latin typeface="Libre Franklin"/>
              <a:ea typeface="Libre Franklin"/>
              <a:cs typeface="Libre Franklin"/>
              <a:sym typeface="Libre Franklin"/>
            </a:endParaRPr>
          </a:p>
        </p:txBody>
      </p:sp>
      <p:sp>
        <p:nvSpPr>
          <p:cNvPr id="207" name="Google Shape;207;p26"/>
          <p:cNvSpPr txBox="1"/>
          <p:nvPr/>
        </p:nvSpPr>
        <p:spPr>
          <a:xfrm>
            <a:off x="299355" y="142361"/>
            <a:ext cx="11593200" cy="787200"/>
          </a:xfrm>
          <a:prstGeom prst="rect">
            <a:avLst/>
          </a:prstGeom>
          <a:solidFill>
            <a:srgbClr val="008080">
              <a:alpha val="24710"/>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nltra priorities set in </a:t>
            </a:r>
            <a:r>
              <a:rPr lang="en-US" sz="3000" b="1" cap="small">
                <a:solidFill>
                  <a:srgbClr val="0090A1"/>
                </a:solidFill>
              </a:rPr>
              <a:t>2018/19</a:t>
            </a:r>
            <a:r>
              <a:rPr lang="en-US" sz="4000" b="1" cap="small">
                <a:solidFill>
                  <a:srgbClr val="0090A1"/>
                </a:solidFill>
              </a:rPr>
              <a:t> </a:t>
            </a:r>
            <a:endParaRPr sz="4000">
              <a:solidFill>
                <a:schemeClr val="dk1"/>
              </a:solidFill>
            </a:endParaRPr>
          </a:p>
        </p:txBody>
      </p:sp>
      <p:cxnSp>
        <p:nvCxnSpPr>
          <p:cNvPr id="208" name="Google Shape;208;p26"/>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297450" y="1321100"/>
            <a:ext cx="11468700" cy="3862800"/>
          </a:xfrm>
          <a:prstGeom prst="rect">
            <a:avLst/>
          </a:prstGeom>
          <a:noFill/>
          <a:ln>
            <a:noFill/>
          </a:ln>
        </p:spPr>
        <p:txBody>
          <a:bodyPr spcFirstLastPara="1" wrap="square" lIns="91425" tIns="45700" rIns="91425" bIns="45700" anchor="t" anchorCtr="0">
            <a:noAutofit/>
          </a:bodyPr>
          <a:lstStyle/>
          <a:p>
            <a:pPr marL="228600" lvl="0" indent="-244475" algn="l" rtl="0">
              <a:lnSpc>
                <a:spcPct val="115000"/>
              </a:lnSpc>
              <a:spcBef>
                <a:spcPts val="0"/>
              </a:spcBef>
              <a:spcAft>
                <a:spcPts val="0"/>
              </a:spcAft>
              <a:buClr>
                <a:srgbClr val="0090A1"/>
              </a:buClr>
              <a:buSzPts val="2100"/>
              <a:buChar char="•"/>
            </a:pPr>
            <a:r>
              <a:rPr lang="en-US" sz="2100">
                <a:solidFill>
                  <a:srgbClr val="0090A1"/>
                </a:solidFill>
              </a:rPr>
              <a:t>NLTRA Board Revised to expand representation and pursue independent funding</a:t>
            </a:r>
            <a:endParaRPr sz="2100">
              <a:solidFill>
                <a:srgbClr val="0090A1"/>
              </a:solidFill>
            </a:endParaRPr>
          </a:p>
          <a:p>
            <a:pPr marL="228600" lvl="0" indent="-244475" algn="l" rtl="0">
              <a:lnSpc>
                <a:spcPct val="115000"/>
              </a:lnSpc>
              <a:spcBef>
                <a:spcPts val="1000"/>
              </a:spcBef>
              <a:spcAft>
                <a:spcPts val="0"/>
              </a:spcAft>
              <a:buClr>
                <a:srgbClr val="0090A1"/>
              </a:buClr>
              <a:buSzPts val="2100"/>
              <a:buChar char="•"/>
            </a:pPr>
            <a:r>
              <a:rPr lang="en-US" sz="2100">
                <a:solidFill>
                  <a:srgbClr val="0090A1"/>
                </a:solidFill>
              </a:rPr>
              <a:t>6 Designated Directors – largest economic generators</a:t>
            </a:r>
            <a:endParaRPr sz="2100">
              <a:solidFill>
                <a:srgbClr val="0090A1"/>
              </a:solidFill>
            </a:endParaRPr>
          </a:p>
          <a:p>
            <a:pPr marL="228600" lvl="0" indent="-244475" algn="l" rtl="0">
              <a:lnSpc>
                <a:spcPct val="115000"/>
              </a:lnSpc>
              <a:spcBef>
                <a:spcPts val="1000"/>
              </a:spcBef>
              <a:spcAft>
                <a:spcPts val="0"/>
              </a:spcAft>
              <a:buClr>
                <a:srgbClr val="0090A1"/>
              </a:buClr>
              <a:buSzPts val="2100"/>
              <a:buChar char="•"/>
            </a:pPr>
            <a:r>
              <a:rPr lang="en-US" sz="2100">
                <a:solidFill>
                  <a:srgbClr val="0090A1"/>
                </a:solidFill>
              </a:rPr>
              <a:t>5 Elected Directors – </a:t>
            </a:r>
            <a:endParaRPr sz="2100">
              <a:solidFill>
                <a:srgbClr val="0090A1"/>
              </a:solidFill>
            </a:endParaRPr>
          </a:p>
          <a:p>
            <a:pPr marL="914400" lvl="0" indent="-361950" algn="l" rtl="0">
              <a:lnSpc>
                <a:spcPct val="115000"/>
              </a:lnSpc>
              <a:spcBef>
                <a:spcPts val="0"/>
              </a:spcBef>
              <a:spcAft>
                <a:spcPts val="0"/>
              </a:spcAft>
              <a:buClr>
                <a:srgbClr val="0090A1"/>
              </a:buClr>
              <a:buSzPts val="2100"/>
              <a:buChar char="○"/>
            </a:pPr>
            <a:r>
              <a:rPr lang="en-US" sz="2100">
                <a:solidFill>
                  <a:srgbClr val="0090A1"/>
                </a:solidFill>
              </a:rPr>
              <a:t>1 Lodging/Property Mgmt. East of Dollar Hill (in Tahoe Basin)</a:t>
            </a:r>
            <a:endParaRPr sz="2100">
              <a:solidFill>
                <a:srgbClr val="0090A1"/>
              </a:solidFill>
            </a:endParaRPr>
          </a:p>
          <a:p>
            <a:pPr marL="914400" lvl="0" indent="-361950" algn="l" rtl="0">
              <a:lnSpc>
                <a:spcPct val="115000"/>
              </a:lnSpc>
              <a:spcBef>
                <a:spcPts val="0"/>
              </a:spcBef>
              <a:spcAft>
                <a:spcPts val="0"/>
              </a:spcAft>
              <a:buClr>
                <a:srgbClr val="0090A1"/>
              </a:buClr>
              <a:buSzPts val="2100"/>
              <a:buChar char="○"/>
            </a:pPr>
            <a:r>
              <a:rPr lang="en-US" sz="2100">
                <a:solidFill>
                  <a:srgbClr val="0090A1"/>
                </a:solidFill>
              </a:rPr>
              <a:t>1 Lodging/Property Mgmt. West of Dollar Hill (in Tahoe Basin)</a:t>
            </a:r>
            <a:endParaRPr sz="2100">
              <a:solidFill>
                <a:srgbClr val="0090A1"/>
              </a:solidFill>
            </a:endParaRPr>
          </a:p>
          <a:p>
            <a:pPr marL="914400" lvl="0" indent="-361950" algn="l" rtl="0">
              <a:lnSpc>
                <a:spcPct val="115000"/>
              </a:lnSpc>
              <a:spcBef>
                <a:spcPts val="0"/>
              </a:spcBef>
              <a:spcAft>
                <a:spcPts val="0"/>
              </a:spcAft>
              <a:buClr>
                <a:srgbClr val="0090A1"/>
              </a:buClr>
              <a:buSzPts val="2100"/>
              <a:buChar char="○"/>
            </a:pPr>
            <a:r>
              <a:rPr lang="en-US" sz="2100">
                <a:solidFill>
                  <a:srgbClr val="0090A1"/>
                </a:solidFill>
              </a:rPr>
              <a:t>3 At Large (any business member within region)</a:t>
            </a:r>
            <a:endParaRPr sz="2100">
              <a:solidFill>
                <a:srgbClr val="0090A1"/>
              </a:solidFill>
            </a:endParaRPr>
          </a:p>
          <a:p>
            <a:pPr marL="228600" lvl="0" indent="-244475" algn="l" rtl="0">
              <a:lnSpc>
                <a:spcPct val="115000"/>
              </a:lnSpc>
              <a:spcBef>
                <a:spcPts val="1000"/>
              </a:spcBef>
              <a:spcAft>
                <a:spcPts val="0"/>
              </a:spcAft>
              <a:buClr>
                <a:srgbClr val="0090A1"/>
              </a:buClr>
              <a:buSzPts val="2100"/>
              <a:buChar char="•"/>
            </a:pPr>
            <a:r>
              <a:rPr lang="en-US" sz="2100">
                <a:solidFill>
                  <a:srgbClr val="0090A1"/>
                </a:solidFill>
              </a:rPr>
              <a:t>1-5 Appointed Directors – “preference for attaining maximum geographic and business 	type and size diversity” appointed by the above 11 Directors</a:t>
            </a:r>
            <a:endParaRPr sz="2100">
              <a:solidFill>
                <a:srgbClr val="0090A1"/>
              </a:solidFill>
            </a:endParaRPr>
          </a:p>
          <a:p>
            <a:pPr marL="228600" lvl="0" indent="-244475" algn="l" rtl="0">
              <a:lnSpc>
                <a:spcPct val="115000"/>
              </a:lnSpc>
              <a:spcBef>
                <a:spcPts val="1000"/>
              </a:spcBef>
              <a:spcAft>
                <a:spcPts val="0"/>
              </a:spcAft>
              <a:buClr>
                <a:srgbClr val="0090A1"/>
              </a:buClr>
              <a:buSzPts val="2100"/>
              <a:buChar char="•"/>
            </a:pPr>
            <a:r>
              <a:rPr lang="en-US" sz="2100">
                <a:solidFill>
                  <a:srgbClr val="0090A1"/>
                </a:solidFill>
              </a:rPr>
              <a:t>1 At-Large Director - appointed by Placer County Board of Supervisors </a:t>
            </a:r>
            <a:endParaRPr sz="2100">
              <a:solidFill>
                <a:srgbClr val="0090A1"/>
              </a:solidFill>
            </a:endParaRPr>
          </a:p>
        </p:txBody>
      </p:sp>
      <p:sp>
        <p:nvSpPr>
          <p:cNvPr id="214" name="Google Shape;214;p27"/>
          <p:cNvSpPr txBox="1"/>
          <p:nvPr/>
        </p:nvSpPr>
        <p:spPr>
          <a:xfrm>
            <a:off x="405616" y="365761"/>
            <a:ext cx="11279275" cy="787395"/>
          </a:xfrm>
          <a:prstGeom prst="rect">
            <a:avLst/>
          </a:prstGeom>
          <a:solidFill>
            <a:srgbClr val="33CCCC">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bylaws expand board of directors </a:t>
            </a:r>
            <a:endParaRPr sz="1800" b="1" i="0" u="none" strike="noStrike" cap="none">
              <a:solidFill>
                <a:srgbClr val="0090A1"/>
              </a:solidFill>
            </a:endParaRPr>
          </a:p>
        </p:txBody>
      </p:sp>
      <p:cxnSp>
        <p:nvCxnSpPr>
          <p:cNvPr id="215" name="Google Shape;215;p27"/>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8"/>
          <p:cNvSpPr txBox="1">
            <a:spLocks noGrp="1"/>
          </p:cNvSpPr>
          <p:nvPr>
            <p:ph type="body" idx="1"/>
          </p:nvPr>
        </p:nvSpPr>
        <p:spPr>
          <a:xfrm>
            <a:off x="304802" y="1256025"/>
            <a:ext cx="55779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Rob Kautz </a:t>
            </a:r>
            <a:endParaRPr/>
          </a:p>
          <a:p>
            <a:pPr marL="0" lvl="0" indent="0" algn="l" rtl="0">
              <a:spcBef>
                <a:spcPts val="1000"/>
              </a:spcBef>
              <a:spcAft>
                <a:spcPts val="0"/>
              </a:spcAft>
              <a:buNone/>
            </a:pPr>
            <a:r>
              <a:rPr lang="en-US" b="0"/>
              <a:t>Co-CEO, North Lake Tahoe Resort Association </a:t>
            </a:r>
            <a:endParaRPr b="0"/>
          </a:p>
          <a:p>
            <a:pPr marL="0" lvl="0" indent="0" algn="l" rtl="0">
              <a:spcBef>
                <a:spcPts val="1000"/>
              </a:spcBef>
              <a:spcAft>
                <a:spcPts val="0"/>
              </a:spcAft>
              <a:buNone/>
            </a:pPr>
            <a:r>
              <a:rPr lang="en-US" b="0"/>
              <a:t>Email: </a:t>
            </a:r>
            <a:r>
              <a:rPr lang="en-US" b="0" u="sng">
                <a:solidFill>
                  <a:schemeClr val="hlink"/>
                </a:solidFill>
                <a:hlinkClick r:id="rId3"/>
              </a:rPr>
              <a:t>Rob@GoTahoeNorth.com</a:t>
            </a:r>
            <a:endParaRPr b="0"/>
          </a:p>
          <a:p>
            <a:pPr marL="0" lvl="0" indent="0" algn="l" rtl="0">
              <a:spcBef>
                <a:spcPts val="1000"/>
              </a:spcBef>
              <a:spcAft>
                <a:spcPts val="0"/>
              </a:spcAft>
              <a:buNone/>
            </a:pPr>
            <a:r>
              <a:rPr lang="en-US" b="0"/>
              <a:t>Phone: 530-913-7101</a:t>
            </a:r>
            <a:endParaRPr b="0"/>
          </a:p>
        </p:txBody>
      </p:sp>
      <p:sp>
        <p:nvSpPr>
          <p:cNvPr id="306" name="Google Shape;306;p38"/>
          <p:cNvSpPr txBox="1">
            <a:spLocks noGrp="1"/>
          </p:cNvSpPr>
          <p:nvPr>
            <p:ph type="body" idx="1"/>
          </p:nvPr>
        </p:nvSpPr>
        <p:spPr>
          <a:xfrm>
            <a:off x="6232952" y="1190850"/>
            <a:ext cx="55779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Liz Bowling </a:t>
            </a:r>
            <a:endParaRPr/>
          </a:p>
          <a:p>
            <a:pPr marL="0" lvl="0" indent="0" algn="l" rtl="0">
              <a:spcBef>
                <a:spcPts val="1000"/>
              </a:spcBef>
              <a:spcAft>
                <a:spcPts val="0"/>
              </a:spcAft>
              <a:buNone/>
            </a:pPr>
            <a:r>
              <a:rPr lang="en-US" b="0"/>
              <a:t>Director of Communications, Public Relations &amp; Business Advocacy </a:t>
            </a:r>
            <a:endParaRPr b="0"/>
          </a:p>
          <a:p>
            <a:pPr marL="0" lvl="0" indent="0" algn="l" rtl="0">
              <a:spcBef>
                <a:spcPts val="1000"/>
              </a:spcBef>
              <a:spcAft>
                <a:spcPts val="0"/>
              </a:spcAft>
              <a:buNone/>
            </a:pPr>
            <a:r>
              <a:rPr lang="en-US" b="0"/>
              <a:t>Email: </a:t>
            </a:r>
            <a:r>
              <a:rPr lang="en-US" b="0" u="sng">
                <a:solidFill>
                  <a:schemeClr val="hlink"/>
                </a:solidFill>
                <a:hlinkClick r:id="rId4"/>
              </a:rPr>
              <a:t>Liz@GoTahoeNorth.com</a:t>
            </a:r>
            <a:r>
              <a:rPr lang="en-US" b="0"/>
              <a:t> </a:t>
            </a:r>
            <a:endParaRPr b="0"/>
          </a:p>
          <a:p>
            <a:pPr marL="0" lvl="0" indent="0" algn="l" rtl="0">
              <a:spcBef>
                <a:spcPts val="1000"/>
              </a:spcBef>
              <a:spcAft>
                <a:spcPts val="0"/>
              </a:spcAft>
              <a:buNone/>
            </a:pPr>
            <a:r>
              <a:rPr lang="en-US" b="0"/>
              <a:t>Phone: 530-581-8778</a:t>
            </a:r>
            <a:endParaRPr b="0"/>
          </a:p>
        </p:txBody>
      </p:sp>
      <p:cxnSp>
        <p:nvCxnSpPr>
          <p:cNvPr id="307" name="Google Shape;307;p38"/>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838170" y="289560"/>
            <a:ext cx="10327904" cy="1052239"/>
          </a:xfrm>
          <a:prstGeom prst="rect">
            <a:avLst/>
          </a:prstGeom>
          <a:solidFill>
            <a:schemeClr val="accent1">
              <a:lumMod val="40000"/>
              <a:lumOff val="60000"/>
            </a:schemeClr>
          </a:solidFill>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a:t>NORTH SHORE REGION AT A COMPETITIVE DISADVANTAGE</a:t>
            </a:r>
            <a:endParaRPr sz="2400" dirty="0"/>
          </a:p>
        </p:txBody>
      </p:sp>
      <p:sp>
        <p:nvSpPr>
          <p:cNvPr id="165" name="Google Shape;165;p21"/>
          <p:cNvSpPr txBox="1">
            <a:spLocks noGrp="1"/>
          </p:cNvSpPr>
          <p:nvPr>
            <p:ph type="body" idx="1"/>
          </p:nvPr>
        </p:nvSpPr>
        <p:spPr>
          <a:xfrm>
            <a:off x="838200" y="1341800"/>
            <a:ext cx="10327904" cy="3931239"/>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sz="2200" dirty="0"/>
              <a:t>Despite success and improvements in KPIs North Shore still at competitive disadvantage - infrastructure &amp; transportation systems deficient, shortage of workforce housing</a:t>
            </a:r>
            <a:endParaRPr sz="2200" dirty="0"/>
          </a:p>
          <a:p>
            <a:pPr marL="457200" lvl="0" indent="-355600" algn="l" rtl="0">
              <a:spcBef>
                <a:spcPts val="0"/>
              </a:spcBef>
              <a:spcAft>
                <a:spcPts val="0"/>
              </a:spcAft>
              <a:buSzPts val="2000"/>
              <a:buChar char="●"/>
            </a:pPr>
            <a:r>
              <a:rPr lang="en-US" sz="2200" dirty="0"/>
              <a:t>Competition has more funding to address these needs and, as a result, has better infrastructure and transportation systems</a:t>
            </a:r>
            <a:endParaRPr sz="2200" dirty="0"/>
          </a:p>
          <a:p>
            <a:pPr marL="457200" lvl="0" indent="-355600" algn="l" rtl="0">
              <a:spcBef>
                <a:spcPts val="0"/>
              </a:spcBef>
              <a:spcAft>
                <a:spcPts val="0"/>
              </a:spcAft>
              <a:buSzPts val="2000"/>
              <a:buChar char="●"/>
            </a:pPr>
            <a:r>
              <a:rPr lang="en-US" sz="2200" dirty="0"/>
              <a:t>Competition have larger marketing budgets</a:t>
            </a:r>
            <a:endParaRPr sz="2200" dirty="0"/>
          </a:p>
          <a:p>
            <a:pPr marL="457200" lvl="0" indent="-355600" algn="l" rtl="0">
              <a:spcBef>
                <a:spcPts val="0"/>
              </a:spcBef>
              <a:spcAft>
                <a:spcPts val="0"/>
              </a:spcAft>
              <a:buSzPts val="2000"/>
              <a:buChar char="●"/>
            </a:pPr>
            <a:r>
              <a:rPr lang="en-US" sz="2200" dirty="0"/>
              <a:t>2015 North Lake Tahoe Tourism Master Plan identified and addressed these issues and developed action plan </a:t>
            </a:r>
            <a:endParaRPr sz="2200" dirty="0"/>
          </a:p>
          <a:p>
            <a:pPr marL="457200" lvl="0" indent="0" algn="l" rtl="0">
              <a:spcBef>
                <a:spcPts val="1000"/>
              </a:spcBef>
              <a:spcAft>
                <a:spcPts val="0"/>
              </a:spcAft>
              <a:buNone/>
            </a:pPr>
            <a:endParaRPr sz="2200" dirty="0"/>
          </a:p>
          <a:p>
            <a:pPr marL="457200" lvl="0" indent="0" algn="l" rtl="0">
              <a:spcBef>
                <a:spcPts val="1000"/>
              </a:spcBef>
              <a:spcAft>
                <a:spcPts val="0"/>
              </a:spcAft>
              <a:buNone/>
            </a:pPr>
            <a:endParaRPr sz="2200" dirty="0"/>
          </a:p>
        </p:txBody>
      </p:sp>
      <p:cxnSp>
        <p:nvCxnSpPr>
          <p:cNvPr id="166" name="Google Shape;166;p21"/>
          <p:cNvCxnSpPr/>
          <p:nvPr/>
        </p:nvCxnSpPr>
        <p:spPr>
          <a:xfrm>
            <a:off x="0" y="6836898"/>
            <a:ext cx="12192000" cy="0"/>
          </a:xfrm>
          <a:prstGeom prst="straightConnector1">
            <a:avLst/>
          </a:prstGeom>
          <a:noFill/>
          <a:ln w="127000" cap="flat" cmpd="sng">
            <a:solidFill>
              <a:srgbClr val="33CCCC"/>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2" name="Google Shape;342;p4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9" name="Google Shape;349;p4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2" name="Google Shape;362;p4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9" name="Google Shape;369;p4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6" name="Google Shape;376;p4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3" name="Google Shape;383;p4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0" name="Google Shape;390;p5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7" name="Google Shape;397;p5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4" name="Google Shape;404;p5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body" idx="4294967295"/>
          </p:nvPr>
        </p:nvSpPr>
        <p:spPr>
          <a:xfrm>
            <a:off x="266692" y="1085363"/>
            <a:ext cx="11658600" cy="104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
              <a:buNone/>
            </a:pPr>
            <a:endParaRPr sz="800">
              <a:latin typeface="Libre Franklin"/>
              <a:ea typeface="Libre Franklin"/>
              <a:cs typeface="Libre Franklin"/>
              <a:sym typeface="Libre Franklin"/>
            </a:endParaRPr>
          </a:p>
          <a:p>
            <a:pPr marL="0" lvl="0" indent="0" algn="l" rtl="0">
              <a:lnSpc>
                <a:spcPct val="90000"/>
              </a:lnSpc>
              <a:spcBef>
                <a:spcPts val="0"/>
              </a:spcBef>
              <a:spcAft>
                <a:spcPts val="0"/>
              </a:spcAft>
              <a:buClr>
                <a:srgbClr val="009999"/>
              </a:buClr>
              <a:buSzPts val="2100"/>
              <a:buNone/>
            </a:pPr>
            <a:r>
              <a:rPr lang="en-US" b="1">
                <a:solidFill>
                  <a:srgbClr val="009999"/>
                </a:solidFill>
                <a:latin typeface="Libre Franklin"/>
                <a:ea typeface="Libre Franklin"/>
                <a:cs typeface="Libre Franklin"/>
                <a:sym typeface="Libre Franklin"/>
              </a:rPr>
              <a:t> </a:t>
            </a:r>
            <a:endParaRPr/>
          </a:p>
          <a:p>
            <a:pPr marL="0" lvl="0" indent="0" algn="l" rtl="0">
              <a:lnSpc>
                <a:spcPct val="90000"/>
              </a:lnSpc>
              <a:spcBef>
                <a:spcPts val="0"/>
              </a:spcBef>
              <a:spcAft>
                <a:spcPts val="0"/>
              </a:spcAft>
              <a:buClr>
                <a:schemeClr val="dk1"/>
              </a:buClr>
              <a:buSzPts val="900"/>
              <a:buNone/>
            </a:pPr>
            <a:endParaRPr sz="1200">
              <a:latin typeface="Libre Franklin"/>
              <a:ea typeface="Libre Franklin"/>
              <a:cs typeface="Libre Franklin"/>
              <a:sym typeface="Libre Franklin"/>
            </a:endParaRPr>
          </a:p>
          <a:p>
            <a:pPr marL="0" lvl="0" indent="0" algn="l" rtl="0">
              <a:lnSpc>
                <a:spcPct val="90000"/>
              </a:lnSpc>
              <a:spcBef>
                <a:spcPts val="0"/>
              </a:spcBef>
              <a:spcAft>
                <a:spcPts val="0"/>
              </a:spcAft>
              <a:buClr>
                <a:schemeClr val="dk1"/>
              </a:buClr>
              <a:buSzPts val="450"/>
              <a:buNone/>
            </a:pPr>
            <a:endParaRPr sz="1800" b="0">
              <a:solidFill>
                <a:srgbClr val="006666"/>
              </a:solidFill>
              <a:latin typeface="Libre Franklin"/>
              <a:ea typeface="Libre Franklin"/>
              <a:cs typeface="Libre Franklin"/>
              <a:sym typeface="Libre Franklin"/>
            </a:endParaRPr>
          </a:p>
          <a:p>
            <a:pPr marL="228600" lvl="0" indent="-228600" algn="l" rtl="0">
              <a:lnSpc>
                <a:spcPct val="90000"/>
              </a:lnSpc>
              <a:spcBef>
                <a:spcPts val="0"/>
              </a:spcBef>
              <a:spcAft>
                <a:spcPts val="0"/>
              </a:spcAft>
              <a:buClr>
                <a:srgbClr val="006666"/>
              </a:buClr>
              <a:buSzPts val="700"/>
              <a:buChar char="•"/>
            </a:pPr>
            <a:r>
              <a:rPr lang="en-US">
                <a:solidFill>
                  <a:srgbClr val="006666"/>
                </a:solidFill>
                <a:latin typeface="Libre Franklin"/>
                <a:ea typeface="Libre Franklin"/>
                <a:cs typeface="Libre Franklin"/>
                <a:sym typeface="Libre Franklin"/>
              </a:rPr>
              <a:t> </a:t>
            </a:r>
            <a:endParaRPr/>
          </a:p>
          <a:p>
            <a:pPr marL="0" lvl="0" indent="0" algn="l" rtl="0">
              <a:lnSpc>
                <a:spcPct val="90000"/>
              </a:lnSpc>
              <a:spcBef>
                <a:spcPts val="0"/>
              </a:spcBef>
              <a:spcAft>
                <a:spcPts val="0"/>
              </a:spcAft>
              <a:buClr>
                <a:schemeClr val="dk1"/>
              </a:buClr>
              <a:buSzPts val="450"/>
              <a:buNone/>
            </a:pPr>
            <a:endParaRPr sz="1800">
              <a:latin typeface="Libre Franklin"/>
              <a:ea typeface="Libre Franklin"/>
              <a:cs typeface="Libre Franklin"/>
              <a:sym typeface="Libre Franklin"/>
            </a:endParaRPr>
          </a:p>
        </p:txBody>
      </p:sp>
      <p:sp>
        <p:nvSpPr>
          <p:cNvPr id="173" name="Google Shape;173;p22"/>
          <p:cNvSpPr txBox="1"/>
          <p:nvPr/>
        </p:nvSpPr>
        <p:spPr>
          <a:xfrm>
            <a:off x="409913" y="227363"/>
            <a:ext cx="11193600" cy="858000"/>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2800" b="1" cap="small" dirty="0">
                <a:solidFill>
                  <a:srgbClr val="0090A1"/>
                </a:solidFill>
              </a:rPr>
              <a:t>county tourism master plan recommends additional </a:t>
            </a:r>
            <a:r>
              <a:rPr lang="en-US" sz="3000" b="1" cap="small" dirty="0">
                <a:solidFill>
                  <a:srgbClr val="0090A1"/>
                </a:solidFill>
              </a:rPr>
              <a:t>spending</a:t>
            </a:r>
            <a:endParaRPr sz="3000" dirty="0">
              <a:solidFill>
                <a:schemeClr val="dk1"/>
              </a:solidFill>
            </a:endParaRPr>
          </a:p>
        </p:txBody>
      </p:sp>
      <p:cxnSp>
        <p:nvCxnSpPr>
          <p:cNvPr id="174" name="Google Shape;174;p22"/>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graphicFrame>
        <p:nvGraphicFramePr>
          <p:cNvPr id="175" name="Google Shape;175;p22"/>
          <p:cNvGraphicFramePr/>
          <p:nvPr/>
        </p:nvGraphicFramePr>
        <p:xfrm>
          <a:off x="464188" y="1157454"/>
          <a:ext cx="11139325" cy="3598150"/>
        </p:xfrm>
        <a:graphic>
          <a:graphicData uri="http://schemas.openxmlformats.org/drawingml/2006/table">
            <a:tbl>
              <a:tblPr>
                <a:noFill/>
                <a:tableStyleId>{B05EA1A6-0A18-4D25-B1C1-5A348F62FB70}</a:tableStyleId>
              </a:tblPr>
              <a:tblGrid>
                <a:gridCol w="1055500">
                  <a:extLst>
                    <a:ext uri="{9D8B030D-6E8A-4147-A177-3AD203B41FA5}">
                      <a16:colId xmlns:a16="http://schemas.microsoft.com/office/drawing/2014/main" val="20000"/>
                    </a:ext>
                  </a:extLst>
                </a:gridCol>
                <a:gridCol w="5244650">
                  <a:extLst>
                    <a:ext uri="{9D8B030D-6E8A-4147-A177-3AD203B41FA5}">
                      <a16:colId xmlns:a16="http://schemas.microsoft.com/office/drawing/2014/main" val="20001"/>
                    </a:ext>
                  </a:extLst>
                </a:gridCol>
                <a:gridCol w="2477550">
                  <a:extLst>
                    <a:ext uri="{9D8B030D-6E8A-4147-A177-3AD203B41FA5}">
                      <a16:colId xmlns:a16="http://schemas.microsoft.com/office/drawing/2014/main" val="20002"/>
                    </a:ext>
                  </a:extLst>
                </a:gridCol>
                <a:gridCol w="2361625">
                  <a:extLst>
                    <a:ext uri="{9D8B030D-6E8A-4147-A177-3AD203B41FA5}">
                      <a16:colId xmlns:a16="http://schemas.microsoft.com/office/drawing/2014/main" val="20003"/>
                    </a:ext>
                  </a:extLst>
                </a:gridCol>
              </a:tblGrid>
              <a:tr h="490225">
                <a:tc gridSpan="2">
                  <a:txBody>
                    <a:bodyPr/>
                    <a:lstStyle/>
                    <a:p>
                      <a:pPr marL="0" marR="0" lvl="0" indent="0" algn="l" rtl="0">
                        <a:spcBef>
                          <a:spcPts val="0"/>
                        </a:spcBef>
                        <a:spcAft>
                          <a:spcPts val="0"/>
                        </a:spcAft>
                        <a:buNone/>
                      </a:pPr>
                      <a:r>
                        <a:rPr lang="en-US" sz="2000" b="1" u="none" strike="noStrike" cap="none"/>
                        <a:t>  Tier 1 Priorities – Summary of Additional Funding Needs</a:t>
                      </a:r>
                      <a:endParaRPr sz="2000" b="1"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hMerge="1">
                  <a:txBody>
                    <a:bodyPr/>
                    <a:lstStyle/>
                    <a:p>
                      <a:endParaRPr lang="en-US"/>
                    </a:p>
                  </a:txBody>
                  <a:tcPr/>
                </a:tc>
                <a:tc>
                  <a:txBody>
                    <a:bodyPr/>
                    <a:lstStyle/>
                    <a:p>
                      <a:pPr marL="0" marR="0" lvl="0" indent="0" algn="l" rtl="0">
                        <a:spcBef>
                          <a:spcPts val="0"/>
                        </a:spcBef>
                        <a:spcAft>
                          <a:spcPts val="0"/>
                        </a:spcAft>
                        <a:buNone/>
                      </a:pPr>
                      <a:r>
                        <a:rPr lang="en-US" sz="1400" u="none" strike="noStrike" cap="none"/>
                        <a:t> </a:t>
                      </a: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400" u="none" strike="noStrike" cap="none"/>
                        <a:t> </a:t>
                      </a: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extLst>
                  <a:ext uri="{0D108BD9-81ED-4DB2-BD59-A6C34878D82A}">
                    <a16:rowId xmlns:a16="http://schemas.microsoft.com/office/drawing/2014/main" val="10000"/>
                  </a:ext>
                </a:extLst>
              </a:tr>
              <a:tr h="2874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Annual</a:t>
                      </a:r>
                      <a:endParaRPr/>
                    </a:p>
                  </a:txBody>
                  <a:tcPr marL="9525" marR="9525" marT="9525" marB="0" anchor="b">
                    <a:solidFill>
                      <a:srgbClr val="0090A1">
                        <a:alpha val="29803"/>
                      </a:srgbClr>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 Year Estimate</a:t>
                      </a:r>
                      <a:endParaRPr/>
                    </a:p>
                  </a:txBody>
                  <a:tcPr marL="9525" marR="9525" marT="9525" marB="0" anchor="b">
                    <a:solidFill>
                      <a:srgbClr val="0090A1">
                        <a:alpha val="29803"/>
                      </a:srgbClr>
                    </a:solidFill>
                  </a:tcPr>
                </a:tc>
                <a:extLst>
                  <a:ext uri="{0D108BD9-81ED-4DB2-BD59-A6C34878D82A}">
                    <a16:rowId xmlns:a16="http://schemas.microsoft.com/office/drawing/2014/main" val="10001"/>
                  </a:ext>
                </a:extLst>
              </a:tr>
              <a:tr h="60107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Visitor Activities &amp; Facilities</a:t>
                      </a:r>
                      <a:endParaRPr sz="18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u="none" strike="noStrike" cap="none"/>
                        <a:t>$             7,096,250</a:t>
                      </a:r>
                      <a:endParaRPr sz="18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u="none" strike="noStrike" cap="none"/>
                        <a:t>$             56,770,000</a:t>
                      </a:r>
                      <a:endParaRPr sz="18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extLst>
                  <a:ext uri="{0D108BD9-81ED-4DB2-BD59-A6C34878D82A}">
                    <a16:rowId xmlns:a16="http://schemas.microsoft.com/office/drawing/2014/main" val="10002"/>
                  </a:ext>
                </a:extLst>
              </a:tr>
              <a:tr h="60107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Transit </a:t>
                      </a:r>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3,100,000 </a:t>
                      </a:r>
                      <a:endParaRPr sz="18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24,800,000 </a:t>
                      </a:r>
                      <a:endParaRPr/>
                    </a:p>
                  </a:txBody>
                  <a:tcPr marL="9525" marR="9525" marT="9525" marB="0" anchor="b">
                    <a:solidFill>
                      <a:srgbClr val="0090A1">
                        <a:alpha val="29803"/>
                      </a:srgbClr>
                    </a:solidFill>
                  </a:tcPr>
                </a:tc>
                <a:extLst>
                  <a:ext uri="{0D108BD9-81ED-4DB2-BD59-A6C34878D82A}">
                    <a16:rowId xmlns:a16="http://schemas.microsoft.com/office/drawing/2014/main" val="10003"/>
                  </a:ext>
                </a:extLst>
              </a:tr>
              <a:tr h="5611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Marketing/Visitor Information</a:t>
                      </a:r>
                      <a:endParaRPr sz="1800" b="0"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2,200,000</a:t>
                      </a:r>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17,600,000</a:t>
                      </a:r>
                      <a:endParaRPr/>
                    </a:p>
                  </a:txBody>
                  <a:tcPr marL="9525" marR="9525" marT="9525" marB="0" anchor="b">
                    <a:solidFill>
                      <a:srgbClr val="0090A1">
                        <a:alpha val="29803"/>
                      </a:srgbClr>
                    </a:solidFill>
                  </a:tcPr>
                </a:tc>
                <a:extLst>
                  <a:ext uri="{0D108BD9-81ED-4DB2-BD59-A6C34878D82A}">
                    <a16:rowId xmlns:a16="http://schemas.microsoft.com/office/drawing/2014/main" val="10004"/>
                  </a:ext>
                </a:extLst>
              </a:tr>
              <a:tr h="1057250">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9525" marR="9525" marT="9525" marB="0" anchor="b">
                    <a:solidFill>
                      <a:srgbClr val="0090A1">
                        <a:alpha val="29803"/>
                      </a:srgbClr>
                    </a:solidFill>
                  </a:tcPr>
                </a:tc>
                <a:tc>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                                                      </a:t>
                      </a:r>
                      <a:endParaRPr/>
                    </a:p>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T</a:t>
                      </a:r>
                      <a:r>
                        <a:rPr lang="en-US" sz="2400" b="1">
                          <a:solidFill>
                            <a:srgbClr val="000000"/>
                          </a:solidFill>
                        </a:rPr>
                        <a:t>otal</a:t>
                      </a:r>
                      <a:r>
                        <a:rPr lang="en-US" sz="2400" b="1" i="0" u="none" strike="noStrike" cap="none">
                          <a:solidFill>
                            <a:srgbClr val="000000"/>
                          </a:solidFill>
                          <a:latin typeface="Calibri"/>
                          <a:ea typeface="Calibri"/>
                          <a:cs typeface="Calibri"/>
                          <a:sym typeface="Calibri"/>
                        </a:rPr>
                        <a:t> Additional Funding Needed         </a:t>
                      </a:r>
                      <a:endParaRPr sz="2400" b="1" i="0" u="none" strike="noStrike" cap="none">
                        <a:solidFill>
                          <a:srgbClr val="000000"/>
                        </a:solidFill>
                        <a:latin typeface="Calibri"/>
                        <a:ea typeface="Calibri"/>
                        <a:cs typeface="Calibri"/>
                        <a:sym typeface="Calibri"/>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2400" b="1" i="0" u="none" strike="noStrike" cap="none">
                          <a:solidFill>
                            <a:srgbClr val="000000"/>
                          </a:solidFill>
                          <a:latin typeface="Calibri"/>
                          <a:ea typeface="Calibri"/>
                          <a:cs typeface="Calibri"/>
                          <a:sym typeface="Calibri"/>
                        </a:rPr>
                        <a:t>$      12,396,250</a:t>
                      </a:r>
                      <a:endParaRPr/>
                    </a:p>
                  </a:txBody>
                  <a:tcPr marL="9525" marR="9525" marT="9525" marB="0" anchor="b">
                    <a:solidFill>
                      <a:srgbClr val="0090A1">
                        <a:alpha val="29803"/>
                      </a:srgbClr>
                    </a:solidFill>
                  </a:tcPr>
                </a:tc>
                <a:tc>
                  <a:txBody>
                    <a:bodyPr/>
                    <a:lstStyle/>
                    <a:p>
                      <a:pPr marL="0" marR="0" lvl="0" indent="0" algn="l" rtl="0">
                        <a:spcBef>
                          <a:spcPts val="0"/>
                        </a:spcBef>
                        <a:spcAft>
                          <a:spcPts val="0"/>
                        </a:spcAft>
                        <a:buNone/>
                      </a:pPr>
                      <a:r>
                        <a:rPr lang="en-US" sz="2400" b="1" i="0" u="none" strike="noStrike" cap="none" dirty="0">
                          <a:solidFill>
                            <a:srgbClr val="000000"/>
                          </a:solidFill>
                          <a:latin typeface="Calibri"/>
                          <a:ea typeface="Calibri"/>
                          <a:cs typeface="Calibri"/>
                          <a:sym typeface="Calibri"/>
                        </a:rPr>
                        <a:t> $      99,170,000</a:t>
                      </a:r>
                      <a:endParaRPr dirty="0"/>
                    </a:p>
                  </a:txBody>
                  <a:tcPr marL="9525" marR="9525" marT="9525" marB="0" anchor="b">
                    <a:solidFill>
                      <a:srgbClr val="0090A1">
                        <a:alpha val="29803"/>
                      </a:srgbClr>
                    </a:solidFill>
                  </a:tcPr>
                </a:tc>
                <a:extLst>
                  <a:ext uri="{0D108BD9-81ED-4DB2-BD59-A6C34878D82A}">
                    <a16:rowId xmlns:a16="http://schemas.microsoft.com/office/drawing/2014/main" val="10005"/>
                  </a:ext>
                </a:extLst>
              </a:tr>
            </a:tbl>
          </a:graphicData>
        </a:graphic>
      </p:graphicFrame>
      <p:sp>
        <p:nvSpPr>
          <p:cNvPr id="176" name="Google Shape;176;p22"/>
          <p:cNvSpPr txBox="1"/>
          <p:nvPr/>
        </p:nvSpPr>
        <p:spPr>
          <a:xfrm>
            <a:off x="464187" y="4827694"/>
            <a:ext cx="11085049" cy="612977"/>
          </a:xfrm>
          <a:prstGeom prst="rect">
            <a:avLst/>
          </a:prstGeom>
          <a:solidFill>
            <a:srgbClr val="008080">
              <a:alpha val="24710"/>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2200" b="1" cap="small" dirty="0">
                <a:solidFill>
                  <a:schemeClr val="accent5">
                    <a:lumMod val="75000"/>
                  </a:schemeClr>
                </a:solidFill>
              </a:rPr>
              <a:t>NLTRA BOARD ALIGNS WITH MASTER PLAN RECOMMENDATIONS</a:t>
            </a:r>
            <a:endParaRPr sz="2200" dirty="0">
              <a:solidFill>
                <a:schemeClr val="accent5">
                  <a:lumMod val="7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1" name="Google Shape;411;p5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8" name="Google Shape;418;p5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0" name="Google Shape;430;p5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7" name="Google Shape;437;p5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44" name="Google Shape;444;p5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51" name="Google Shape;451;p5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58" name="Google Shape;458;p6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65" name="Google Shape;465;p6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2" name="Google Shape;472;p6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body" idx="1"/>
          </p:nvPr>
        </p:nvSpPr>
        <p:spPr>
          <a:xfrm>
            <a:off x="299356" y="1317156"/>
            <a:ext cx="11593200" cy="3727800"/>
          </a:xfrm>
          <a:prstGeom prst="rect">
            <a:avLst/>
          </a:prstGeom>
          <a:noFill/>
          <a:ln>
            <a:noFill/>
          </a:ln>
        </p:spPr>
        <p:txBody>
          <a:bodyPr spcFirstLastPara="1" wrap="square" lIns="91425" tIns="45700" rIns="91425" bIns="45700" anchor="t" anchorCtr="0">
            <a:noAutofit/>
          </a:bodyPr>
          <a:lstStyle/>
          <a:p>
            <a:pPr marL="228600" lvl="0" indent="-204787" algn="l" rtl="0">
              <a:lnSpc>
                <a:spcPct val="125000"/>
              </a:lnSpc>
              <a:spcBef>
                <a:spcPts val="0"/>
              </a:spcBef>
              <a:spcAft>
                <a:spcPts val="0"/>
              </a:spcAft>
              <a:buClr>
                <a:srgbClr val="0090A1"/>
              </a:buClr>
              <a:buSzPts val="2400"/>
              <a:buChar char="●"/>
            </a:pPr>
            <a:r>
              <a:rPr lang="en-US" sz="2400">
                <a:solidFill>
                  <a:srgbClr val="0090A1"/>
                </a:solidFill>
              </a:rPr>
              <a:t>10</a:t>
            </a:r>
            <a:r>
              <a:rPr lang="en-US" sz="2400"/>
              <a:t>9</a:t>
            </a:r>
            <a:r>
              <a:rPr lang="en-US" sz="2400">
                <a:solidFill>
                  <a:srgbClr val="0090A1"/>
                </a:solidFill>
              </a:rPr>
              <a:t> have been formed throughout California</a:t>
            </a:r>
            <a:endParaRPr sz="2400">
              <a:solidFill>
                <a:srgbClr val="0090A1"/>
              </a:solidFill>
            </a:endParaRPr>
          </a:p>
          <a:p>
            <a:pPr marL="228600" lvl="0" indent="-204787" algn="l" rtl="0">
              <a:lnSpc>
                <a:spcPct val="125000"/>
              </a:lnSpc>
              <a:spcBef>
                <a:spcPts val="1000"/>
              </a:spcBef>
              <a:spcAft>
                <a:spcPts val="0"/>
              </a:spcAft>
              <a:buClr>
                <a:srgbClr val="0090A1"/>
              </a:buClr>
              <a:buSzPts val="2400"/>
              <a:buChar char="●"/>
            </a:pPr>
            <a:r>
              <a:rPr lang="en-US" sz="2400">
                <a:solidFill>
                  <a:srgbClr val="0090A1"/>
                </a:solidFill>
              </a:rPr>
              <a:t>Formed through Property and Business Improvement District Law of 1994</a:t>
            </a:r>
            <a:endParaRPr sz="2400">
              <a:solidFill>
                <a:srgbClr val="0090A1"/>
              </a:solidFill>
            </a:endParaRPr>
          </a:p>
          <a:p>
            <a:pPr marL="228600" lvl="0" indent="-204787" algn="l" rtl="0">
              <a:lnSpc>
                <a:spcPct val="125000"/>
              </a:lnSpc>
              <a:spcBef>
                <a:spcPts val="1000"/>
              </a:spcBef>
              <a:spcAft>
                <a:spcPts val="0"/>
              </a:spcAft>
              <a:buClr>
                <a:srgbClr val="0090A1"/>
              </a:buClr>
              <a:buSzPts val="2400"/>
              <a:buChar char="●"/>
            </a:pPr>
            <a:r>
              <a:rPr lang="en-US" sz="2400">
                <a:solidFill>
                  <a:srgbClr val="0090A1"/>
                </a:solidFill>
              </a:rPr>
              <a:t>Businesses assess themselves, designed, created, and governed by those who pay the assessment (requires 50%+1 of the assessment to approve)</a:t>
            </a:r>
            <a:endParaRPr sz="2400"/>
          </a:p>
          <a:p>
            <a:pPr marL="685800" lvl="1" indent="-266700" algn="l" rtl="0">
              <a:lnSpc>
                <a:spcPct val="125000"/>
              </a:lnSpc>
              <a:spcBef>
                <a:spcPts val="0"/>
              </a:spcBef>
              <a:spcAft>
                <a:spcPts val="0"/>
              </a:spcAft>
              <a:buSzPts val="2400"/>
              <a:buChar char="○"/>
            </a:pPr>
            <a:r>
              <a:rPr lang="en-US" sz="2400"/>
              <a:t>Assessment generally passed on to guest/customer of the business</a:t>
            </a:r>
            <a:endParaRPr sz="2400"/>
          </a:p>
          <a:p>
            <a:pPr marL="228600" lvl="0" indent="-204787" algn="l" rtl="0">
              <a:lnSpc>
                <a:spcPct val="125000"/>
              </a:lnSpc>
              <a:spcBef>
                <a:spcPts val="1000"/>
              </a:spcBef>
              <a:spcAft>
                <a:spcPts val="0"/>
              </a:spcAft>
              <a:buClr>
                <a:srgbClr val="0090A1"/>
              </a:buClr>
              <a:buSzPts val="2400"/>
              <a:buChar char="●"/>
            </a:pPr>
            <a:r>
              <a:rPr lang="en-US" sz="2400">
                <a:solidFill>
                  <a:srgbClr val="0090A1"/>
                </a:solidFill>
              </a:rPr>
              <a:t>Funds cannot be diverted to general government programs</a:t>
            </a:r>
            <a:endParaRPr sz="2400">
              <a:solidFill>
                <a:srgbClr val="0090A1"/>
              </a:solidFill>
            </a:endParaRPr>
          </a:p>
          <a:p>
            <a:pPr marL="228600" lvl="0" indent="-111125" algn="l" rtl="0">
              <a:lnSpc>
                <a:spcPct val="125000"/>
              </a:lnSpc>
              <a:spcBef>
                <a:spcPts val="1000"/>
              </a:spcBef>
              <a:spcAft>
                <a:spcPts val="0"/>
              </a:spcAft>
              <a:buClr>
                <a:srgbClr val="0090A1"/>
              </a:buClr>
              <a:buSzPts val="1850"/>
              <a:buNone/>
            </a:pPr>
            <a:endParaRPr sz="1850"/>
          </a:p>
          <a:p>
            <a:pPr marL="228600" lvl="0" indent="-111125" algn="l" rtl="0">
              <a:lnSpc>
                <a:spcPct val="125000"/>
              </a:lnSpc>
              <a:spcBef>
                <a:spcPts val="1000"/>
              </a:spcBef>
              <a:spcAft>
                <a:spcPts val="0"/>
              </a:spcAft>
              <a:buClr>
                <a:srgbClr val="0090A1"/>
              </a:buClr>
              <a:buSzPts val="1850"/>
              <a:buNone/>
            </a:pPr>
            <a:endParaRPr sz="1850"/>
          </a:p>
        </p:txBody>
      </p:sp>
      <p:cxnSp>
        <p:nvCxnSpPr>
          <p:cNvPr id="222" name="Google Shape;222;p28"/>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
        <p:nvSpPr>
          <p:cNvPr id="223" name="Google Shape;223;p28"/>
          <p:cNvSpPr txBox="1"/>
          <p:nvPr/>
        </p:nvSpPr>
        <p:spPr>
          <a:xfrm>
            <a:off x="299356" y="277584"/>
            <a:ext cx="11593286" cy="78739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tourism business improvement districts</a:t>
            </a:r>
            <a:endParaRPr sz="40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9" name="Google Shape;479;p6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86" name="Google Shape;486;p6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5"/>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93" name="Google Shape;493;p6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0" name="Google Shape;500;p6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7" name="Google Shape;507;p6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14" name="Google Shape;514;p6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1" name="Google Shape;521;p6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8" name="Google Shape;528;p7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35" name="Google Shape;535;p7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42" name="Google Shape;542;p7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9"/>
          <p:cNvPicPr preferRelativeResize="0"/>
          <p:nvPr/>
        </p:nvPicPr>
        <p:blipFill>
          <a:blip r:embed="rId3">
            <a:alphaModFix/>
          </a:blip>
          <a:stretch>
            <a:fillRect/>
          </a:stretch>
        </p:blipFill>
        <p:spPr>
          <a:xfrm>
            <a:off x="5354075" y="1102849"/>
            <a:ext cx="6361052" cy="4407700"/>
          </a:xfrm>
          <a:prstGeom prst="rect">
            <a:avLst/>
          </a:prstGeom>
          <a:noFill/>
          <a:ln>
            <a:noFill/>
          </a:ln>
        </p:spPr>
      </p:pic>
      <p:sp>
        <p:nvSpPr>
          <p:cNvPr id="230" name="Google Shape;230;p29"/>
          <p:cNvSpPr txBox="1"/>
          <p:nvPr/>
        </p:nvSpPr>
        <p:spPr>
          <a:xfrm>
            <a:off x="299355" y="162961"/>
            <a:ext cx="11593200" cy="787500"/>
          </a:xfrm>
          <a:prstGeom prst="rect">
            <a:avLst/>
          </a:prstGeom>
          <a:solidFill>
            <a:srgbClr val="008080">
              <a:alpha val="24710"/>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a:solidFill>
                  <a:srgbClr val="0090A1"/>
                </a:solidFill>
              </a:rPr>
              <a:t>Receipt Example </a:t>
            </a:r>
            <a:endParaRPr sz="4000">
              <a:solidFill>
                <a:schemeClr val="dk1"/>
              </a:solidFill>
            </a:endParaRPr>
          </a:p>
        </p:txBody>
      </p:sp>
      <p:sp>
        <p:nvSpPr>
          <p:cNvPr id="231" name="Google Shape;231;p29"/>
          <p:cNvSpPr/>
          <p:nvPr/>
        </p:nvSpPr>
        <p:spPr>
          <a:xfrm>
            <a:off x="6095900" y="3981975"/>
            <a:ext cx="4631700" cy="672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 name="Google Shape;232;p29"/>
          <p:cNvCxnSpPr/>
          <p:nvPr/>
        </p:nvCxnSpPr>
        <p:spPr>
          <a:xfrm>
            <a:off x="1970875" y="3710650"/>
            <a:ext cx="3877500" cy="432600"/>
          </a:xfrm>
          <a:prstGeom prst="straightConnector1">
            <a:avLst/>
          </a:prstGeom>
          <a:noFill/>
          <a:ln w="38100" cap="flat" cmpd="sng">
            <a:solidFill>
              <a:srgbClr val="FF0000"/>
            </a:solidFill>
            <a:prstDash val="solid"/>
            <a:round/>
            <a:headEnd type="none" w="med" len="med"/>
            <a:tailEnd type="triangle" w="med" len="med"/>
          </a:ln>
        </p:spPr>
      </p:cxnSp>
      <p:sp>
        <p:nvSpPr>
          <p:cNvPr id="233" name="Google Shape;233;p29"/>
          <p:cNvSpPr txBox="1">
            <a:spLocks noGrp="1"/>
          </p:cNvSpPr>
          <p:nvPr>
            <p:ph type="body" idx="1"/>
          </p:nvPr>
        </p:nvSpPr>
        <p:spPr>
          <a:xfrm>
            <a:off x="397725" y="2555725"/>
            <a:ext cx="4796100" cy="1329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TBID Tax will be noted on customer receipts, similar to this version from Mammoth. </a:t>
            </a:r>
            <a:endParaRPr sz="18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49" name="Google Shape;549;p7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6" name="Google Shape;556;p7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5"/>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63" name="Google Shape;563;p7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70" name="Google Shape;570;p7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77" name="Google Shape;577;p7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4" name="Google Shape;584;p7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91" name="Google Shape;591;p7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98" name="Google Shape;598;p8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05" name="Google Shape;605;p8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12" name="Google Shape;612;p8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body" idx="1"/>
          </p:nvPr>
        </p:nvSpPr>
        <p:spPr>
          <a:xfrm>
            <a:off x="650504" y="1294228"/>
            <a:ext cx="10515599" cy="2588455"/>
          </a:xfrm>
          <a:prstGeom prst="rect">
            <a:avLst/>
          </a:prstGeom>
          <a:noFill/>
          <a:ln>
            <a:noFill/>
          </a:ln>
        </p:spPr>
        <p:txBody>
          <a:bodyPr spcFirstLastPara="1" wrap="square" lIns="91425" tIns="45700" rIns="91425" bIns="45700" anchor="t" anchorCtr="0">
            <a:noAutofit/>
          </a:bodyPr>
          <a:lstStyle/>
          <a:p>
            <a:pPr marL="228600" lvl="0" indent="-101600" algn="l" rtl="0">
              <a:lnSpc>
                <a:spcPct val="125000"/>
              </a:lnSpc>
              <a:spcBef>
                <a:spcPts val="0"/>
              </a:spcBef>
              <a:spcAft>
                <a:spcPts val="0"/>
              </a:spcAft>
              <a:buClr>
                <a:srgbClr val="0090A1"/>
              </a:buClr>
              <a:buSzPts val="2000"/>
              <a:buNone/>
            </a:pPr>
            <a:endParaRPr/>
          </a:p>
          <a:p>
            <a:pPr marL="228600" lvl="0" indent="-101600" algn="l" rtl="0">
              <a:lnSpc>
                <a:spcPct val="125000"/>
              </a:lnSpc>
              <a:spcBef>
                <a:spcPts val="1000"/>
              </a:spcBef>
              <a:spcAft>
                <a:spcPts val="0"/>
              </a:spcAft>
              <a:buClr>
                <a:srgbClr val="0090A1"/>
              </a:buClr>
              <a:buSzPts val="2000"/>
              <a:buNone/>
            </a:pPr>
            <a:endParaRPr/>
          </a:p>
        </p:txBody>
      </p:sp>
      <p:cxnSp>
        <p:nvCxnSpPr>
          <p:cNvPr id="240" name="Google Shape;240;p30"/>
          <p:cNvCxnSpPr/>
          <p:nvPr/>
        </p:nvCxnSpPr>
        <p:spPr>
          <a:xfrm>
            <a:off x="0" y="6836898"/>
            <a:ext cx="12191998" cy="0"/>
          </a:xfrm>
          <a:prstGeom prst="straightConnector1">
            <a:avLst/>
          </a:prstGeom>
          <a:noFill/>
          <a:ln w="127000" cap="flat" cmpd="sng">
            <a:solidFill>
              <a:srgbClr val="33CCCC"/>
            </a:solidFill>
            <a:prstDash val="solid"/>
            <a:miter lim="800000"/>
            <a:headEnd type="none" w="sm" len="sm"/>
            <a:tailEnd type="none" w="sm" len="sm"/>
          </a:ln>
        </p:spPr>
      </p:cxnSp>
      <p:sp>
        <p:nvSpPr>
          <p:cNvPr id="241" name="Google Shape;241;p30"/>
          <p:cNvSpPr txBox="1"/>
          <p:nvPr/>
        </p:nvSpPr>
        <p:spPr>
          <a:xfrm>
            <a:off x="299355" y="162961"/>
            <a:ext cx="11593286" cy="78739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4000" b="1" cap="small" dirty="0">
                <a:solidFill>
                  <a:srgbClr val="0090A1"/>
                </a:solidFill>
              </a:rPr>
              <a:t>      why support </a:t>
            </a:r>
            <a:r>
              <a:rPr lang="en-US" sz="4000" b="1" cap="small" dirty="0" err="1">
                <a:solidFill>
                  <a:srgbClr val="0090A1"/>
                </a:solidFill>
              </a:rPr>
              <a:t>tbid</a:t>
            </a:r>
            <a:r>
              <a:rPr lang="en-US" sz="4000" b="1" cap="small" dirty="0">
                <a:solidFill>
                  <a:srgbClr val="0090A1"/>
                </a:solidFill>
              </a:rPr>
              <a:t> </a:t>
            </a:r>
            <a:endParaRPr sz="4000" dirty="0">
              <a:solidFill>
                <a:schemeClr val="dk1"/>
              </a:solidFill>
            </a:endParaRPr>
          </a:p>
        </p:txBody>
      </p:sp>
      <p:sp>
        <p:nvSpPr>
          <p:cNvPr id="242" name="Google Shape;242;p30"/>
          <p:cNvSpPr txBox="1"/>
          <p:nvPr/>
        </p:nvSpPr>
        <p:spPr>
          <a:xfrm>
            <a:off x="455550" y="950351"/>
            <a:ext cx="11280900" cy="3725400"/>
          </a:xfrm>
          <a:prstGeom prst="rect">
            <a:avLst/>
          </a:prstGeom>
          <a:noFill/>
          <a:ln>
            <a:noFill/>
          </a:ln>
        </p:spPr>
        <p:txBody>
          <a:bodyPr spcFirstLastPara="1" wrap="square" lIns="91425" tIns="45700" rIns="91425" bIns="45700" anchor="t" anchorCtr="0">
            <a:noAutofit/>
          </a:bodyPr>
          <a:lstStyle/>
          <a:p>
            <a:pPr marL="685800" marR="0" lvl="1" indent="-203200" algn="l" rtl="0">
              <a:lnSpc>
                <a:spcPct val="125000"/>
              </a:lnSpc>
              <a:spcBef>
                <a:spcPts val="0"/>
              </a:spcBef>
              <a:spcAft>
                <a:spcPts val="0"/>
              </a:spcAft>
              <a:buClr>
                <a:srgbClr val="0090A1"/>
              </a:buClr>
              <a:buSzPts val="2400"/>
              <a:buChar char="•"/>
            </a:pPr>
            <a:r>
              <a:rPr lang="en-US" sz="2400" b="1">
                <a:solidFill>
                  <a:srgbClr val="0090A1"/>
                </a:solidFill>
              </a:rPr>
              <a:t>TBID allows for local businesses to control funds raised, not County</a:t>
            </a:r>
            <a:endParaRPr sz="2400" b="1">
              <a:solidFill>
                <a:srgbClr val="0090A1"/>
              </a:solidFill>
            </a:endParaRPr>
          </a:p>
          <a:p>
            <a:pPr marL="685800" marR="0" lvl="1" indent="-203200" algn="l" rtl="0">
              <a:lnSpc>
                <a:spcPct val="125000"/>
              </a:lnSpc>
              <a:spcBef>
                <a:spcPts val="0"/>
              </a:spcBef>
              <a:spcAft>
                <a:spcPts val="0"/>
              </a:spcAft>
              <a:buClr>
                <a:srgbClr val="0090A1"/>
              </a:buClr>
              <a:buSzPts val="2400"/>
              <a:buChar char="•"/>
            </a:pPr>
            <a:r>
              <a:rPr lang="en-US" sz="2400" b="1">
                <a:solidFill>
                  <a:srgbClr val="0090A1"/>
                </a:solidFill>
              </a:rPr>
              <a:t>TBID creates financially independent organization with strong, independent voice, strengthens Association’s position in negotiations with Placer County</a:t>
            </a:r>
            <a:endParaRPr sz="2400">
              <a:solidFill>
                <a:srgbClr val="0090A1"/>
              </a:solidFill>
            </a:endParaRPr>
          </a:p>
          <a:p>
            <a:pPr marL="685800" marR="0" lvl="1" indent="-203200" algn="l" rtl="0">
              <a:lnSpc>
                <a:spcPct val="125000"/>
              </a:lnSpc>
              <a:spcBef>
                <a:spcPts val="0"/>
              </a:spcBef>
              <a:spcAft>
                <a:spcPts val="0"/>
              </a:spcAft>
              <a:buClr>
                <a:srgbClr val="0090A1"/>
              </a:buClr>
              <a:buSzPts val="2400"/>
              <a:buChar char="•"/>
            </a:pPr>
            <a:r>
              <a:rPr lang="en-US" sz="2400" b="1">
                <a:solidFill>
                  <a:srgbClr val="0090A1"/>
                </a:solidFill>
              </a:rPr>
              <a:t>Frees $3.9m of TOT for additional funding of transportation and housing</a:t>
            </a:r>
            <a:endParaRPr sz="2400" b="1">
              <a:solidFill>
                <a:srgbClr val="0090A1"/>
              </a:solidFill>
            </a:endParaRPr>
          </a:p>
          <a:p>
            <a:pPr marL="685800" marR="0" lvl="1" indent="-203200" algn="l" rtl="0">
              <a:lnSpc>
                <a:spcPct val="125000"/>
              </a:lnSpc>
              <a:spcBef>
                <a:spcPts val="0"/>
              </a:spcBef>
              <a:spcAft>
                <a:spcPts val="0"/>
              </a:spcAft>
              <a:buClr>
                <a:srgbClr val="0090A1"/>
              </a:buClr>
              <a:buSzPts val="2400"/>
              <a:buChar char="•"/>
            </a:pPr>
            <a:r>
              <a:rPr lang="en-US" sz="2400" b="1">
                <a:solidFill>
                  <a:srgbClr val="0090A1"/>
                </a:solidFill>
              </a:rPr>
              <a:t>Funding raised from </a:t>
            </a:r>
            <a:r>
              <a:rPr lang="en-US" sz="2400" b="1" u="sng">
                <a:solidFill>
                  <a:srgbClr val="0090A1"/>
                </a:solidFill>
              </a:rPr>
              <a:t>all</a:t>
            </a:r>
            <a:r>
              <a:rPr lang="en-US" sz="2400" b="1">
                <a:solidFill>
                  <a:srgbClr val="0090A1"/>
                </a:solidFill>
              </a:rPr>
              <a:t> sectors that benefit, creating greater equity</a:t>
            </a:r>
            <a:endParaRPr sz="2400" b="1">
              <a:solidFill>
                <a:srgbClr val="0090A1"/>
              </a:solidFill>
            </a:endParaRPr>
          </a:p>
          <a:p>
            <a:pPr marL="685800" marR="0" lvl="1" indent="-203200" algn="l" rtl="0">
              <a:lnSpc>
                <a:spcPct val="125000"/>
              </a:lnSpc>
              <a:spcBef>
                <a:spcPts val="0"/>
              </a:spcBef>
              <a:spcAft>
                <a:spcPts val="0"/>
              </a:spcAft>
              <a:buClr>
                <a:srgbClr val="0090A1"/>
              </a:buClr>
              <a:buSzPts val="2400"/>
              <a:buChar char="•"/>
            </a:pPr>
            <a:r>
              <a:rPr lang="en-US" sz="2400" b="1">
                <a:solidFill>
                  <a:srgbClr val="0090A1"/>
                </a:solidFill>
              </a:rPr>
              <a:t>Will allow North Tahoe region to more effectively compete with competitive set</a:t>
            </a:r>
            <a:endParaRPr sz="2400" b="1">
              <a:solidFill>
                <a:srgbClr val="0090A1"/>
              </a:solidFill>
            </a:endParaRPr>
          </a:p>
          <a:p>
            <a:pPr marL="685800" marR="0" lvl="1" indent="-203200" algn="l" rtl="0">
              <a:lnSpc>
                <a:spcPct val="125000"/>
              </a:lnSpc>
              <a:spcBef>
                <a:spcPts val="500"/>
              </a:spcBef>
              <a:spcAft>
                <a:spcPts val="0"/>
              </a:spcAft>
              <a:buClr>
                <a:srgbClr val="0090A1"/>
              </a:buClr>
              <a:buSzPts val="2400"/>
              <a:buChar char="•"/>
            </a:pPr>
            <a:r>
              <a:rPr lang="en-US" sz="2400" b="1" i="0" u="none" strike="noStrike" cap="none">
                <a:solidFill>
                  <a:srgbClr val="0090A1"/>
                </a:solidFill>
              </a:rPr>
              <a:t>Strengthens business support and community enhancements</a:t>
            </a:r>
            <a:endParaRPr sz="2400" b="1">
              <a:solidFill>
                <a:srgbClr val="0090A1"/>
              </a:solidFill>
            </a:endParaRPr>
          </a:p>
          <a:p>
            <a:pPr marL="914400" marR="0" lvl="0" indent="0" algn="l" rtl="0">
              <a:lnSpc>
                <a:spcPct val="125000"/>
              </a:lnSpc>
              <a:spcBef>
                <a:spcPts val="500"/>
              </a:spcBef>
              <a:spcAft>
                <a:spcPts val="0"/>
              </a:spcAft>
              <a:buNone/>
            </a:pPr>
            <a:endParaRPr sz="2400" b="1"/>
          </a:p>
          <a:p>
            <a:pPr marL="685800" marR="0" lvl="1" indent="-114300" algn="l" rtl="0">
              <a:lnSpc>
                <a:spcPct val="125000"/>
              </a:lnSpc>
              <a:spcBef>
                <a:spcPts val="500"/>
              </a:spcBef>
              <a:spcAft>
                <a:spcPts val="0"/>
              </a:spcAft>
              <a:buClr>
                <a:srgbClr val="0090A1"/>
              </a:buClr>
              <a:buSzPts val="1800"/>
              <a:buFont typeface="Arial"/>
              <a:buNone/>
            </a:pPr>
            <a:endParaRPr sz="1800" b="1" i="0" u="none" strike="noStrike" cap="none">
              <a:solidFill>
                <a:srgbClr val="0090A1"/>
              </a:solidFill>
              <a:latin typeface="Arial"/>
              <a:ea typeface="Arial"/>
              <a:cs typeface="Arial"/>
              <a:sym typeface="Arial"/>
            </a:endParaRPr>
          </a:p>
          <a:p>
            <a:pPr marL="0" marR="0" lvl="0" indent="0" algn="l" rtl="0">
              <a:lnSpc>
                <a:spcPct val="125000"/>
              </a:lnSpc>
              <a:spcBef>
                <a:spcPts val="1000"/>
              </a:spcBef>
              <a:spcAft>
                <a:spcPts val="0"/>
              </a:spcAft>
              <a:buClr>
                <a:srgbClr val="0090A1"/>
              </a:buClr>
              <a:buSzPts val="2000"/>
              <a:buFont typeface="Arial"/>
              <a:buNone/>
            </a:pPr>
            <a:endParaRPr sz="2000" b="1" i="0" u="none" strike="noStrike" cap="none">
              <a:solidFill>
                <a:srgbClr val="0090A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19" name="Google Shape;619;p8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26" name="Google Shape;626;p8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5"/>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33" name="Google Shape;633;p8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40" name="Google Shape;640;p8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8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47" name="Google Shape;647;p8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8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54" name="Google Shape;654;p8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61" name="Google Shape;661;p8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68" name="Google Shape;668;p9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91"/>
          <p:cNvPicPr preferRelativeResize="0">
            <a:picLocks noGrp="1"/>
          </p:cNvPicPr>
          <p:nvPr>
            <p:ph type="body" idx="1"/>
          </p:nvPr>
        </p:nvPicPr>
        <p:blipFill rotWithShape="1">
          <a:blip r:embed="rId3">
            <a:alphaModFix/>
          </a:blip>
          <a:srcRect l="4902" t="4303" r="8675" b="30392"/>
          <a:stretch/>
        </p:blipFill>
        <p:spPr>
          <a:xfrm>
            <a:off x="7176453" y="7961101"/>
            <a:ext cx="6935608" cy="6780001"/>
          </a:xfrm>
          <a:prstGeom prst="rect">
            <a:avLst/>
          </a:prstGeom>
          <a:noFill/>
          <a:ln>
            <a:noFill/>
          </a:ln>
        </p:spPr>
      </p:pic>
      <p:sp>
        <p:nvSpPr>
          <p:cNvPr id="675" name="Google Shape;675;p91"/>
          <p:cNvSpPr txBox="1"/>
          <p:nvPr/>
        </p:nvSpPr>
        <p:spPr>
          <a:xfrm>
            <a:off x="299356" y="171450"/>
            <a:ext cx="11644994" cy="717825"/>
          </a:xfrm>
          <a:prstGeom prst="rect">
            <a:avLst/>
          </a:prstGeom>
          <a:solidFill>
            <a:srgbClr val="008080">
              <a:alpha val="24705"/>
            </a:srgbClr>
          </a:solid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3600" b="1" cap="small">
                <a:solidFill>
                  <a:srgbClr val="0090A1"/>
                </a:solidFill>
                <a:latin typeface="Franklin Gothic"/>
                <a:ea typeface="Franklin Gothic"/>
                <a:cs typeface="Franklin Gothic"/>
                <a:sym typeface="Franklin Gothic"/>
              </a:rPr>
              <a:t>Options for Discussion </a:t>
            </a:r>
            <a:endParaRPr sz="3600">
              <a:solidFill>
                <a:schemeClr val="dk1"/>
              </a:solidFill>
              <a:latin typeface="Franklin Gothic"/>
              <a:ea typeface="Franklin Gothic"/>
              <a:cs typeface="Franklin Gothic"/>
              <a:sym typeface="Franklin Gothic"/>
            </a:endParaRPr>
          </a:p>
        </p:txBody>
      </p:sp>
      <p:sp>
        <p:nvSpPr>
          <p:cNvPr id="676" name="Google Shape;676;p91"/>
          <p:cNvSpPr txBox="1"/>
          <p:nvPr/>
        </p:nvSpPr>
        <p:spPr>
          <a:xfrm>
            <a:off x="299356" y="1028700"/>
            <a:ext cx="11111594" cy="563231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6666"/>
              </a:buClr>
              <a:buSzPts val="2400"/>
              <a:buFont typeface="Arial"/>
              <a:buChar char="•"/>
            </a:pPr>
            <a:r>
              <a:rPr lang="en-US" sz="2400">
                <a:solidFill>
                  <a:srgbClr val="006666"/>
                </a:solidFill>
                <a:latin typeface="Calibri"/>
                <a:ea typeface="Calibri"/>
                <a:cs typeface="Calibri"/>
                <a:sym typeface="Calibri"/>
              </a:rPr>
              <a:t>If Business Associations want to participate – what is the appropriate budget?</a:t>
            </a:r>
            <a:endParaRPr/>
          </a:p>
          <a:p>
            <a:pPr marL="800100" marR="0" lvl="1" indent="-342900" algn="l" rtl="0">
              <a:spcBef>
                <a:spcPts val="0"/>
              </a:spcBef>
              <a:spcAft>
                <a:spcPts val="0"/>
              </a:spcAft>
              <a:buClr>
                <a:srgbClr val="006666"/>
              </a:buClr>
              <a:buSzPts val="2400"/>
              <a:buFont typeface="Arial"/>
              <a:buChar char="•"/>
            </a:pPr>
            <a:r>
              <a:rPr lang="en-US" sz="2400" b="0" i="0" u="none" strike="noStrike" cap="none">
                <a:solidFill>
                  <a:srgbClr val="006666"/>
                </a:solidFill>
                <a:latin typeface="Calibri"/>
                <a:ea typeface="Calibri"/>
                <a:cs typeface="Calibri"/>
                <a:sym typeface="Calibri"/>
              </a:rPr>
              <a:t>Replace County funding, replace membership funding, allow for growth</a:t>
            </a:r>
            <a:endParaRPr/>
          </a:p>
          <a:p>
            <a:pPr marL="457200" marR="0" lvl="1" indent="0" algn="l" rtl="0">
              <a:spcBef>
                <a:spcPts val="0"/>
              </a:spcBef>
              <a:spcAft>
                <a:spcPts val="0"/>
              </a:spcAft>
              <a:buNone/>
            </a:pPr>
            <a:r>
              <a:rPr lang="en-US" sz="2400" b="0" i="0" u="none" strike="noStrike" cap="none">
                <a:solidFill>
                  <a:srgbClr val="006666"/>
                </a:solidFill>
                <a:latin typeface="Calibri"/>
                <a:ea typeface="Calibri"/>
                <a:cs typeface="Calibri"/>
                <a:sym typeface="Calibri"/>
              </a:rPr>
              <a:t> </a:t>
            </a:r>
            <a:endParaRPr/>
          </a:p>
          <a:p>
            <a:pPr marL="342900" marR="0" lvl="0" indent="-342900" algn="l" rtl="0">
              <a:spcBef>
                <a:spcPts val="0"/>
              </a:spcBef>
              <a:spcAft>
                <a:spcPts val="0"/>
              </a:spcAft>
              <a:buClr>
                <a:srgbClr val="006666"/>
              </a:buClr>
              <a:buSzPts val="2400"/>
              <a:buFont typeface="Arial"/>
              <a:buChar char="•"/>
            </a:pPr>
            <a:r>
              <a:rPr lang="en-US" sz="2400">
                <a:solidFill>
                  <a:srgbClr val="006666"/>
                </a:solidFill>
                <a:latin typeface="Calibri"/>
                <a:ea typeface="Calibri"/>
                <a:cs typeface="Calibri"/>
                <a:sym typeface="Calibri"/>
              </a:rPr>
              <a:t>Structural options:</a:t>
            </a:r>
            <a:endParaRPr/>
          </a:p>
          <a:p>
            <a:pPr marL="800100" marR="0" lvl="1" indent="-342900" algn="l" rtl="0">
              <a:spcBef>
                <a:spcPts val="0"/>
              </a:spcBef>
              <a:spcAft>
                <a:spcPts val="0"/>
              </a:spcAft>
              <a:buClr>
                <a:srgbClr val="006666"/>
              </a:buClr>
              <a:buSzPts val="2400"/>
              <a:buFont typeface="Arial"/>
              <a:buChar char="•"/>
            </a:pPr>
            <a:r>
              <a:rPr lang="en-US" sz="2400" b="0" i="0" u="none" strike="noStrike" cap="none">
                <a:solidFill>
                  <a:srgbClr val="006666"/>
                </a:solidFill>
                <a:latin typeface="Calibri"/>
                <a:ea typeface="Calibri"/>
                <a:cs typeface="Calibri"/>
                <a:sym typeface="Calibri"/>
              </a:rPr>
              <a:t>Contract with NLTRA?</a:t>
            </a:r>
            <a:endParaRPr/>
          </a:p>
          <a:p>
            <a:pPr marL="800100" marR="0" lvl="1" indent="-342900" algn="l" rtl="0">
              <a:spcBef>
                <a:spcPts val="0"/>
              </a:spcBef>
              <a:spcAft>
                <a:spcPts val="0"/>
              </a:spcAft>
              <a:buClr>
                <a:srgbClr val="006666"/>
              </a:buClr>
              <a:buSzPts val="2400"/>
              <a:buFont typeface="Arial"/>
              <a:buChar char="•"/>
            </a:pPr>
            <a:r>
              <a:rPr lang="en-US" sz="2400" b="0" i="0" u="none" strike="noStrike" cap="none">
                <a:solidFill>
                  <a:srgbClr val="006666"/>
                </a:solidFill>
                <a:latin typeface="Calibri"/>
                <a:ea typeface="Calibri"/>
                <a:cs typeface="Calibri"/>
                <a:sym typeface="Calibri"/>
              </a:rPr>
              <a:t>Combine some of the services and programs? </a:t>
            </a:r>
            <a:endParaRPr/>
          </a:p>
          <a:p>
            <a:pPr marL="800100" marR="0" lvl="1" indent="-342900" algn="l" rtl="0">
              <a:spcBef>
                <a:spcPts val="0"/>
              </a:spcBef>
              <a:spcAft>
                <a:spcPts val="0"/>
              </a:spcAft>
              <a:buClr>
                <a:srgbClr val="006666"/>
              </a:buClr>
              <a:buSzPts val="2400"/>
              <a:buFont typeface="Arial"/>
              <a:buChar char="•"/>
            </a:pPr>
            <a:r>
              <a:rPr lang="en-US" sz="2400" b="0" i="0" u="none" strike="noStrike" cap="none">
                <a:solidFill>
                  <a:srgbClr val="006666"/>
                </a:solidFill>
                <a:latin typeface="Calibri"/>
                <a:ea typeface="Calibri"/>
                <a:cs typeface="Calibri"/>
                <a:sym typeface="Calibri"/>
              </a:rPr>
              <a:t>Shared Staff/Resources?</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006666"/>
              </a:solidFill>
              <a:latin typeface="Calibri"/>
              <a:ea typeface="Calibri"/>
              <a:cs typeface="Calibri"/>
              <a:sym typeface="Calibri"/>
            </a:endParaRPr>
          </a:p>
          <a:p>
            <a:pPr marL="342900" marR="0" lvl="0" indent="-342900" algn="l" rtl="0">
              <a:spcBef>
                <a:spcPts val="0"/>
              </a:spcBef>
              <a:spcAft>
                <a:spcPts val="0"/>
              </a:spcAft>
              <a:buClr>
                <a:srgbClr val="006666"/>
              </a:buClr>
              <a:buSzPts val="2400"/>
              <a:buFont typeface="Arial"/>
              <a:buChar char="•"/>
            </a:pPr>
            <a:r>
              <a:rPr lang="en-US" sz="2400">
                <a:solidFill>
                  <a:srgbClr val="006666"/>
                </a:solidFill>
                <a:latin typeface="Calibri"/>
                <a:ea typeface="Calibri"/>
                <a:cs typeface="Calibri"/>
                <a:sym typeface="Calibri"/>
              </a:rPr>
              <a:t>Priorities? </a:t>
            </a:r>
            <a:endParaRPr sz="2400">
              <a:solidFill>
                <a:srgbClr val="006666"/>
              </a:solidFill>
              <a:latin typeface="Calibri"/>
              <a:ea typeface="Calibri"/>
              <a:cs typeface="Calibri"/>
              <a:sym typeface="Calibri"/>
            </a:endParaRPr>
          </a:p>
          <a:p>
            <a:pPr marL="0" marR="0" lvl="0" indent="0" algn="l" rtl="0">
              <a:spcBef>
                <a:spcPts val="0"/>
              </a:spcBef>
              <a:spcAft>
                <a:spcPts val="0"/>
              </a:spcAft>
              <a:buNone/>
            </a:pPr>
            <a:endParaRPr sz="2400">
              <a:solidFill>
                <a:srgbClr val="006666"/>
              </a:solidFill>
              <a:latin typeface="Calibri"/>
              <a:ea typeface="Calibri"/>
              <a:cs typeface="Calibri"/>
              <a:sym typeface="Calibri"/>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006666"/>
              </a:solidFill>
              <a:latin typeface="Calibri"/>
              <a:ea typeface="Calibri"/>
              <a:cs typeface="Calibri"/>
              <a:sym typeface="Calibri"/>
            </a:endParaRPr>
          </a:p>
          <a:p>
            <a:pPr marL="0" marR="0" lvl="0" indent="0" algn="l" rtl="0">
              <a:spcBef>
                <a:spcPts val="0"/>
              </a:spcBef>
              <a:spcAft>
                <a:spcPts val="0"/>
              </a:spcAft>
              <a:buNone/>
            </a:pPr>
            <a:endParaRPr sz="2400">
              <a:solidFill>
                <a:srgbClr val="006666"/>
              </a:solidFill>
              <a:latin typeface="Calibri"/>
              <a:ea typeface="Calibri"/>
              <a:cs typeface="Calibri"/>
              <a:sym typeface="Calibri"/>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006666"/>
              </a:solidFill>
              <a:latin typeface="Calibri"/>
              <a:ea typeface="Calibri"/>
              <a:cs typeface="Calibri"/>
              <a:sym typeface="Calibri"/>
            </a:endParaRPr>
          </a:p>
          <a:p>
            <a:pPr marL="0" marR="0" lvl="0" indent="0" algn="l" rtl="0">
              <a:spcBef>
                <a:spcPts val="0"/>
              </a:spcBef>
              <a:spcAft>
                <a:spcPts val="0"/>
              </a:spcAft>
              <a:buNone/>
            </a:pPr>
            <a:endParaRPr sz="2400">
              <a:solidFill>
                <a:srgbClr val="006666"/>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6666"/>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83" name="Google Shape;683;p9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684950" y="0"/>
            <a:ext cx="10481625" cy="883920"/>
          </a:xfrm>
          <a:prstGeom prst="rect">
            <a:avLst/>
          </a:prstGeom>
          <a:solidFill>
            <a:schemeClr val="accent1">
              <a:lumMod val="40000"/>
              <a:lumOff val="60000"/>
            </a:schemeClr>
          </a:solidFill>
          <a:ln>
            <a:solidFill>
              <a:schemeClr val="accent1">
                <a:lumMod val="60000"/>
                <a:lumOff val="40000"/>
              </a:schemeClr>
            </a:solid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PRELIMINARY COMMITMENTS FROM SUPERVISORS</a:t>
            </a:r>
            <a:endParaRPr dirty="0"/>
          </a:p>
        </p:txBody>
      </p:sp>
      <p:sp>
        <p:nvSpPr>
          <p:cNvPr id="256" name="Google Shape;256;p32"/>
          <p:cNvSpPr txBox="1">
            <a:spLocks noGrp="1"/>
          </p:cNvSpPr>
          <p:nvPr>
            <p:ph type="body" idx="1"/>
          </p:nvPr>
        </p:nvSpPr>
        <p:spPr>
          <a:xfrm>
            <a:off x="684950" y="883920"/>
            <a:ext cx="10481625" cy="439098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dirty="0"/>
              <a:t>If TBID formed Board would enter into 5 year contract committing the $3.9 M currently funding NLTRA to be utilized for WFH &amp; Transportation initiatives</a:t>
            </a:r>
            <a:endParaRPr dirty="0"/>
          </a:p>
          <a:p>
            <a:pPr marL="457200" lvl="0" indent="-355600" algn="l" rtl="0">
              <a:spcBef>
                <a:spcPts val="0"/>
              </a:spcBef>
              <a:spcAft>
                <a:spcPts val="0"/>
              </a:spcAft>
              <a:buSzPts val="2000"/>
              <a:buChar char="•"/>
            </a:pPr>
            <a:r>
              <a:rPr lang="en-US" dirty="0"/>
              <a:t>Contract would also stipulate that a committee, with the members selected by NLTRA board would be the entity which makes recommendations to Board for uses of $3.9 M</a:t>
            </a:r>
            <a:endParaRPr dirty="0"/>
          </a:p>
          <a:p>
            <a:pPr marL="457200" lvl="0" indent="-355600" algn="l" rtl="0">
              <a:spcBef>
                <a:spcPts val="0"/>
              </a:spcBef>
              <a:spcAft>
                <a:spcPts val="0"/>
              </a:spcAft>
              <a:buSzPts val="2000"/>
              <a:buChar char="•"/>
            </a:pPr>
            <a:r>
              <a:rPr lang="en-US" dirty="0"/>
              <a:t>The initial term of a TBID is 5 years. If TBID is not renewed Board would agree to fund NLTRA using TOT dollars at current levels plus CPI adjustment</a:t>
            </a:r>
            <a:endParaRPr dirty="0"/>
          </a:p>
          <a:p>
            <a:pPr marL="457200" lvl="0" indent="-355600" algn="l" rtl="0">
              <a:spcBef>
                <a:spcPts val="0"/>
              </a:spcBef>
              <a:spcAft>
                <a:spcPts val="0"/>
              </a:spcAft>
              <a:buSzPts val="2000"/>
              <a:buChar char="•"/>
            </a:pPr>
            <a:r>
              <a:rPr lang="en-US" dirty="0"/>
              <a:t>If TBID is formed Board will not support a TOT increase for period of 5 years. Incorporated into the TBID bylaws will be provision that if TOT is increased during 5 year term of TBID then assessment on lodging would be terminated</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90" name="Google Shape;690;p9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97" name="Google Shape;697;p9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5"/>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04" name="Google Shape;704;p9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11" name="Google Shape;711;p9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18" name="Google Shape;718;p9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25" name="Google Shape;725;p9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32" name="Google Shape;732;p9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0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39" name="Google Shape;739;p10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0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46" name="Google Shape;746;p10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53" name="Google Shape;753;p10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1"/>
          <p:cNvPicPr preferRelativeResize="0"/>
          <p:nvPr/>
        </p:nvPicPr>
        <p:blipFill>
          <a:blip r:embed="rId3">
            <a:alphaModFix/>
          </a:blip>
          <a:stretch>
            <a:fillRect/>
          </a:stretch>
        </p:blipFill>
        <p:spPr>
          <a:xfrm>
            <a:off x="0" y="-107025"/>
            <a:ext cx="10188322" cy="6965025"/>
          </a:xfrm>
          <a:prstGeom prst="rect">
            <a:avLst/>
          </a:prstGeom>
          <a:noFill/>
          <a:ln>
            <a:noFill/>
          </a:ln>
        </p:spPr>
      </p:pic>
      <p:sp>
        <p:nvSpPr>
          <p:cNvPr id="249" name="Google Shape;249;p31"/>
          <p:cNvSpPr txBox="1"/>
          <p:nvPr/>
        </p:nvSpPr>
        <p:spPr>
          <a:xfrm>
            <a:off x="9088925" y="132975"/>
            <a:ext cx="3033600" cy="3420000"/>
          </a:xfrm>
          <a:prstGeom prst="rect">
            <a:avLst/>
          </a:prstGeom>
          <a:solidFill>
            <a:srgbClr val="008080">
              <a:alpha val="24705"/>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3600" b="1" cap="small">
                <a:solidFill>
                  <a:srgbClr val="0090A1"/>
                </a:solidFill>
              </a:rPr>
              <a:t>tbid increases revenue for tourism master plan priorities </a:t>
            </a:r>
            <a:endParaRPr sz="36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3"/>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60" name="Google Shape;760;p103"/>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04"/>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67" name="Google Shape;767;p104"/>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5"/>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74" name="Google Shape;774;p105"/>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06"/>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81" name="Google Shape;781;p106"/>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7"/>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88" name="Google Shape;788;p107"/>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08"/>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95" name="Google Shape;795;p108"/>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9"/>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02" name="Google Shape;802;p109"/>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10"/>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09" name="Google Shape;809;p110"/>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11"/>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16" name="Google Shape;816;p111"/>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12"/>
          <p:cNvSpPr txBox="1">
            <a:spLocks noGrp="1"/>
          </p:cNvSpPr>
          <p:nvPr>
            <p:ph type="title"/>
          </p:nvPr>
        </p:nvSpPr>
        <p:spPr>
          <a:xfrm>
            <a:off x="650504" y="914401"/>
            <a:ext cx="10515600" cy="49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23" name="Google Shape;823;p112"/>
          <p:cNvSpPr txBox="1">
            <a:spLocks noGrp="1"/>
          </p:cNvSpPr>
          <p:nvPr>
            <p:ph type="body" idx="1"/>
          </p:nvPr>
        </p:nvSpPr>
        <p:spPr>
          <a:xfrm>
            <a:off x="650504" y="1741941"/>
            <a:ext cx="10515600" cy="313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2569</Words>
  <Application>Microsoft Office PowerPoint</Application>
  <PresentationFormat>Widescreen</PresentationFormat>
  <Paragraphs>459</Paragraphs>
  <Slides>110</Slides>
  <Notes>110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110</vt:i4>
      </vt:variant>
    </vt:vector>
  </HeadingPairs>
  <TitlesOfParts>
    <vt:vector size="115" baseType="lpstr">
      <vt:lpstr>Calibri</vt:lpstr>
      <vt:lpstr>Franklin Gothic</vt:lpstr>
      <vt:lpstr>Libre Franklin</vt:lpstr>
      <vt:lpstr>Arial</vt:lpstr>
      <vt:lpstr>Office Theme</vt:lpstr>
      <vt:lpstr>PowerPoint Presentation</vt:lpstr>
      <vt:lpstr>COUNTY TRANSIENT OCCUPANCY TAX - $18 MILLION CURRENT USES:  </vt:lpstr>
      <vt:lpstr>NORTH SHORE REGION AT A COMPETITIVE DISADVANTAGE</vt:lpstr>
      <vt:lpstr>PowerPoint Presentation</vt:lpstr>
      <vt:lpstr>PowerPoint Presentation</vt:lpstr>
      <vt:lpstr>PowerPoint Presentation</vt:lpstr>
      <vt:lpstr>PowerPoint Presentation</vt:lpstr>
      <vt:lpstr>PRELIMINARY COMMITMENTS FROM SUPERVISORS</vt:lpstr>
      <vt:lpstr>PowerPoint Presentation</vt:lpstr>
      <vt:lpstr>PowerPoint Presentation</vt:lpstr>
      <vt:lpstr>PowerPoint Presentation</vt:lpstr>
      <vt:lpstr> BASIS FOR ASSESSMENT STRUCTURE</vt:lpstr>
      <vt:lpstr>DRAFT TBID BUDGET - ASSESSMENT STRUCTURE: 1% ON LODGING FOR SQUAW/ALPINE &amp; NORTHSTAR ZONES, 2% ON REMAINING LODGING, 1% ON F&amp;B, RETAIL, AND RECREATION</vt:lpstr>
      <vt:lpstr>PowerPoint Presentation</vt:lpstr>
      <vt:lpstr>ESTIMATED SHARE OF TBID VOTE (VOTE IS WEIGHTED)</vt:lpstr>
      <vt:lpstr>TBID – NEXT STEPS</vt:lpstr>
      <vt:lpstr>PowerPoint Presentation</vt:lpstr>
      <vt:lpstr>PowerPoint Presentation</vt:lpstr>
      <vt:lpstr>PowerPoint Presentation</vt:lpstr>
      <vt:lpstr>PowerPoint Presentation</vt:lpstr>
      <vt:lpstr>nltra tourism development priorities  </vt:lpstr>
      <vt:lpstr>tot growth in shoulder season exceeds growth in peak seasons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Kautz</dc:creator>
  <cp:lastModifiedBy>Anna Atwood</cp:lastModifiedBy>
  <cp:revision>11</cp:revision>
  <dcterms:modified xsi:type="dcterms:W3CDTF">2019-08-27T18:41:58Z</dcterms:modified>
</cp:coreProperties>
</file>