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11"/>
  </p:notesMasterIdLst>
  <p:sldIdLst>
    <p:sldId id="256" r:id="rId2"/>
    <p:sldId id="266" r:id="rId3"/>
    <p:sldId id="345" r:id="rId4"/>
    <p:sldId id="349" r:id="rId5"/>
    <p:sldId id="337" r:id="rId6"/>
    <p:sldId id="324" r:id="rId7"/>
    <p:sldId id="342" r:id="rId8"/>
    <p:sldId id="343" r:id="rId9"/>
    <p:sldId id="333" r:id="rId1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8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C" initials="H" lastIdx="1" clrIdx="0">
    <p:extLst>
      <p:ext uri="{19B8F6BF-5375-455C-9EA6-DF929625EA0E}">
        <p15:presenceInfo xmlns:p15="http://schemas.microsoft.com/office/powerpoint/2012/main" userId="HEC" providerId="None"/>
      </p:ext>
    </p:extLst>
  </p:cmAuthor>
  <p:cmAuthor id="2" name="catherine hansford"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9C86"/>
    <a:srgbClr val="78A7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77488" autoAdjust="0"/>
  </p:normalViewPr>
  <p:slideViewPr>
    <p:cSldViewPr snapToGrid="0">
      <p:cViewPr varScale="1">
        <p:scale>
          <a:sx n="66" d="100"/>
          <a:sy n="66" d="100"/>
        </p:scale>
        <p:origin x="1666" y="58"/>
      </p:cViewPr>
      <p:guideLst>
        <p:guide pos="3840"/>
        <p:guide orient="horz" pos="2184"/>
      </p:guideLst>
    </p:cSldViewPr>
  </p:slideViewPr>
  <p:outlineViewPr>
    <p:cViewPr>
      <p:scale>
        <a:sx n="33" d="100"/>
        <a:sy n="33" d="100"/>
      </p:scale>
      <p:origin x="0" y="-5280"/>
    </p:cViewPr>
  </p:outlineViewPr>
  <p:notesTextViewPr>
    <p:cViewPr>
      <p:scale>
        <a:sx n="3" d="2"/>
        <a:sy n="3" d="2"/>
      </p:scale>
      <p:origin x="0" y="0"/>
    </p:cViewPr>
  </p:notesTextViewPr>
  <p:sorterViewPr>
    <p:cViewPr>
      <p:scale>
        <a:sx n="100" d="100"/>
        <a:sy n="100" d="100"/>
      </p:scale>
      <p:origin x="0" y="-58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B735797-DCAA-4E91-B0A8-4B5446AC41BB}" type="datetimeFigureOut">
              <a:rPr lang="en-US" smtClean="0"/>
              <a:t>8/6/2019</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CEB7E787-FC71-4E59-9BB7-2D537D1C260C}" type="slidenum">
              <a:rPr lang="en-US" smtClean="0"/>
              <a:t>‹#›</a:t>
            </a:fld>
            <a:endParaRPr lang="en-US"/>
          </a:p>
        </p:txBody>
      </p:sp>
    </p:spTree>
    <p:extLst>
      <p:ext uri="{BB962C8B-B14F-4D97-AF65-F5344CB8AC3E}">
        <p14:creationId xmlns:p14="http://schemas.microsoft.com/office/powerpoint/2010/main" val="2571613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B7E787-FC71-4E59-9BB7-2D537D1C260C}" type="slidenum">
              <a:rPr lang="en-US" smtClean="0"/>
              <a:t>1</a:t>
            </a:fld>
            <a:endParaRPr lang="en-US"/>
          </a:p>
        </p:txBody>
      </p:sp>
    </p:spTree>
    <p:extLst>
      <p:ext uri="{BB962C8B-B14F-4D97-AF65-F5344CB8AC3E}">
        <p14:creationId xmlns:p14="http://schemas.microsoft.com/office/powerpoint/2010/main" val="628039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B7E787-FC71-4E59-9BB7-2D537D1C260C}" type="slidenum">
              <a:rPr lang="en-US" smtClean="0"/>
              <a:t>2</a:t>
            </a:fld>
            <a:endParaRPr lang="en-US"/>
          </a:p>
        </p:txBody>
      </p:sp>
    </p:spTree>
    <p:extLst>
      <p:ext uri="{BB962C8B-B14F-4D97-AF65-F5344CB8AC3E}">
        <p14:creationId xmlns:p14="http://schemas.microsoft.com/office/powerpoint/2010/main" val="3694358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B7E787-FC71-4E59-9BB7-2D537D1C260C}" type="slidenum">
              <a:rPr lang="en-US" smtClean="0"/>
              <a:t>4</a:t>
            </a:fld>
            <a:endParaRPr lang="en-US"/>
          </a:p>
        </p:txBody>
      </p:sp>
    </p:spTree>
    <p:extLst>
      <p:ext uri="{BB962C8B-B14F-4D97-AF65-F5344CB8AC3E}">
        <p14:creationId xmlns:p14="http://schemas.microsoft.com/office/powerpoint/2010/main" val="4136824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58EB08F-5C38-450C-A005-BAF75E73F031}" type="datetime1">
              <a:rPr lang="en-US" smtClean="0"/>
              <a:t>8/6/2019</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0096E8E-CDE4-448A-AE06-57951BAC9359}"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8522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07FAC-20D5-4DE9-8A4B-95D4FB47BD89}" type="datetime1">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96E8E-CDE4-448A-AE06-57951BAC9359}" type="slidenum">
              <a:rPr lang="en-US" smtClean="0"/>
              <a:t>‹#›</a:t>
            </a:fld>
            <a:endParaRPr lang="en-US"/>
          </a:p>
        </p:txBody>
      </p:sp>
    </p:spTree>
    <p:extLst>
      <p:ext uri="{BB962C8B-B14F-4D97-AF65-F5344CB8AC3E}">
        <p14:creationId xmlns:p14="http://schemas.microsoft.com/office/powerpoint/2010/main" val="321567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7E26F4-954F-4E70-A872-FEDFAFA447F6}" type="datetime1">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96E8E-CDE4-448A-AE06-57951BAC9359}" type="slidenum">
              <a:rPr lang="en-US" smtClean="0"/>
              <a:t>‹#›</a:t>
            </a:fld>
            <a:endParaRPr lang="en-US"/>
          </a:p>
        </p:txBody>
      </p:sp>
    </p:spTree>
    <p:extLst>
      <p:ext uri="{BB962C8B-B14F-4D97-AF65-F5344CB8AC3E}">
        <p14:creationId xmlns:p14="http://schemas.microsoft.com/office/powerpoint/2010/main" val="305137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50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6C6740-159B-424C-A0C4-FA8F4FAD41F9}" type="datetime1">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96E8E-CDE4-448A-AE06-57951BAC9359}" type="slidenum">
              <a:rPr lang="en-US" smtClean="0"/>
              <a:t>‹#›</a:t>
            </a:fld>
            <a:endParaRPr lang="en-US"/>
          </a:p>
        </p:txBody>
      </p:sp>
    </p:spTree>
    <p:extLst>
      <p:ext uri="{BB962C8B-B14F-4D97-AF65-F5344CB8AC3E}">
        <p14:creationId xmlns:p14="http://schemas.microsoft.com/office/powerpoint/2010/main" val="2563840166"/>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A013BD-ED70-4994-90CD-C8D4019F2342}" type="datetime1">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96E8E-CDE4-448A-AE06-57951BAC9359}"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48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5B8202-10A7-4EFB-B5F2-7D6D86AC4D03}" type="datetime1">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96E8E-CDE4-448A-AE06-57951BAC9359}" type="slidenum">
              <a:rPr lang="en-US" smtClean="0"/>
              <a:t>‹#›</a:t>
            </a:fld>
            <a:endParaRPr lang="en-US"/>
          </a:p>
        </p:txBody>
      </p:sp>
    </p:spTree>
    <p:extLst>
      <p:ext uri="{BB962C8B-B14F-4D97-AF65-F5344CB8AC3E}">
        <p14:creationId xmlns:p14="http://schemas.microsoft.com/office/powerpoint/2010/main" val="3074870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188F2D-918A-46A1-868F-D8F9680F06E0}" type="datetime1">
              <a:rPr lang="en-US" smtClean="0"/>
              <a:t>8/6/2019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096E8E-CDE4-448A-AE06-57951BAC9359}" type="slidenum">
              <a:rPr lang="en-US" smtClean="0"/>
              <a:t>‹#›</a:t>
            </a:fld>
            <a:endParaRPr lang="en-US"/>
          </a:p>
        </p:txBody>
      </p:sp>
    </p:spTree>
    <p:extLst>
      <p:ext uri="{BB962C8B-B14F-4D97-AF65-F5344CB8AC3E}">
        <p14:creationId xmlns:p14="http://schemas.microsoft.com/office/powerpoint/2010/main" val="216647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5313FB-151A-4F01-9FF8-6E0290740A83}" type="datetime1">
              <a:rPr lang="en-US" smtClean="0"/>
              <a:t>8/6/2019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096E8E-CDE4-448A-AE06-57951BAC9359}" type="slidenum">
              <a:rPr lang="en-US" smtClean="0"/>
              <a:t>‹#›</a:t>
            </a:fld>
            <a:endParaRPr lang="en-US"/>
          </a:p>
        </p:txBody>
      </p:sp>
    </p:spTree>
    <p:extLst>
      <p:ext uri="{BB962C8B-B14F-4D97-AF65-F5344CB8AC3E}">
        <p14:creationId xmlns:p14="http://schemas.microsoft.com/office/powerpoint/2010/main" val="1233162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A1698-E9A3-477A-9948-6DD33B16381B}" type="datetime1">
              <a:rPr lang="en-US" smtClean="0"/>
              <a:t>8/6/2019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096E8E-CDE4-448A-AE06-57951BAC9359}" type="slidenum">
              <a:rPr lang="en-US" smtClean="0"/>
              <a:t>‹#›</a:t>
            </a:fld>
            <a:endParaRPr lang="en-US"/>
          </a:p>
        </p:txBody>
      </p:sp>
    </p:spTree>
    <p:extLst>
      <p:ext uri="{BB962C8B-B14F-4D97-AF65-F5344CB8AC3E}">
        <p14:creationId xmlns:p14="http://schemas.microsoft.com/office/powerpoint/2010/main" val="1532620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F52BEA-5741-4DCA-A5AA-C5169D3557C8}" type="datetime1">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96E8E-CDE4-448A-AE06-57951BAC9359}" type="slidenum">
              <a:rPr lang="en-US" smtClean="0"/>
              <a:t>‹#›</a:t>
            </a:fld>
            <a:endParaRPr lang="en-US"/>
          </a:p>
        </p:txBody>
      </p:sp>
    </p:spTree>
    <p:extLst>
      <p:ext uri="{BB962C8B-B14F-4D97-AF65-F5344CB8AC3E}">
        <p14:creationId xmlns:p14="http://schemas.microsoft.com/office/powerpoint/2010/main" val="386708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15E73F-7381-44DA-AC64-62BAD686F1F4}" type="datetime1">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96E8E-CDE4-448A-AE06-57951BAC9359}" type="slidenum">
              <a:rPr lang="en-US" smtClean="0"/>
              <a:t>‹#›</a:t>
            </a:fld>
            <a:endParaRPr lang="en-US"/>
          </a:p>
        </p:txBody>
      </p:sp>
    </p:spTree>
    <p:extLst>
      <p:ext uri="{BB962C8B-B14F-4D97-AF65-F5344CB8AC3E}">
        <p14:creationId xmlns:p14="http://schemas.microsoft.com/office/powerpoint/2010/main" val="408314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8A768"/>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19291C58-33F1-4FF1-ABA7-050FD3607CCB}" type="datetime1">
              <a:rPr lang="en-US" smtClean="0"/>
              <a:t>8/6/2019</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0096E8E-CDE4-448A-AE06-57951BAC9359}" type="slidenum">
              <a:rPr lang="en-US" smtClean="0"/>
              <a:t>‹#›</a:t>
            </a:fld>
            <a:endParaRPr lang="en-US"/>
          </a:p>
        </p:txBody>
      </p:sp>
    </p:spTree>
    <p:extLst>
      <p:ext uri="{BB962C8B-B14F-4D97-AF65-F5344CB8AC3E}">
        <p14:creationId xmlns:p14="http://schemas.microsoft.com/office/powerpoint/2010/main" val="43924903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spurvines@placer.ca.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106424" y="904241"/>
            <a:ext cx="9679089" cy="3195414"/>
          </a:xfrm>
        </p:spPr>
        <p:txBody>
          <a:bodyPr/>
          <a:lstStyle/>
          <a:p>
            <a:r>
              <a:rPr lang="en-US" sz="4400" b="1" dirty="0">
                <a:solidFill>
                  <a:schemeClr val="accent6">
                    <a:lumMod val="50000"/>
                  </a:schemeClr>
                </a:solidFill>
              </a:rPr>
              <a:t>EASTERN placer COUNTY</a:t>
            </a:r>
            <a:br>
              <a:rPr lang="en-US" sz="4400" b="1" dirty="0">
                <a:solidFill>
                  <a:schemeClr val="accent6">
                    <a:lumMod val="50000"/>
                  </a:schemeClr>
                </a:solidFill>
              </a:rPr>
            </a:br>
            <a:r>
              <a:rPr lang="en-US" sz="4400" b="1" dirty="0">
                <a:solidFill>
                  <a:schemeClr val="accent6">
                    <a:lumMod val="50000"/>
                  </a:schemeClr>
                </a:solidFill>
              </a:rPr>
              <a:t>NEXUS-BASED AFFORDABLE/Workforce  HOUSING FEE</a:t>
            </a:r>
            <a:br>
              <a:rPr lang="en-US" sz="4400" b="1" dirty="0">
                <a:solidFill>
                  <a:schemeClr val="accent6">
                    <a:lumMod val="50000"/>
                  </a:schemeClr>
                </a:solidFill>
              </a:rPr>
            </a:br>
            <a:endParaRPr lang="en-US" sz="4400" b="1" dirty="0">
              <a:solidFill>
                <a:schemeClr val="accent6">
                  <a:lumMod val="50000"/>
                </a:schemeClr>
              </a:solidFill>
            </a:endParaRPr>
          </a:p>
        </p:txBody>
      </p:sp>
      <p:sp>
        <p:nvSpPr>
          <p:cNvPr id="11" name="Text Placeholder 10"/>
          <p:cNvSpPr>
            <a:spLocks noGrp="1"/>
          </p:cNvSpPr>
          <p:nvPr>
            <p:ph type="body" idx="1"/>
          </p:nvPr>
        </p:nvSpPr>
        <p:spPr>
          <a:xfrm>
            <a:off x="1749037" y="4292987"/>
            <a:ext cx="8769096" cy="1363806"/>
          </a:xfrm>
        </p:spPr>
        <p:txBody>
          <a:bodyPr>
            <a:noAutofit/>
          </a:bodyPr>
          <a:lstStyle/>
          <a:p>
            <a:endParaRPr lang="en-US" sz="800" dirty="0">
              <a:solidFill>
                <a:schemeClr val="accent6">
                  <a:lumMod val="50000"/>
                </a:schemeClr>
              </a:solidFill>
            </a:endParaRPr>
          </a:p>
          <a:p>
            <a:r>
              <a:rPr lang="en-US" sz="3200" dirty="0">
                <a:solidFill>
                  <a:schemeClr val="accent6">
                    <a:lumMod val="50000"/>
                  </a:schemeClr>
                </a:solidFill>
              </a:rPr>
              <a:t>North Lake Tahoe Resort Association</a:t>
            </a:r>
          </a:p>
          <a:p>
            <a:r>
              <a:rPr lang="en-US" sz="3200" dirty="0">
                <a:solidFill>
                  <a:schemeClr val="accent6">
                    <a:lumMod val="50000"/>
                  </a:schemeClr>
                </a:solidFill>
              </a:rPr>
              <a:t>August 7, 2019</a:t>
            </a:r>
          </a:p>
        </p:txBody>
      </p:sp>
      <p:sp>
        <p:nvSpPr>
          <p:cNvPr id="9" name="Slide Number Placeholder 8">
            <a:extLst>
              <a:ext uri="{FF2B5EF4-FFF2-40B4-BE49-F238E27FC236}">
                <a16:creationId xmlns:a16="http://schemas.microsoft.com/office/drawing/2014/main" id="{AD600B96-7D67-4573-BD36-FB486DEDBDB4}"/>
              </a:ext>
            </a:extLst>
          </p:cNvPr>
          <p:cNvSpPr>
            <a:spLocks noGrp="1"/>
          </p:cNvSpPr>
          <p:nvPr>
            <p:ph type="sldNum" sz="quarter" idx="12"/>
          </p:nvPr>
        </p:nvSpPr>
        <p:spPr>
          <a:xfrm>
            <a:off x="9329530" y="6223828"/>
            <a:ext cx="1706217" cy="365125"/>
          </a:xfrm>
        </p:spPr>
        <p:txBody>
          <a:bodyPr/>
          <a:lstStyle/>
          <a:p>
            <a:fld id="{80096E8E-CDE4-448A-AE06-57951BAC9359}" type="slidenum">
              <a:rPr lang="en-US" smtClean="0"/>
              <a:t>1</a:t>
            </a:fld>
            <a:endParaRPr lang="en-US"/>
          </a:p>
        </p:txBody>
      </p:sp>
    </p:spTree>
    <p:extLst>
      <p:ext uri="{BB962C8B-B14F-4D97-AF65-F5344CB8AC3E}">
        <p14:creationId xmlns:p14="http://schemas.microsoft.com/office/powerpoint/2010/main" val="208670919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723" y="514316"/>
            <a:ext cx="9875520" cy="1356360"/>
          </a:xfrm>
        </p:spPr>
        <p:txBody>
          <a:bodyPr/>
          <a:lstStyle/>
          <a:p>
            <a:r>
              <a:rPr lang="en-US" dirty="0"/>
              <a:t>Purpose of the Study</a:t>
            </a:r>
          </a:p>
        </p:txBody>
      </p:sp>
      <p:sp>
        <p:nvSpPr>
          <p:cNvPr id="3" name="Content Placeholder 2"/>
          <p:cNvSpPr>
            <a:spLocks noGrp="1"/>
          </p:cNvSpPr>
          <p:nvPr>
            <p:ph idx="1"/>
          </p:nvPr>
        </p:nvSpPr>
        <p:spPr>
          <a:xfrm>
            <a:off x="687750" y="1673904"/>
            <a:ext cx="7699712" cy="4305138"/>
          </a:xfrm>
        </p:spPr>
        <p:txBody>
          <a:bodyPr>
            <a:normAutofit/>
          </a:bodyPr>
          <a:lstStyle/>
          <a:p>
            <a:r>
              <a:rPr lang="en-US" sz="2800" dirty="0"/>
              <a:t>To consider establishing an Eastern Placer County Affordable/Workforce Housing Fee for: </a:t>
            </a:r>
          </a:p>
          <a:p>
            <a:pPr lvl="1"/>
            <a:r>
              <a:rPr lang="en-US" sz="2800" dirty="0"/>
              <a:t> New Market-Rate Residential Development, and</a:t>
            </a:r>
          </a:p>
          <a:p>
            <a:pPr lvl="1"/>
            <a:r>
              <a:rPr lang="en-US" sz="2800" dirty="0"/>
              <a:t> New Commercial Development</a:t>
            </a:r>
          </a:p>
          <a:p>
            <a:r>
              <a:rPr lang="en-US" sz="2800" dirty="0"/>
              <a:t>By demonstrating </a:t>
            </a:r>
            <a:r>
              <a:rPr lang="en-US" sz="2800" b="1" dirty="0"/>
              <a:t>nexus </a:t>
            </a:r>
            <a:r>
              <a:rPr lang="en-US" sz="2800" dirty="0"/>
              <a:t>between new development and the increase in demand </a:t>
            </a:r>
            <a:br>
              <a:rPr lang="en-US" sz="2800" dirty="0"/>
            </a:br>
            <a:r>
              <a:rPr lang="en-US" sz="2800" dirty="0"/>
              <a:t>for workforce housing</a:t>
            </a:r>
          </a:p>
        </p:txBody>
      </p:sp>
      <p:sp>
        <p:nvSpPr>
          <p:cNvPr id="4" name="Slide Number Placeholder 3">
            <a:extLst>
              <a:ext uri="{FF2B5EF4-FFF2-40B4-BE49-F238E27FC236}">
                <a16:creationId xmlns:a16="http://schemas.microsoft.com/office/drawing/2014/main" id="{F62BF668-FCC5-4E73-BB06-8E802C4545B6}"/>
              </a:ext>
            </a:extLst>
          </p:cNvPr>
          <p:cNvSpPr>
            <a:spLocks noGrp="1"/>
          </p:cNvSpPr>
          <p:nvPr>
            <p:ph type="sldNum" sz="quarter" idx="12"/>
          </p:nvPr>
        </p:nvSpPr>
        <p:spPr/>
        <p:txBody>
          <a:bodyPr/>
          <a:lstStyle/>
          <a:p>
            <a:fld id="{80096E8E-CDE4-448A-AE06-57951BAC9359}" type="slidenum">
              <a:rPr lang="en-US" smtClean="0"/>
              <a:t>2</a:t>
            </a:fld>
            <a:endParaRPr lang="en-US"/>
          </a:p>
        </p:txBody>
      </p:sp>
      <p:pic>
        <p:nvPicPr>
          <p:cNvPr id="5" name="Picture 4"/>
          <p:cNvPicPr>
            <a:picLocks noChangeAspect="1"/>
          </p:cNvPicPr>
          <p:nvPr/>
        </p:nvPicPr>
        <p:blipFill>
          <a:blip r:embed="rId3"/>
          <a:stretch>
            <a:fillRect/>
          </a:stretch>
        </p:blipFill>
        <p:spPr>
          <a:xfrm rot="5400000">
            <a:off x="8164244" y="2577365"/>
            <a:ext cx="2800020" cy="4492906"/>
          </a:xfrm>
          <a:prstGeom prst="rect">
            <a:avLst/>
          </a:prstGeom>
        </p:spPr>
      </p:pic>
    </p:spTree>
    <p:extLst>
      <p:ext uri="{BB962C8B-B14F-4D97-AF65-F5344CB8AC3E}">
        <p14:creationId xmlns:p14="http://schemas.microsoft.com/office/powerpoint/2010/main" val="338675199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1143000" y="1817783"/>
            <a:ext cx="9872871" cy="4278217"/>
          </a:xfrm>
        </p:spPr>
        <p:txBody>
          <a:bodyPr>
            <a:normAutofit fontScale="92500" lnSpcReduction="10000"/>
          </a:bodyPr>
          <a:lstStyle/>
          <a:p>
            <a:r>
              <a:rPr lang="en-US" sz="2400" dirty="0"/>
              <a:t>In 2015, Placer County contracted with Hansford Economic Consulting and </a:t>
            </a:r>
            <a:r>
              <a:rPr lang="en-US" sz="2400" dirty="0" err="1"/>
              <a:t>Mintier</a:t>
            </a:r>
            <a:r>
              <a:rPr lang="en-US" sz="2400" dirty="0"/>
              <a:t> Harnish Planning Consultants to provide a nexus-based Workforce Housing Fee Study</a:t>
            </a:r>
          </a:p>
          <a:p>
            <a:r>
              <a:rPr lang="en-US" sz="2400" dirty="0"/>
              <a:t>The Study determined the maximum justifiable fee that could be adopted as impact or in-lieu fee. </a:t>
            </a:r>
          </a:p>
          <a:p>
            <a:r>
              <a:rPr lang="en-US" sz="2400" dirty="0"/>
              <a:t>August 8, 2017, as part of the Annual Housing Program Work Plan agenda item, Board received a presentation from Hansford Economic Consulting on the Eastern Workforce Housing Fee Study.</a:t>
            </a:r>
          </a:p>
          <a:p>
            <a:r>
              <a:rPr lang="en-US" sz="2400" dirty="0"/>
              <a:t>January 26, 2018, the nexus-based eastern Workforce Housing Fee Study was updated to reflect more current cost information.  </a:t>
            </a:r>
          </a:p>
          <a:p>
            <a:r>
              <a:rPr lang="en-US" sz="2400" dirty="0"/>
              <a:t>October 23, 2018, an item went to the Board discussing establishing the Eastern Placer County Affordable/Workforce Housing Fee</a:t>
            </a:r>
          </a:p>
        </p:txBody>
      </p:sp>
      <p:sp>
        <p:nvSpPr>
          <p:cNvPr id="4" name="Slide Number Placeholder 3"/>
          <p:cNvSpPr>
            <a:spLocks noGrp="1"/>
          </p:cNvSpPr>
          <p:nvPr>
            <p:ph type="sldNum" sz="quarter" idx="12"/>
          </p:nvPr>
        </p:nvSpPr>
        <p:spPr/>
        <p:txBody>
          <a:bodyPr/>
          <a:lstStyle/>
          <a:p>
            <a:fld id="{80096E8E-CDE4-448A-AE06-57951BAC9359}" type="slidenum">
              <a:rPr lang="en-US" smtClean="0"/>
              <a:t>3</a:t>
            </a:fld>
            <a:endParaRPr lang="en-US"/>
          </a:p>
        </p:txBody>
      </p:sp>
    </p:spTree>
    <p:extLst>
      <p:ext uri="{BB962C8B-B14F-4D97-AF65-F5344CB8AC3E}">
        <p14:creationId xmlns:p14="http://schemas.microsoft.com/office/powerpoint/2010/main" val="123552043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3628"/>
            <a:ext cx="9875520" cy="1356360"/>
          </a:xfrm>
        </p:spPr>
        <p:txBody>
          <a:bodyPr/>
          <a:lstStyle/>
          <a:p>
            <a:r>
              <a:rPr lang="en-US" dirty="0"/>
              <a:t>Current Requirement</a:t>
            </a:r>
          </a:p>
        </p:txBody>
      </p:sp>
      <p:sp>
        <p:nvSpPr>
          <p:cNvPr id="3" name="Content Placeholder 2"/>
          <p:cNvSpPr>
            <a:spLocks noGrp="1"/>
          </p:cNvSpPr>
          <p:nvPr>
            <p:ph idx="1"/>
          </p:nvPr>
        </p:nvSpPr>
        <p:spPr>
          <a:xfrm>
            <a:off x="677334" y="1659988"/>
            <a:ext cx="10752666" cy="4381375"/>
          </a:xfrm>
        </p:spPr>
        <p:txBody>
          <a:bodyPr>
            <a:normAutofit/>
          </a:bodyPr>
          <a:lstStyle/>
          <a:p>
            <a:r>
              <a:rPr lang="en-US" sz="2800" b="1" dirty="0"/>
              <a:t>New Development: </a:t>
            </a:r>
            <a:r>
              <a:rPr lang="en-US" sz="2800" dirty="0"/>
              <a:t>Required to provide workforce housing equal to at least 50 percent of the housing demand generated by the project. Required workforce housing is to be provided in one of four ways:</a:t>
            </a:r>
          </a:p>
          <a:p>
            <a:pPr marL="891540" lvl="2" indent="-342900">
              <a:buFont typeface="+mj-lt"/>
              <a:buAutoNum type="arabicPeriod"/>
            </a:pPr>
            <a:r>
              <a:rPr lang="en-US" sz="2800" dirty="0"/>
              <a:t>Construction of on-site employee housing;</a:t>
            </a:r>
          </a:p>
          <a:p>
            <a:pPr marL="891540" lvl="2" indent="-342900">
              <a:buFont typeface="+mj-lt"/>
              <a:buAutoNum type="arabicPeriod"/>
            </a:pPr>
            <a:r>
              <a:rPr lang="en-US" sz="2800" dirty="0"/>
              <a:t>Construction of off-site employee housing;</a:t>
            </a:r>
          </a:p>
          <a:p>
            <a:pPr marL="891540" lvl="2" indent="-342900">
              <a:buFont typeface="+mj-lt"/>
              <a:buAutoNum type="arabicPeriod"/>
            </a:pPr>
            <a:r>
              <a:rPr lang="en-US" sz="2800" dirty="0"/>
              <a:t>Dedication of land for needed units; and/or</a:t>
            </a:r>
          </a:p>
          <a:p>
            <a:pPr marL="891540" lvl="2" indent="-342900">
              <a:buFont typeface="+mj-lt"/>
              <a:buAutoNum type="arabicPeriod"/>
            </a:pPr>
            <a:r>
              <a:rPr lang="en-US" sz="2800" dirty="0"/>
              <a:t>Payment of an in-lieu fee.</a:t>
            </a:r>
          </a:p>
          <a:p>
            <a:r>
              <a:rPr lang="en-US" sz="2800" b="1" dirty="0"/>
              <a:t>Expansion of Existing Development: </a:t>
            </a:r>
            <a:r>
              <a:rPr lang="en-US" sz="2800" dirty="0"/>
              <a:t>Requirement only applies to the portion of the project that is expanded OR an intensification of use.</a:t>
            </a:r>
          </a:p>
          <a:p>
            <a:endParaRPr lang="en-US" sz="2800" dirty="0"/>
          </a:p>
        </p:txBody>
      </p:sp>
    </p:spTree>
    <p:extLst>
      <p:ext uri="{BB962C8B-B14F-4D97-AF65-F5344CB8AC3E}">
        <p14:creationId xmlns:p14="http://schemas.microsoft.com/office/powerpoint/2010/main" val="57369510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09F60-8962-4236-B141-D7491781370A}"/>
              </a:ext>
            </a:extLst>
          </p:cNvPr>
          <p:cNvSpPr>
            <a:spLocks noGrp="1"/>
          </p:cNvSpPr>
          <p:nvPr>
            <p:ph type="title"/>
          </p:nvPr>
        </p:nvSpPr>
        <p:spPr>
          <a:xfrm>
            <a:off x="813391" y="567070"/>
            <a:ext cx="9875520" cy="1356360"/>
          </a:xfrm>
        </p:spPr>
        <p:txBody>
          <a:bodyPr/>
          <a:lstStyle/>
          <a:p>
            <a:r>
              <a:rPr lang="en-US" dirty="0"/>
              <a:t>What is the Basis of the Fee</a:t>
            </a:r>
          </a:p>
        </p:txBody>
      </p:sp>
      <p:sp>
        <p:nvSpPr>
          <p:cNvPr id="3" name="Content Placeholder 2">
            <a:extLst>
              <a:ext uri="{FF2B5EF4-FFF2-40B4-BE49-F238E27FC236}">
                <a16:creationId xmlns:a16="http://schemas.microsoft.com/office/drawing/2014/main" id="{AEBC314C-C23D-4863-95D1-D407F9D078AC}"/>
              </a:ext>
            </a:extLst>
          </p:cNvPr>
          <p:cNvSpPr>
            <a:spLocks noGrp="1"/>
          </p:cNvSpPr>
          <p:nvPr>
            <p:ph idx="1"/>
          </p:nvPr>
        </p:nvSpPr>
        <p:spPr>
          <a:xfrm>
            <a:off x="935666" y="1823484"/>
            <a:ext cx="10600660" cy="4038600"/>
          </a:xfrm>
        </p:spPr>
        <p:txBody>
          <a:bodyPr>
            <a:normAutofit/>
          </a:bodyPr>
          <a:lstStyle/>
          <a:p>
            <a:r>
              <a:rPr lang="en-US" sz="2400" dirty="0"/>
              <a:t>Development in eastern Placer County of new residential and non residential land uses will generate additional need for workforce housing. </a:t>
            </a:r>
          </a:p>
          <a:p>
            <a:r>
              <a:rPr lang="en-US" sz="2400" dirty="0"/>
              <a:t>The fee is mitigation for the impact of increased demand for workforce housing.</a:t>
            </a:r>
          </a:p>
          <a:p>
            <a:r>
              <a:rPr lang="en-US" sz="2400" dirty="0"/>
              <a:t>Calculated on the number of income-qualified worker households generated by new development and the financing gap / subsidy amount necessary to house those low to moderate income households</a:t>
            </a:r>
            <a:r>
              <a:rPr lang="en-US" sz="2800" dirty="0"/>
              <a:t>.</a:t>
            </a:r>
          </a:p>
          <a:p>
            <a:r>
              <a:rPr lang="en-US" sz="2400" dirty="0"/>
              <a:t>The study uses the affordability gap methodology, which is an industry-established methodology, to calculate “maximum justifiable fees”. </a:t>
            </a:r>
          </a:p>
          <a:p>
            <a:pPr marL="45720" indent="0">
              <a:buNone/>
            </a:pPr>
            <a:endParaRPr lang="en-US" sz="2800" dirty="0"/>
          </a:p>
        </p:txBody>
      </p:sp>
      <p:sp>
        <p:nvSpPr>
          <p:cNvPr id="4" name="Slide Number Placeholder 3">
            <a:extLst>
              <a:ext uri="{FF2B5EF4-FFF2-40B4-BE49-F238E27FC236}">
                <a16:creationId xmlns:a16="http://schemas.microsoft.com/office/drawing/2014/main" id="{F736B6A7-0D16-4DEA-8830-42247A4E183E}"/>
              </a:ext>
            </a:extLst>
          </p:cNvPr>
          <p:cNvSpPr>
            <a:spLocks noGrp="1"/>
          </p:cNvSpPr>
          <p:nvPr>
            <p:ph type="sldNum" sz="quarter" idx="12"/>
          </p:nvPr>
        </p:nvSpPr>
        <p:spPr/>
        <p:txBody>
          <a:bodyPr/>
          <a:lstStyle/>
          <a:p>
            <a:fld id="{80096E8E-CDE4-448A-AE06-57951BAC9359}" type="slidenum">
              <a:rPr lang="en-US" smtClean="0"/>
              <a:t>5</a:t>
            </a:fld>
            <a:endParaRPr lang="en-US"/>
          </a:p>
        </p:txBody>
      </p:sp>
    </p:spTree>
    <p:extLst>
      <p:ext uri="{BB962C8B-B14F-4D97-AF65-F5344CB8AC3E}">
        <p14:creationId xmlns:p14="http://schemas.microsoft.com/office/powerpoint/2010/main" val="112834668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787" y="337772"/>
            <a:ext cx="10347960" cy="1356360"/>
          </a:xfrm>
        </p:spPr>
        <p:txBody>
          <a:bodyPr/>
          <a:lstStyle/>
          <a:p>
            <a:r>
              <a:rPr lang="en-US" dirty="0"/>
              <a:t>Affordable Housing Fee Options</a:t>
            </a:r>
          </a:p>
        </p:txBody>
      </p:sp>
      <p:sp>
        <p:nvSpPr>
          <p:cNvPr id="3" name="Content Placeholder 2"/>
          <p:cNvSpPr>
            <a:spLocks noGrp="1"/>
          </p:cNvSpPr>
          <p:nvPr>
            <p:ph idx="1"/>
          </p:nvPr>
        </p:nvSpPr>
        <p:spPr>
          <a:xfrm>
            <a:off x="687787" y="1472825"/>
            <a:ext cx="10784640" cy="4090693"/>
          </a:xfrm>
        </p:spPr>
        <p:txBody>
          <a:bodyPr>
            <a:noAutofit/>
          </a:bodyPr>
          <a:lstStyle/>
          <a:p>
            <a:pPr marL="45720" indent="0">
              <a:buNone/>
            </a:pPr>
            <a:r>
              <a:rPr lang="en-US" sz="2800" b="1" dirty="0"/>
              <a:t>Option 1: </a:t>
            </a:r>
            <a:r>
              <a:rPr lang="en-US" sz="2800" dirty="0"/>
              <a:t>No Fee</a:t>
            </a:r>
          </a:p>
          <a:p>
            <a:pPr marL="45720" indent="0">
              <a:buNone/>
            </a:pPr>
            <a:r>
              <a:rPr lang="en-US" sz="2400" dirty="0"/>
              <a:t>Currently there is no established fee for affordable/workforce housing in unincorporated Placer County. If the Board does not wish to move forward with a fee, the County would continue negotiating affordable housing obligations on a case-by-case basis. </a:t>
            </a:r>
          </a:p>
          <a:p>
            <a:pPr marL="45720" indent="0">
              <a:buNone/>
            </a:pPr>
            <a:endParaRPr lang="en-US" sz="800" dirty="0"/>
          </a:p>
          <a:p>
            <a:pPr marL="45720" indent="0">
              <a:buNone/>
            </a:pPr>
            <a:r>
              <a:rPr lang="en-US" sz="2800" b="1" dirty="0"/>
              <a:t>Option 2: </a:t>
            </a:r>
            <a:r>
              <a:rPr lang="en-US" sz="2800" dirty="0"/>
              <a:t>Adopt a Fee</a:t>
            </a:r>
          </a:p>
          <a:p>
            <a:pPr marL="45720" indent="0">
              <a:buNone/>
            </a:pPr>
            <a:r>
              <a:rPr lang="en-US" sz="2400" dirty="0"/>
              <a:t>If the Board wishes to move forward with a fee, the nexus study completed for eastern Placer County provides fee program and level options.  </a:t>
            </a:r>
          </a:p>
          <a:p>
            <a:pPr marL="45720" indent="0">
              <a:buNone/>
            </a:pPr>
            <a:endParaRPr lang="en-US" sz="2800" dirty="0"/>
          </a:p>
        </p:txBody>
      </p:sp>
      <p:sp>
        <p:nvSpPr>
          <p:cNvPr id="4" name="Slide Number Placeholder 3">
            <a:extLst>
              <a:ext uri="{FF2B5EF4-FFF2-40B4-BE49-F238E27FC236}">
                <a16:creationId xmlns:a16="http://schemas.microsoft.com/office/drawing/2014/main" id="{6E5C6850-B053-4920-92F9-7A0610E102EF}"/>
              </a:ext>
            </a:extLst>
          </p:cNvPr>
          <p:cNvSpPr>
            <a:spLocks noGrp="1"/>
          </p:cNvSpPr>
          <p:nvPr>
            <p:ph type="sldNum" sz="quarter" idx="12"/>
          </p:nvPr>
        </p:nvSpPr>
        <p:spPr/>
        <p:txBody>
          <a:bodyPr/>
          <a:lstStyle/>
          <a:p>
            <a:fld id="{80096E8E-CDE4-448A-AE06-57951BAC9359}" type="slidenum">
              <a:rPr lang="en-US" smtClean="0"/>
              <a:t>6</a:t>
            </a:fld>
            <a:endParaRPr lang="en-US"/>
          </a:p>
        </p:txBody>
      </p:sp>
    </p:spTree>
    <p:extLst>
      <p:ext uri="{BB962C8B-B14F-4D97-AF65-F5344CB8AC3E}">
        <p14:creationId xmlns:p14="http://schemas.microsoft.com/office/powerpoint/2010/main" val="137579540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896" y="0"/>
            <a:ext cx="9875520" cy="1356360"/>
          </a:xfrm>
        </p:spPr>
        <p:txBody>
          <a:bodyPr/>
          <a:lstStyle/>
          <a:p>
            <a:r>
              <a:rPr lang="en-US" dirty="0"/>
              <a:t>Staff Recommends</a:t>
            </a:r>
          </a:p>
        </p:txBody>
      </p:sp>
      <p:sp>
        <p:nvSpPr>
          <p:cNvPr id="3" name="Content Placeholder 2"/>
          <p:cNvSpPr>
            <a:spLocks noGrp="1"/>
          </p:cNvSpPr>
          <p:nvPr>
            <p:ph idx="1"/>
          </p:nvPr>
        </p:nvSpPr>
        <p:spPr>
          <a:xfrm>
            <a:off x="984791" y="1050868"/>
            <a:ext cx="10869358" cy="4974657"/>
          </a:xfrm>
        </p:spPr>
        <p:txBody>
          <a:bodyPr>
            <a:noAutofit/>
          </a:bodyPr>
          <a:lstStyle/>
          <a:p>
            <a:pPr marL="731520" lvl="1" indent="-457200">
              <a:lnSpc>
                <a:spcPct val="100000"/>
              </a:lnSpc>
              <a:buFont typeface="+mj-lt"/>
              <a:buAutoNum type="arabicPeriod"/>
            </a:pPr>
            <a:r>
              <a:rPr lang="en-US" sz="2400" dirty="0"/>
              <a:t>No fee option for specific plan or Area Plan or larger General Plan amendment projects. - These projects should be required to construct affordable housing units as the plan areas have sufficient acreage to make it feasible. </a:t>
            </a:r>
          </a:p>
          <a:p>
            <a:pPr marL="731520" lvl="1" indent="-457200">
              <a:lnSpc>
                <a:spcPct val="100000"/>
              </a:lnSpc>
              <a:buFont typeface="+mj-lt"/>
              <a:buAutoNum type="arabicPeriod"/>
            </a:pPr>
            <a:r>
              <a:rPr lang="en-US" sz="2400" dirty="0"/>
              <a:t>Allow a Workforce Housing Fee as an option for projects when an affordable housing obligation equals less than five units (“Smaller Projects”).</a:t>
            </a:r>
          </a:p>
          <a:p>
            <a:pPr marL="731520" lvl="1" indent="-457200">
              <a:lnSpc>
                <a:spcPct val="100000"/>
              </a:lnSpc>
              <a:buFont typeface="+mj-lt"/>
              <a:buAutoNum type="arabicPeriod"/>
            </a:pPr>
            <a:r>
              <a:rPr lang="en-US" sz="2400" dirty="0"/>
              <a:t>Set Affordable Housing Fee at 20% below the maximum justifiable amount for rental residential units or 2.6% of sale price</a:t>
            </a:r>
          </a:p>
          <a:p>
            <a:pPr marL="731520" lvl="1" indent="-457200">
              <a:lnSpc>
                <a:spcPct val="100000"/>
              </a:lnSpc>
              <a:buFont typeface="+mj-lt"/>
              <a:buAutoNum type="arabicPeriod"/>
            </a:pPr>
            <a:r>
              <a:rPr lang="en-US" sz="2400" dirty="0"/>
              <a:t>50% of maximum justifiable for non-residential new development as an option for Smaller Projects only. </a:t>
            </a:r>
          </a:p>
          <a:p>
            <a:pPr lvl="3">
              <a:lnSpc>
                <a:spcPct val="100000"/>
              </a:lnSpc>
            </a:pPr>
            <a:r>
              <a:rPr lang="en-US" sz="2000" dirty="0"/>
              <a:t>$36.50 per campsite</a:t>
            </a:r>
          </a:p>
          <a:p>
            <a:pPr lvl="3">
              <a:lnSpc>
                <a:spcPct val="100000"/>
              </a:lnSpc>
            </a:pPr>
            <a:r>
              <a:rPr lang="en-US" sz="2000" dirty="0"/>
              <a:t>$5,850 per lodging room</a:t>
            </a:r>
          </a:p>
          <a:p>
            <a:pPr lvl="3">
              <a:lnSpc>
                <a:spcPct val="100000"/>
              </a:lnSpc>
            </a:pPr>
            <a:r>
              <a:rPr lang="en-US" sz="2000" dirty="0"/>
              <a:t>$20.50 to $30.50 per building square foot</a:t>
            </a:r>
          </a:p>
          <a:p>
            <a:pPr lvl="3">
              <a:lnSpc>
                <a:spcPct val="100000"/>
              </a:lnSpc>
            </a:pPr>
            <a:r>
              <a:rPr lang="en-US" sz="2000" dirty="0"/>
              <a:t>Except, restaurant/bar uses, which would be set at $92 per square foot (due to low wages in that sector)</a:t>
            </a:r>
          </a:p>
        </p:txBody>
      </p:sp>
      <p:sp>
        <p:nvSpPr>
          <p:cNvPr id="4" name="Slide Number Placeholder 3"/>
          <p:cNvSpPr>
            <a:spLocks noGrp="1"/>
          </p:cNvSpPr>
          <p:nvPr>
            <p:ph type="sldNum" sz="quarter" idx="12"/>
          </p:nvPr>
        </p:nvSpPr>
        <p:spPr/>
        <p:txBody>
          <a:bodyPr/>
          <a:lstStyle/>
          <a:p>
            <a:fld id="{80096E8E-CDE4-448A-AE06-57951BAC9359}" type="slidenum">
              <a:rPr lang="en-US" smtClean="0"/>
              <a:t>7</a:t>
            </a:fld>
            <a:endParaRPr lang="en-US"/>
          </a:p>
        </p:txBody>
      </p:sp>
    </p:spTree>
    <p:extLst>
      <p:ext uri="{BB962C8B-B14F-4D97-AF65-F5344CB8AC3E}">
        <p14:creationId xmlns:p14="http://schemas.microsoft.com/office/powerpoint/2010/main" val="154131733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 Recommended Fee Exemption</a:t>
            </a:r>
          </a:p>
        </p:txBody>
      </p:sp>
      <p:sp>
        <p:nvSpPr>
          <p:cNvPr id="3" name="Content Placeholder 2"/>
          <p:cNvSpPr>
            <a:spLocks noGrp="1"/>
          </p:cNvSpPr>
          <p:nvPr>
            <p:ph idx="1"/>
          </p:nvPr>
        </p:nvSpPr>
        <p:spPr>
          <a:xfrm>
            <a:off x="1143000" y="1853229"/>
            <a:ext cx="10512846" cy="4483331"/>
          </a:xfrm>
        </p:spPr>
        <p:txBody>
          <a:bodyPr>
            <a:normAutofit/>
          </a:bodyPr>
          <a:lstStyle/>
          <a:p>
            <a:pPr lvl="0"/>
            <a:r>
              <a:rPr lang="en-US" sz="2400" dirty="0"/>
              <a:t>Exemption to the policy for Projects that propose a General Plan or Area Plan amendment that achieves one or more of the following:</a:t>
            </a:r>
          </a:p>
          <a:p>
            <a:pPr marL="45720" lvl="0" indent="0">
              <a:buNone/>
            </a:pPr>
            <a:endParaRPr lang="en-US" sz="800" dirty="0"/>
          </a:p>
          <a:p>
            <a:pPr lvl="1"/>
            <a:r>
              <a:rPr lang="en-US" sz="2400" dirty="0"/>
              <a:t>Amendment to Medium to High Density Residential for the purpose of constructing 8 or more units per acre that result in the development of a mix of housing sizes, types and affordability.</a:t>
            </a:r>
          </a:p>
          <a:p>
            <a:pPr lvl="1"/>
            <a:r>
              <a:rPr lang="en-US" sz="2400" dirty="0"/>
              <a:t>Development of an infill site as defined by Public Resource Code 21061.3.</a:t>
            </a:r>
          </a:p>
          <a:p>
            <a:pPr lvl="1"/>
            <a:r>
              <a:rPr lang="en-US" sz="2400" dirty="0"/>
              <a:t>Development within a “Transit priority area” defined as an area within one-half mile of a major transit stop that is existing or planned.  </a:t>
            </a:r>
          </a:p>
          <a:p>
            <a:pPr lvl="1"/>
            <a:r>
              <a:rPr lang="en-US" sz="2400" dirty="0"/>
              <a:t>Conversion of nonresidential buildings to residential use.</a:t>
            </a:r>
          </a:p>
          <a:p>
            <a:pPr lvl="1"/>
            <a:r>
              <a:rPr lang="en-US" sz="2400" dirty="0"/>
              <a:t>Market rate units with a habitable square foot of less than 1,800 sq. ft. </a:t>
            </a:r>
            <a:endParaRPr lang="en-US" dirty="0"/>
          </a:p>
        </p:txBody>
      </p:sp>
      <p:sp>
        <p:nvSpPr>
          <p:cNvPr id="4" name="Slide Number Placeholder 3"/>
          <p:cNvSpPr>
            <a:spLocks noGrp="1"/>
          </p:cNvSpPr>
          <p:nvPr>
            <p:ph type="sldNum" sz="quarter" idx="12"/>
          </p:nvPr>
        </p:nvSpPr>
        <p:spPr/>
        <p:txBody>
          <a:bodyPr/>
          <a:lstStyle/>
          <a:p>
            <a:fld id="{80096E8E-CDE4-448A-AE06-57951BAC9359}" type="slidenum">
              <a:rPr lang="en-US" smtClean="0"/>
              <a:t>8</a:t>
            </a:fld>
            <a:endParaRPr lang="en-US"/>
          </a:p>
        </p:txBody>
      </p:sp>
    </p:spTree>
    <p:extLst>
      <p:ext uri="{BB962C8B-B14F-4D97-AF65-F5344CB8AC3E}">
        <p14:creationId xmlns:p14="http://schemas.microsoft.com/office/powerpoint/2010/main" val="49033447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800" y="490195"/>
            <a:ext cx="10053720" cy="1356360"/>
          </a:xfrm>
        </p:spPr>
        <p:txBody>
          <a:bodyPr/>
          <a:lstStyle/>
          <a:p>
            <a:r>
              <a:rPr lang="en-US" dirty="0"/>
              <a:t>Conclusion and Next Steps</a:t>
            </a:r>
          </a:p>
        </p:txBody>
      </p:sp>
      <p:sp>
        <p:nvSpPr>
          <p:cNvPr id="3" name="Content Placeholder 2"/>
          <p:cNvSpPr>
            <a:spLocks noGrp="1"/>
          </p:cNvSpPr>
          <p:nvPr>
            <p:ph idx="1"/>
          </p:nvPr>
        </p:nvSpPr>
        <p:spPr>
          <a:xfrm>
            <a:off x="964800" y="1846555"/>
            <a:ext cx="10562182" cy="4277154"/>
          </a:xfrm>
        </p:spPr>
        <p:txBody>
          <a:bodyPr>
            <a:noAutofit/>
          </a:bodyPr>
          <a:lstStyle/>
          <a:p>
            <a:r>
              <a:rPr lang="en-US" sz="2800" dirty="0"/>
              <a:t>If the Board directs staff to proceed with the adoption of a fee, staff would return with:</a:t>
            </a:r>
          </a:p>
          <a:p>
            <a:pPr marL="45720" indent="0">
              <a:buNone/>
            </a:pPr>
            <a:endParaRPr lang="en-US" sz="800" dirty="0"/>
          </a:p>
          <a:p>
            <a:pPr marL="788670" lvl="1" indent="-514350">
              <a:buFont typeface="+mj-lt"/>
              <a:buAutoNum type="arabicPeriod"/>
            </a:pPr>
            <a:r>
              <a:rPr lang="en-US" sz="2600" dirty="0"/>
              <a:t>Ordinance to regulate when and how the fee would be applied, and </a:t>
            </a:r>
          </a:p>
          <a:p>
            <a:pPr marL="788670" lvl="1" indent="-514350">
              <a:buFont typeface="+mj-lt"/>
              <a:buAutoNum type="arabicPeriod"/>
            </a:pPr>
            <a:r>
              <a:rPr lang="en-US" sz="2600" dirty="0"/>
              <a:t>Resolution that approves the Nexus Study for the establishment of the Affordable/Workforce Fee schedule, and sets the initial amount of the fees and an escalator.</a:t>
            </a:r>
          </a:p>
          <a:p>
            <a:pPr marL="788670" lvl="1" indent="-514350">
              <a:buFont typeface="+mj-lt"/>
              <a:buAutoNum type="arabicPeriod"/>
            </a:pPr>
            <a:endParaRPr lang="en-US" sz="2600" dirty="0"/>
          </a:p>
          <a:p>
            <a:pPr marL="274320" lvl="1" indent="0">
              <a:buNone/>
            </a:pPr>
            <a:r>
              <a:rPr lang="en-US" sz="2600" dirty="0"/>
              <a:t>For more information please contact: Shawna Purvines at </a:t>
            </a:r>
            <a:r>
              <a:rPr lang="en-US" sz="2600" dirty="0">
                <a:hlinkClick r:id="rId2"/>
              </a:rPr>
              <a:t>spurvines@placer.ca.gov</a:t>
            </a:r>
            <a:r>
              <a:rPr lang="en-US" sz="2600" dirty="0"/>
              <a:t> or 530-745-3031</a:t>
            </a:r>
          </a:p>
        </p:txBody>
      </p:sp>
      <p:sp>
        <p:nvSpPr>
          <p:cNvPr id="4" name="Slide Number Placeholder 3">
            <a:extLst>
              <a:ext uri="{FF2B5EF4-FFF2-40B4-BE49-F238E27FC236}">
                <a16:creationId xmlns:a16="http://schemas.microsoft.com/office/drawing/2014/main" id="{2808DEFF-A2CE-4470-9094-0DF532937A3D}"/>
              </a:ext>
            </a:extLst>
          </p:cNvPr>
          <p:cNvSpPr>
            <a:spLocks noGrp="1"/>
          </p:cNvSpPr>
          <p:nvPr>
            <p:ph type="sldNum" sz="quarter" idx="12"/>
          </p:nvPr>
        </p:nvSpPr>
        <p:spPr/>
        <p:txBody>
          <a:bodyPr/>
          <a:lstStyle/>
          <a:p>
            <a:fld id="{80096E8E-CDE4-448A-AE06-57951BAC9359}" type="slidenum">
              <a:rPr lang="en-US" smtClean="0"/>
              <a:t>9</a:t>
            </a:fld>
            <a:endParaRPr lang="en-US"/>
          </a:p>
        </p:txBody>
      </p:sp>
    </p:spTree>
    <p:extLst>
      <p:ext uri="{BB962C8B-B14F-4D97-AF65-F5344CB8AC3E}">
        <p14:creationId xmlns:p14="http://schemas.microsoft.com/office/powerpoint/2010/main" val="10710142"/>
      </p:ext>
    </p:extLst>
  </p:cSld>
  <p:clrMapOvr>
    <a:masterClrMapping/>
  </p:clrMapOvr>
  <p:transition spd="slow">
    <p:wipe/>
  </p:transition>
</p:sld>
</file>

<file path=ppt/theme/theme1.xml><?xml version="1.0" encoding="utf-8"?>
<a:theme xmlns:a="http://schemas.openxmlformats.org/drawingml/2006/main" name="Basis">
  <a:themeElements>
    <a:clrScheme name="Custom 3">
      <a:dk1>
        <a:srgbClr val="000000"/>
      </a:dk1>
      <a:lt1>
        <a:sysClr val="window" lastClr="FFFFFF"/>
      </a:lt1>
      <a:dk2>
        <a:srgbClr val="637052"/>
      </a:dk2>
      <a:lt2>
        <a:srgbClr val="CCDDEA"/>
      </a:lt2>
      <a:accent1>
        <a:srgbClr val="666633"/>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TC103457444[[fn=Basis]]</Template>
  <TotalTime>26619</TotalTime>
  <Words>778</Words>
  <Application>Microsoft Office PowerPoint</Application>
  <PresentationFormat>Widescreen</PresentationFormat>
  <Paragraphs>68</Paragraphs>
  <Slides>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Corbel</vt:lpstr>
      <vt:lpstr>Basis</vt:lpstr>
      <vt:lpstr>EASTERN placer COUNTY NEXUS-BASED AFFORDABLE/Workforce  HOUSING FEE </vt:lpstr>
      <vt:lpstr>Purpose of the Study</vt:lpstr>
      <vt:lpstr>Background</vt:lpstr>
      <vt:lpstr>Current Requirement</vt:lpstr>
      <vt:lpstr>What is the Basis of the Fee</vt:lpstr>
      <vt:lpstr>Affordable Housing Fee Options</vt:lpstr>
      <vt:lpstr>Staff Recommends</vt:lpstr>
      <vt:lpstr>Staff Recommended Fee Exemption</vt:lpstr>
      <vt:lpstr>Conclusion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cost of rectifying over-appropriation of groundwater in diamond valley</dc:title>
  <dc:creator>catherine</dc:creator>
  <cp:lastModifiedBy>Amber Burke</cp:lastModifiedBy>
  <cp:revision>297</cp:revision>
  <cp:lastPrinted>2015-01-15T22:23:28Z</cp:lastPrinted>
  <dcterms:created xsi:type="dcterms:W3CDTF">2013-11-21T05:31:35Z</dcterms:created>
  <dcterms:modified xsi:type="dcterms:W3CDTF">2019-08-06T22:55:17Z</dcterms:modified>
</cp:coreProperties>
</file>