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12192000" cy="6858000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ibre Franklin" panose="00000500000000000000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0E9E21-EC81-4967-BAA6-DF49E17DFDE3}">
  <a:tblStyle styleId="{BD0E9E21-EC81-4967-BAA6-DF49E17DFD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AE31CA-E38D-4B97-8398-999BD01E67A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a85e09877_3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a85e09877_3_7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5a85e09877_3_7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willing to assess ourselves to supplement available funding, increasing funding from the current $18 million to something closer to $23 or $24 million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Freeing up $3.8 million – AS LONG AS 100% IS DEDICATED TO TOURISM MASTER PLAN PRIORITIES </a:t>
            </a:r>
            <a:endParaRPr/>
          </a:p>
        </p:txBody>
      </p:sp>
      <p:sp>
        <p:nvSpPr>
          <p:cNvPr id="349" name="Google Shape;349;p2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economic impact of tourism in North Lake Tahoe is over $650 million annually.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chart indicates the categories of spending from the analysis completed in 2012 and again in 2016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Recreation spending ranking highest with lodging and food and beverage close behind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Visitor spending on retail is less than other catagories but is still close to $100 million annually in our economy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efforts at a TBID we hope to diversify away from relying only on lodging but to raise funds from each of these categories, providing more equity and fairness </a:t>
            </a:r>
            <a:endParaRPr/>
          </a:p>
        </p:txBody>
      </p:sp>
      <p:sp>
        <p:nvSpPr>
          <p:cNvPr id="356" name="Google Shape;356;p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a85e09877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a85e09877_3_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a85e09877_3_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numbers are very preliminary and will be part of our intensive work with the businesses on their willingness to assess themselves and the type of services we provide.  </a:t>
            </a:r>
            <a:endParaRPr/>
          </a:p>
        </p:txBody>
      </p:sp>
      <p:sp>
        <p:nvSpPr>
          <p:cNvPr id="374" name="Google Shape;374;p2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a85e09877_3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a85e09877_3_6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5a85e09877_3_6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Board and you approved a contract with Civitas last fall to do the initial work on the potential of a TBID for our region,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reviewing those results we, with your support, approved a second phase to move forward to the formation of a TBID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While it requires quite a bit of education with our business owners, we are confident that our business community will support the effort.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look forward to working with you and your staff to raise additional funding to address our Tourism Master Plan priorities.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a85e09877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a85e09877_3_9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5a85e09877_3_9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a85e09877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a85e09877_3_9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5a85e09877_3_9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a85e09877_3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a85e09877_3_10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5a85e09877_3_10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br>
              <a:rPr lang="en-US"/>
            </a:br>
            <a:r>
              <a:rPr lang="en-US"/>
              <a:t>Our efforts in marketing, promotions, and visitor services are important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but additionally both NLTRA and Placer County adopted a Tourism Master Plan in 2015 that identified other priorities for funding –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Visitor Activities &amp; Facilities and Transportation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That adopted plan was developed after extensive public outreach and input and identified the need for significant additional funding – projected need of $100 million just for Top Tier Priorities over the 8 years remaining on the current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It also identified the need for additional funding sources including consideration of the formation of a Tourism Business Improvement District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a85e09877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a85e09877_3_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5a85e09877_3_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a9147e30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5a9147e305_1_0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We worked with your staff last year to undertake a voter survey and found that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71% voters believed the region needs additional funding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Voters strongly support TOT increases (of course - they don’t pay)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But there was also significant support for sales tax increase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NLTRA Board believes that a TBID is an approach that effectively does both through a voluntary self-assessment by the businesses</a:t>
            </a:r>
            <a:endParaRPr/>
          </a:p>
        </p:txBody>
      </p:sp>
      <p:sp>
        <p:nvSpPr>
          <p:cNvPr id="299" name="Google Shape;299;g5a9147e305_1_0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is information on TBIDS</a:t>
            </a:r>
            <a:endParaRPr/>
          </a:p>
        </p:txBody>
      </p:sp>
      <p:sp>
        <p:nvSpPr>
          <p:cNvPr id="307" name="Google Shape;307;p1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a85e09877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a85e09877_3_3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5a85e09877_3_3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c0d1f5f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5c0d1f5f36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primary benefactor in the dramatic increase of TOT revenues has been Placer County, NLTRA’s budget has been significantly increased in past 4 years. NLTRA and its members will be the beneficiary of increases in TBID revenues.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you know, TOT revenues have been increasing at a higher rate than CPI growth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unless there is a major catastrophe – revenues will set another record - topping $19 million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While we can’t take full credit for the increased revenues, the efforts you fund through us are certainly part of these results</a:t>
            </a:r>
            <a:endParaRPr/>
          </a:p>
        </p:txBody>
      </p:sp>
      <p:sp>
        <p:nvSpPr>
          <p:cNvPr id="325" name="Google Shape;325;g5c0d1f5f36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held meetings with many of our key business leaders and this is what we have heard –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agree in concept with an independent source of funding, overseen by the contributors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they assess themselves to free up funds, they want those funds to address our most pressing needs – housing/transportation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agree in concept that all benefitting from NLTRA’s services should participate in raising the funding – not just lodging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agree with supporting the renewal of the existing TOT 2% in 2020 and eliminating the sunset clause – wouldn’t need renewals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a85e09877_3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a85e09877_3_10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5a85e09877_3_10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No Footer">
  <p:cSld name="Content No Foot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3000"/>
              <a:buFont typeface="Arial"/>
              <a:buNone/>
              <a:defRPr sz="3000" b="1" i="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599" cy="31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000"/>
              <a:buChar char="•"/>
              <a:defRPr sz="2000" b="1" i="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Char char="•"/>
              <a:defRPr sz="1800" b="1" i="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Char char="•"/>
              <a:defRPr sz="1600" b="1" i="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Char char="•"/>
              <a:defRPr b="1" i="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Char char="•"/>
              <a:defRPr b="1" i="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600" cy="313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TOURISM BUSINESS IMPROVEMENT DISTRICT (TBID) - UPDATE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AUGUST 7, 2019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025"/>
            <a:ext cx="10188322" cy="69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4"/>
          <p:cNvSpPr txBox="1"/>
          <p:nvPr/>
        </p:nvSpPr>
        <p:spPr>
          <a:xfrm>
            <a:off x="9088925" y="132975"/>
            <a:ext cx="3033600" cy="3420000"/>
          </a:xfrm>
          <a:prstGeom prst="rect">
            <a:avLst/>
          </a:prstGeom>
          <a:solidFill>
            <a:srgbClr val="008080">
              <a:alpha val="24705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0090A1"/>
                </a:solidFill>
              </a:rPr>
              <a:t>tbid increases revenue for tourism master plan priorities 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726650"/>
            <a:ext cx="9720900" cy="47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5" descr="N:\Administration Materials\Letterhead &amp; Logos\logoPC2_correct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296" y="6169029"/>
            <a:ext cx="2743199" cy="33178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5"/>
          <p:cNvSpPr txBox="1"/>
          <p:nvPr/>
        </p:nvSpPr>
        <p:spPr>
          <a:xfrm>
            <a:off x="781050" y="105950"/>
            <a:ext cx="10629900" cy="620700"/>
          </a:xfrm>
          <a:prstGeom prst="rect">
            <a:avLst/>
          </a:prstGeom>
          <a:solidFill>
            <a:srgbClr val="00808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rgbClr val="006666"/>
                </a:solidFill>
              </a:rPr>
              <a:t>nlt spending by type</a:t>
            </a:r>
            <a:endParaRPr sz="4000">
              <a:solidFill>
                <a:srgbClr val="006666"/>
              </a:solidFill>
            </a:endParaRPr>
          </a:p>
        </p:txBody>
      </p:sp>
      <p:sp>
        <p:nvSpPr>
          <p:cNvPr id="361" name="Google Shape;361;p45"/>
          <p:cNvSpPr/>
          <p:nvPr/>
        </p:nvSpPr>
        <p:spPr>
          <a:xfrm>
            <a:off x="10062788" y="2275450"/>
            <a:ext cx="176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BEC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($ Million)</a:t>
            </a:r>
            <a:endParaRPr sz="1800" b="0" i="0" u="none" strike="noStrike" cap="none">
              <a:solidFill>
                <a:srgbClr val="33BEC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62" name="Google Shape;362;p45"/>
          <p:cNvCxnSpPr/>
          <p:nvPr/>
        </p:nvCxnSpPr>
        <p:spPr>
          <a:xfrm>
            <a:off x="0" y="6836898"/>
            <a:ext cx="12191998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>
            <a:spLocks noGrp="1"/>
          </p:cNvSpPr>
          <p:nvPr>
            <p:ph type="title"/>
          </p:nvPr>
        </p:nvSpPr>
        <p:spPr>
          <a:xfrm>
            <a:off x="471950" y="519075"/>
            <a:ext cx="10515600" cy="705300"/>
          </a:xfrm>
          <a:prstGeom prst="rect">
            <a:avLst/>
          </a:prstGeom>
          <a:solidFill>
            <a:srgbClr val="008080">
              <a:alpha val="2471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BASIS FOR ASSESSMENT STRUCTURE</a:t>
            </a:r>
            <a:endParaRPr sz="2400"/>
          </a:p>
        </p:txBody>
      </p:sp>
      <p:sp>
        <p:nvSpPr>
          <p:cNvPr id="369" name="Google Shape;369;p46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600" cy="313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TBID assessment for lodging at Squaw/Alpine and Northstar be 1% - these areas have existing assessments that provide additional services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In other areas of the TBID the assessment on lodging will be 2%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To be equitable, the additional 1% assessment on lodging at North Lake and Donner Summit will be dedicated to provide specific services for these areas. This will be accomplished by establishing Zones of Benefit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892 businesses which pay sales tax which will be included in district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4,949 businesses which pay TOT which will be included in district</a:t>
            </a:r>
            <a:endParaRPr/>
          </a:p>
        </p:txBody>
      </p:sp>
      <p:cxnSp>
        <p:nvCxnSpPr>
          <p:cNvPr id="370" name="Google Shape;370;p46"/>
          <p:cNvCxnSpPr/>
          <p:nvPr/>
        </p:nvCxnSpPr>
        <p:spPr>
          <a:xfrm>
            <a:off x="0" y="6836898"/>
            <a:ext cx="12192000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/>
          <p:nvPr/>
        </p:nvSpPr>
        <p:spPr>
          <a:xfrm rot="-1103469">
            <a:off x="860147" y="2287068"/>
            <a:ext cx="922941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0" i="0" u="none" strike="noStrike" cap="none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/>
          </a:p>
        </p:txBody>
      </p:sp>
      <p:sp>
        <p:nvSpPr>
          <p:cNvPr id="377" name="Google Shape;377;p47"/>
          <p:cNvSpPr txBox="1"/>
          <p:nvPr/>
        </p:nvSpPr>
        <p:spPr>
          <a:xfrm>
            <a:off x="299355" y="1064980"/>
            <a:ext cx="11593286" cy="47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50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800"/>
              <a:buFont typeface="Arial"/>
              <a:buNone/>
            </a:pPr>
            <a:endParaRPr sz="3000" i="0" u="none" strike="noStrike" cap="none">
              <a:solidFill>
                <a:srgbClr val="0090A1"/>
              </a:solidFill>
            </a:endParaRPr>
          </a:p>
          <a:p>
            <a:pPr marL="685800" marR="0" lvl="1" indent="-2413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3000"/>
              <a:buChar char="•"/>
            </a:pPr>
            <a:r>
              <a:rPr lang="en-US" sz="3000" b="1" i="0" u="none" strike="noStrike" cap="none">
                <a:solidFill>
                  <a:srgbClr val="0090A1"/>
                </a:solidFill>
              </a:rPr>
              <a:t>Assessment on Lodging  (1-2%) 		$</a:t>
            </a:r>
            <a:r>
              <a:rPr lang="en-US" sz="3000" b="1">
                <a:solidFill>
                  <a:srgbClr val="0090A1"/>
                </a:solidFill>
              </a:rPr>
              <a:t>2.5</a:t>
            </a:r>
            <a:r>
              <a:rPr lang="en-US" sz="3000" b="1" i="0" u="none" strike="noStrike" cap="none">
                <a:solidFill>
                  <a:srgbClr val="0090A1"/>
                </a:solidFill>
              </a:rPr>
              <a:t> M - $3.</a:t>
            </a:r>
            <a:r>
              <a:rPr lang="en-US" sz="3000" b="1">
                <a:solidFill>
                  <a:srgbClr val="0090A1"/>
                </a:solidFill>
              </a:rPr>
              <a:t>0</a:t>
            </a:r>
            <a:r>
              <a:rPr lang="en-US" sz="3000" b="1" i="0" u="none" strike="noStrike" cap="none">
                <a:solidFill>
                  <a:srgbClr val="0090A1"/>
                </a:solidFill>
              </a:rPr>
              <a:t> M</a:t>
            </a:r>
            <a:endParaRPr sz="3000" b="1">
              <a:solidFill>
                <a:srgbClr val="0090A1"/>
              </a:solidFill>
            </a:endParaRPr>
          </a:p>
          <a:p>
            <a:pPr marL="457200" marR="0" lvl="1" indent="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2800"/>
              <a:buFont typeface="Arial"/>
              <a:buNone/>
            </a:pPr>
            <a:endParaRPr sz="3000" b="1" i="0" u="none" strike="noStrike" cap="none">
              <a:solidFill>
                <a:srgbClr val="0090A1"/>
              </a:solidFill>
            </a:endParaRPr>
          </a:p>
          <a:p>
            <a:pPr marL="685800" marR="0" lvl="1" indent="-2413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3000"/>
              <a:buChar char="•"/>
            </a:pPr>
            <a:r>
              <a:rPr lang="en-US" sz="3000" b="1" i="0" u="none" strike="noStrike" cap="none">
                <a:solidFill>
                  <a:srgbClr val="0090A1"/>
                </a:solidFill>
              </a:rPr>
              <a:t>Assessment on F&amp;B, Retail (1%)  	     $</a:t>
            </a:r>
            <a:r>
              <a:rPr lang="en-US" sz="3000" b="1">
                <a:solidFill>
                  <a:srgbClr val="0090A1"/>
                </a:solidFill>
              </a:rPr>
              <a:t>2.5M - $2.8</a:t>
            </a:r>
            <a:r>
              <a:rPr lang="en-US" sz="3000" b="1" i="0" u="none" strike="noStrike" cap="none">
                <a:solidFill>
                  <a:srgbClr val="0090A1"/>
                </a:solidFill>
              </a:rPr>
              <a:t>M</a:t>
            </a:r>
            <a:endParaRPr sz="3000" b="1">
              <a:solidFill>
                <a:srgbClr val="0090A1"/>
              </a:solidFill>
            </a:endParaRPr>
          </a:p>
          <a:p>
            <a:pPr marL="685800" marR="0" lvl="1" indent="-50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2800"/>
              <a:buFont typeface="Arial"/>
              <a:buNone/>
            </a:pPr>
            <a:endParaRPr sz="3000" b="1" i="0" u="none" strike="noStrike" cap="none">
              <a:solidFill>
                <a:srgbClr val="0090A1"/>
              </a:solidFill>
            </a:endParaRPr>
          </a:p>
          <a:p>
            <a:pPr marL="685800" marR="0" lvl="1" indent="-2413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3000"/>
              <a:buChar char="•"/>
            </a:pPr>
            <a:r>
              <a:rPr lang="en-US" sz="3000" b="1" i="0" u="none" strike="noStrike" cap="none">
                <a:solidFill>
                  <a:srgbClr val="0090A1"/>
                </a:solidFill>
              </a:rPr>
              <a:t>Assessment on Activities (1%)		     $</a:t>
            </a:r>
            <a:r>
              <a:rPr lang="en-US" sz="3000" b="1">
                <a:solidFill>
                  <a:srgbClr val="0090A1"/>
                </a:solidFill>
              </a:rPr>
              <a:t>6</a:t>
            </a:r>
            <a:r>
              <a:rPr lang="en-US" sz="3000" b="1" i="0" u="none" strike="noStrike" cap="none">
                <a:solidFill>
                  <a:srgbClr val="0090A1"/>
                </a:solidFill>
              </a:rPr>
              <a:t>00</a:t>
            </a:r>
            <a:r>
              <a:rPr lang="en-US" sz="3000" b="1">
                <a:solidFill>
                  <a:srgbClr val="0090A1"/>
                </a:solidFill>
              </a:rPr>
              <a:t>K - $800K</a:t>
            </a:r>
            <a:r>
              <a:rPr lang="en-US" sz="3000" b="1" i="0" u="none" strike="noStrike" cap="none">
                <a:solidFill>
                  <a:srgbClr val="0090A1"/>
                </a:solidFill>
              </a:rPr>
              <a:t>*</a:t>
            </a:r>
            <a:endParaRPr sz="3000" b="1">
              <a:solidFill>
                <a:srgbClr val="0090A1"/>
              </a:solidFill>
            </a:endParaRPr>
          </a:p>
          <a:p>
            <a:pPr marL="457200" marR="0" lvl="1" indent="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90A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							</a:t>
            </a:r>
            <a:r>
              <a:rPr lang="en-US" sz="1800" b="0" i="0" u="none" strike="noStrike" cap="none">
                <a:solidFill>
                  <a:srgbClr val="0090A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Phase 2 will estimate these revenues</a:t>
            </a:r>
            <a:r>
              <a:rPr lang="en-US" sz="2800" b="0" i="0" u="none" strike="noStrike" cap="none">
                <a:solidFill>
                  <a:srgbClr val="0090A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/>
          </a:p>
          <a:p>
            <a:pPr marL="685800" marR="0" lvl="1" indent="-50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90A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47"/>
          <p:cNvCxnSpPr/>
          <p:nvPr/>
        </p:nvCxnSpPr>
        <p:spPr>
          <a:xfrm>
            <a:off x="0" y="6836898"/>
            <a:ext cx="12191998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9" name="Google Shape;379;p47"/>
          <p:cNvSpPr txBox="1"/>
          <p:nvPr/>
        </p:nvSpPr>
        <p:spPr>
          <a:xfrm>
            <a:off x="299355" y="162961"/>
            <a:ext cx="11593286" cy="787395"/>
          </a:xfrm>
          <a:prstGeom prst="rect">
            <a:avLst/>
          </a:prstGeom>
          <a:solidFill>
            <a:srgbClr val="00808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rgbClr val="0090A1"/>
                </a:solidFill>
              </a:rPr>
              <a:t>preliminary assessment structure for tbid  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"/>
          <p:cNvSpPr txBox="1">
            <a:spLocks noGrp="1"/>
          </p:cNvSpPr>
          <p:nvPr>
            <p:ph type="title"/>
          </p:nvPr>
        </p:nvSpPr>
        <p:spPr>
          <a:xfrm>
            <a:off x="650500" y="419474"/>
            <a:ext cx="10515600" cy="896700"/>
          </a:xfrm>
          <a:prstGeom prst="rect">
            <a:avLst/>
          </a:prstGeom>
          <a:solidFill>
            <a:srgbClr val="33CCCC">
              <a:alpha val="2471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DRAFT TBID BUDGET - ASSESSMENT STRUCTURE: 1% ON LODGING FOR SQUAW/ALPINE &amp; NORTHSTAR ZONES, 2% ON REMAINING LODGING, 1% ON F&amp;B, RETAIL, AND RECREATION</a:t>
            </a:r>
            <a:endParaRPr sz="1800"/>
          </a:p>
        </p:txBody>
      </p:sp>
      <p:sp>
        <p:nvSpPr>
          <p:cNvPr id="386" name="Google Shape;386;p48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600" cy="313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87" name="Google Shape;387;p48"/>
          <p:cNvGraphicFramePr/>
          <p:nvPr/>
        </p:nvGraphicFramePr>
        <p:xfrm>
          <a:off x="704350" y="1410460"/>
          <a:ext cx="10461750" cy="4724100"/>
        </p:xfrm>
        <a:graphic>
          <a:graphicData uri="http://schemas.openxmlformats.org/drawingml/2006/table">
            <a:tbl>
              <a:tblPr>
                <a:noFill/>
                <a:tableStyleId>{BD0E9E21-EC81-4967-BAA6-DF49E17DFDE3}</a:tableStyleId>
              </a:tblPr>
              <a:tblGrid>
                <a:gridCol w="440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90A1"/>
                          </a:solidFill>
                        </a:rPr>
                        <a:t>BUDGET CATEGORY</a:t>
                      </a:r>
                      <a:endParaRPr sz="1800" b="1">
                        <a:solidFill>
                          <a:srgbClr val="0090A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CCC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90A1"/>
                          </a:solidFill>
                        </a:rPr>
                        <a:t>PERCENTAGE OF BUDGET</a:t>
                      </a:r>
                      <a:endParaRPr sz="1800" b="1">
                        <a:solidFill>
                          <a:srgbClr val="0090A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33CCCC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90A1"/>
                          </a:solidFill>
                        </a:rPr>
                        <a:t>ALLOCATED DOLLARS</a:t>
                      </a:r>
                      <a:endParaRPr sz="1800" b="1">
                        <a:solidFill>
                          <a:srgbClr val="0090A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CCCC">
                        <a:alpha val="2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MARKETING, PROMOTIONS, &amp; SPECIAL EVENTS</a:t>
                      </a:r>
                      <a:endParaRPr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 53.0%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$3,050,000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VISITOR INFORMATION CENTERS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   7.8%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$450,000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CHAMBER OF COMMERCE: SUPPORT &amp; ADVOCACY FOR BUSINESSES &amp; BUSINESS ASSOCIATIONS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   7.0%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2"/>
                          </a:solidFill>
                        </a:rPr>
                        <a:t>                   $400,000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ECONOMIC DEVELOPMENT, INCLUDING WFH &amp; TRANSPORTATION &amp; OTHER OPPORTUNITIES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 13.3%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$750,000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OFF SETTING OF TOURIST IMPACTS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   3.4%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$195,000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ZONE OF BENEFIT FOR NORTH LAKE TAHOE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 13.4%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$776,800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ZONE OF BENEFIT FOR DONNER SUMMIT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  0 .005%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$28,200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COUNTY FEE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       2.0%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$116,000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                   </a:t>
                      </a:r>
                      <a:r>
                        <a:rPr lang="en-US" sz="1800" b="1"/>
                        <a:t>    100%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   </a:t>
                      </a:r>
                      <a:r>
                        <a:rPr lang="en-US" sz="1800" b="1"/>
                        <a:t>       $5,766,000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/>
        </p:nvSpPr>
        <p:spPr>
          <a:xfrm>
            <a:off x="299356" y="171450"/>
            <a:ext cx="11644994" cy="717825"/>
          </a:xfrm>
          <a:prstGeom prst="rect">
            <a:avLst/>
          </a:prstGeom>
          <a:solidFill>
            <a:srgbClr val="00808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rgbClr val="0090A1"/>
                </a:solidFill>
              </a:rPr>
              <a:t>projected timeline – north lake tahoe tbid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94" name="Google Shape;394;p49"/>
          <p:cNvSpPr txBox="1"/>
          <p:nvPr/>
        </p:nvSpPr>
        <p:spPr>
          <a:xfrm>
            <a:off x="627950" y="1104900"/>
            <a:ext cx="11022300" cy="4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90A1"/>
                </a:solidFill>
              </a:rPr>
              <a:t>April  			          	Kick-off of District Formation 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April – July   		Owner Outreach and Education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June  			          	Develop draft Management District Plan (MDP) 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July  			          	Final MDP, Petition Resolutions by Placer County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July – September 	Petition Drive (The Vote)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October  		         	Resolution of Intention Placer County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October  		          	Notice of Public Meeting/Hearing 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November  		   	Board of Supervisors – Public Meeting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December  		   	Board of Supervisors – Public Hearing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December  		   	District Formed</a:t>
            </a:r>
            <a:endParaRPr sz="2400" b="1">
              <a:solidFill>
                <a:srgbClr val="0090A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90A1"/>
                </a:solidFill>
              </a:rPr>
              <a:t>January 1, 2020  	District begins collecting assessment  </a:t>
            </a:r>
            <a:endParaRPr sz="2400" b="1">
              <a:solidFill>
                <a:srgbClr val="0090A1"/>
              </a:solidFill>
            </a:endParaRPr>
          </a:p>
        </p:txBody>
      </p:sp>
      <p:cxnSp>
        <p:nvCxnSpPr>
          <p:cNvPr id="395" name="Google Shape;395;p49"/>
          <p:cNvCxnSpPr/>
          <p:nvPr/>
        </p:nvCxnSpPr>
        <p:spPr>
          <a:xfrm>
            <a:off x="0" y="6836898"/>
            <a:ext cx="12192000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>
            <a:spLocks noGrp="1"/>
          </p:cNvSpPr>
          <p:nvPr>
            <p:ph type="title"/>
          </p:nvPr>
        </p:nvSpPr>
        <p:spPr>
          <a:xfrm>
            <a:off x="650500" y="522875"/>
            <a:ext cx="10515600" cy="76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ESTIMATED SHARE OF TBID VOTE (WEIGHTED VOTE) </a:t>
            </a:r>
            <a:endParaRPr/>
          </a:p>
        </p:txBody>
      </p:sp>
      <p:sp>
        <p:nvSpPr>
          <p:cNvPr id="402" name="Google Shape;402;p50"/>
          <p:cNvSpPr txBox="1">
            <a:spLocks noGrp="1"/>
          </p:cNvSpPr>
          <p:nvPr>
            <p:ph type="body" idx="1"/>
          </p:nvPr>
        </p:nvSpPr>
        <p:spPr>
          <a:xfrm>
            <a:off x="714175" y="1147775"/>
            <a:ext cx="10452000" cy="429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North Shore lodging (2% assessment) - 27%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Vail Resorts (Northstar) including lodging - 14%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Squaw/Alpine, including lodging - 13%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Resort at Squaw Creek - 6%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Ritz Carlton - 5%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Other Northstar region lodging - 6%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Other Squaw/Alpine region lodging - 3%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Food &amp; Beverage - 10%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Other Retail - 9%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Other Recreation - 5%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Other lodging - 1%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1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OUTREACH, EDUCATION &amp; SECURING SUPPORT</a:t>
            </a:r>
            <a:endParaRPr/>
          </a:p>
        </p:txBody>
      </p:sp>
      <p:sp>
        <p:nvSpPr>
          <p:cNvPr id="409" name="Google Shape;409;p51"/>
          <p:cNvSpPr txBox="1">
            <a:spLocks noGrp="1"/>
          </p:cNvSpPr>
          <p:nvPr>
            <p:ph type="body" idx="1"/>
          </p:nvPr>
        </p:nvSpPr>
        <p:spPr>
          <a:xfrm>
            <a:off x="650500" y="1741951"/>
            <a:ext cx="10515600" cy="355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Focus on 35 biggest revenue generators - they make up 51+% of vote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4 largest make up 38% of vote (Northstar, Squaw/Alpine, Squaw Creek &amp; Ritz)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Have had one-on-one meetings with 40+ businesses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Response has been very positive, still waiting on decision from Vail and several other businesses (Safeway, Savemart, CVS)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90% of property management companies are supportive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Food &amp; Beverage businesses very supportive (10% of vote)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Retail - Big corporations difficult because of structure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TBID, NEXT STEPS</a:t>
            </a:r>
            <a:endParaRPr/>
          </a:p>
        </p:txBody>
      </p:sp>
      <p:sp>
        <p:nvSpPr>
          <p:cNvPr id="416" name="Google Shape;416;p52"/>
          <p:cNvSpPr txBox="1">
            <a:spLocks noGrp="1"/>
          </p:cNvSpPr>
          <p:nvPr>
            <p:ph type="body" idx="1"/>
          </p:nvPr>
        </p:nvSpPr>
        <p:spPr>
          <a:xfrm>
            <a:off x="650500" y="1407901"/>
            <a:ext cx="10515600" cy="346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Continue to follow up as needed with 35 largest revenue generators to secure support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Will schedule ‘town hall’ meetings for businesses by category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Working with Civitas and Exec Committee will draft District Management Plan, then final MDP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Working with Exec Committee and County staff will prepare legal agreement with County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Will prepare letter asking for support from independent short term rental operators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Targeting Petition Drive (The Vote) for end of September/October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body" idx="4294967295"/>
          </p:nvPr>
        </p:nvSpPr>
        <p:spPr>
          <a:xfrm>
            <a:off x="266692" y="1085363"/>
            <a:ext cx="11658600" cy="10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endParaRPr sz="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None/>
            </a:pPr>
            <a:r>
              <a:rPr lang="en-US" b="1">
                <a:solidFill>
                  <a:srgbClr val="00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1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endParaRPr sz="1800" b="0">
              <a:solidFill>
                <a:srgbClr val="00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700"/>
              <a:buChar char="•"/>
            </a:pPr>
            <a:r>
              <a:rPr lang="en-US">
                <a:solidFill>
                  <a:srgbClr val="00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409825" y="206700"/>
            <a:ext cx="11193600" cy="858000"/>
          </a:xfrm>
          <a:prstGeom prst="rect">
            <a:avLst/>
          </a:prstGeom>
          <a:solidFill>
            <a:srgbClr val="00808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cap="small">
                <a:solidFill>
                  <a:srgbClr val="0090A1"/>
                </a:solidFill>
              </a:rPr>
              <a:t>county tourism master plan recommends additional</a:t>
            </a:r>
            <a:r>
              <a:rPr lang="en-US" sz="3800" b="1" cap="small">
                <a:solidFill>
                  <a:srgbClr val="0090A1"/>
                </a:solidFill>
              </a:rPr>
              <a:t> </a:t>
            </a:r>
            <a:r>
              <a:rPr lang="en-US" sz="3000" b="1" cap="small">
                <a:solidFill>
                  <a:srgbClr val="0090A1"/>
                </a:solidFill>
              </a:rPr>
              <a:t>spending</a:t>
            </a:r>
            <a:endParaRPr sz="3000">
              <a:solidFill>
                <a:schemeClr val="dk1"/>
              </a:solidFill>
            </a:endParaRPr>
          </a:p>
        </p:txBody>
      </p:sp>
      <p:cxnSp>
        <p:nvCxnSpPr>
          <p:cNvPr id="272" name="Google Shape;272;p36"/>
          <p:cNvCxnSpPr/>
          <p:nvPr/>
        </p:nvCxnSpPr>
        <p:spPr>
          <a:xfrm>
            <a:off x="0" y="6836898"/>
            <a:ext cx="12191998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73" name="Google Shape;273;p36"/>
          <p:cNvGraphicFramePr/>
          <p:nvPr/>
        </p:nvGraphicFramePr>
        <p:xfrm>
          <a:off x="464188" y="1157454"/>
          <a:ext cx="11139325" cy="3598150"/>
        </p:xfrm>
        <a:graphic>
          <a:graphicData uri="http://schemas.openxmlformats.org/drawingml/2006/table">
            <a:tbl>
              <a:tblPr>
                <a:noFill/>
                <a:tableStyleId>{19AE31CA-E38D-4B97-8398-999BD01E67AD}</a:tableStyleId>
              </a:tblPr>
              <a:tblGrid>
                <a:gridCol w="105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  Tier 1 Priorities – Summary of Additional Funding Needs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Year Estimate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Visitor Activities &amp; Facilities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$             7,096,250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$             56,770,000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Transit 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            3,100,000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            24,800,000 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Marketing/Visitor Information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            2,200,000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            17,600,000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Additional Funding Needed         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     12,396,250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99,170,000</a:t>
                      </a:r>
                      <a:endParaRPr/>
                    </a:p>
                  </a:txBody>
                  <a:tcPr marL="9525" marR="9525" marT="9525" marB="0" anchor="b">
                    <a:solidFill>
                      <a:srgbClr val="0090A1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4" name="Google Shape;274;p36"/>
          <p:cNvSpPr txBox="1"/>
          <p:nvPr/>
        </p:nvSpPr>
        <p:spPr>
          <a:xfrm>
            <a:off x="423000" y="4848351"/>
            <a:ext cx="11193600" cy="464400"/>
          </a:xfrm>
          <a:prstGeom prst="rect">
            <a:avLst/>
          </a:prstGeom>
          <a:solidFill>
            <a:srgbClr val="008080">
              <a:alpha val="2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cap="small">
                <a:solidFill>
                  <a:srgbClr val="0090A1"/>
                </a:solidFill>
              </a:rPr>
              <a:t>NLTRA BOARD ALIGNS WITH MASTER PLAN RECOMMENDATIONS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604150" y="0"/>
            <a:ext cx="10548000" cy="1495200"/>
          </a:xfrm>
          <a:prstGeom prst="rect">
            <a:avLst/>
          </a:prstGeom>
          <a:solidFill>
            <a:srgbClr val="0090A1">
              <a:alpha val="2980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COUNTY TRANSIENT OCCUPANCY TAX - $18 MILLION CURRENT USES: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604150" y="2078250"/>
            <a:ext cx="11618100" cy="3080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                               					</a:t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280925" y="2190900"/>
            <a:ext cx="2065800" cy="243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Placer County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TOT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40% = $7.2 M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County General          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Services in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Tahoe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2635788" y="2209050"/>
            <a:ext cx="2065800" cy="243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Placer County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TOT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18.9% = $3.4 M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Specific Tahoe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Services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5040375" y="2209050"/>
            <a:ext cx="2065800" cy="243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Placer County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TOT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21.1% = $3.8 M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    NLTRA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  Marketing,     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Visitor Info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7441700" y="2190900"/>
            <a:ext cx="2208300" cy="243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         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Placer County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TOT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20% = $3.6 M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Infrastructure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       &amp;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Transportation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9998050" y="2190900"/>
            <a:ext cx="1999500" cy="243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Placer County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TOT Total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    $18 million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</a:t>
            </a:r>
            <a:endParaRPr/>
          </a:p>
        </p:txBody>
      </p:sp>
      <p:sp>
        <p:nvSpPr>
          <p:cNvPr id="287" name="Google Shape;287;p37"/>
          <p:cNvSpPr/>
          <p:nvPr/>
        </p:nvSpPr>
        <p:spPr>
          <a:xfrm rot="10800000" flipH="1">
            <a:off x="2255825" y="3255450"/>
            <a:ext cx="462600" cy="3471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/>
          <p:nvPr/>
        </p:nvSpPr>
        <p:spPr>
          <a:xfrm rot="10800000" flipH="1">
            <a:off x="4594175" y="3255450"/>
            <a:ext cx="462600" cy="3471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7"/>
          <p:cNvSpPr/>
          <p:nvPr/>
        </p:nvSpPr>
        <p:spPr>
          <a:xfrm rot="10800000" flipH="1">
            <a:off x="7093650" y="3255450"/>
            <a:ext cx="462600" cy="3471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" name="Google Shape;290;p37"/>
          <p:cNvCxnSpPr>
            <a:stCxn id="282" idx="0"/>
            <a:endCxn id="284" idx="0"/>
          </p:cNvCxnSpPr>
          <p:nvPr/>
        </p:nvCxnSpPr>
        <p:spPr>
          <a:xfrm rot="-5400000" flipH="1">
            <a:off x="3684425" y="-179700"/>
            <a:ext cx="18300" cy="4759500"/>
          </a:xfrm>
          <a:prstGeom prst="bentConnector3">
            <a:avLst>
              <a:gd name="adj1" fmla="val -130123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7"/>
          <p:cNvCxnSpPr>
            <a:stCxn id="285" idx="0"/>
          </p:cNvCxnSpPr>
          <p:nvPr/>
        </p:nvCxnSpPr>
        <p:spPr>
          <a:xfrm rot="10800000" flipH="1">
            <a:off x="8545850" y="1926900"/>
            <a:ext cx="26700" cy="26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37"/>
          <p:cNvSpPr/>
          <p:nvPr/>
        </p:nvSpPr>
        <p:spPr>
          <a:xfrm>
            <a:off x="1905375" y="1593225"/>
            <a:ext cx="3135000" cy="3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PLACER COUNTY BASE TOT - 8%</a:t>
            </a:r>
            <a:endParaRPr b="1"/>
          </a:p>
        </p:txBody>
      </p:sp>
      <p:sp>
        <p:nvSpPr>
          <p:cNvPr id="293" name="Google Shape;293;p37"/>
          <p:cNvSpPr/>
          <p:nvPr/>
        </p:nvSpPr>
        <p:spPr>
          <a:xfrm>
            <a:off x="7278400" y="1584150"/>
            <a:ext cx="2518800" cy="3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EASTERN COUNTY - 2%</a:t>
            </a:r>
            <a:endParaRPr b="1"/>
          </a:p>
        </p:txBody>
      </p:sp>
      <p:sp>
        <p:nvSpPr>
          <p:cNvPr id="294" name="Google Shape;294;p37"/>
          <p:cNvSpPr/>
          <p:nvPr/>
        </p:nvSpPr>
        <p:spPr>
          <a:xfrm>
            <a:off x="9650000" y="3255450"/>
            <a:ext cx="391800" cy="3471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37"/>
          <p:cNvCxnSpPr/>
          <p:nvPr/>
        </p:nvCxnSpPr>
        <p:spPr>
          <a:xfrm>
            <a:off x="0" y="6836898"/>
            <a:ext cx="12192000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>
            <a:spLocks noGrp="1"/>
          </p:cNvSpPr>
          <p:nvPr>
            <p:ph type="body" idx="4294967295"/>
          </p:nvPr>
        </p:nvSpPr>
        <p:spPr>
          <a:xfrm>
            <a:off x="299350" y="1081900"/>
            <a:ext cx="11315100" cy="4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Font typeface="Arial"/>
              <a:buChar char="●"/>
            </a:pPr>
            <a:r>
              <a:rPr lang="en-US" sz="2400" b="1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rPr>
              <a:t>NLTRA Board supports raising new funding for:</a:t>
            </a:r>
            <a:endParaRPr sz="2400" b="1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rPr>
              <a:t>Workforce housing and transportation</a:t>
            </a:r>
            <a:endParaRPr sz="2400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rPr>
              <a:t>Additional dollars for marketing, promotions, events, business development</a:t>
            </a:r>
            <a:endParaRPr sz="2400" b="1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Font typeface="Arial"/>
              <a:buChar char="●"/>
            </a:pPr>
            <a:r>
              <a:rPr lang="en-US" sz="2400" b="1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rPr>
              <a:t>Community supports raising new funding</a:t>
            </a:r>
            <a:endParaRPr sz="2400" b="1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rPr>
              <a:t>71% voters believe region needs additional funding</a:t>
            </a:r>
            <a:endParaRPr sz="2400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rPr>
              <a:t>Strongest voter support to increase TOT, also support sales tax increase</a:t>
            </a:r>
            <a:endParaRPr sz="2400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Font typeface="Arial"/>
              <a:buChar char="●"/>
            </a:pPr>
            <a:r>
              <a:rPr lang="en-US" sz="2400" b="1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rPr>
              <a:t>NLTRA Board supports the formation of a TBID to expand business participation and create more equity in contributions</a:t>
            </a:r>
            <a:endParaRPr sz="2400" b="1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None/>
            </a:pP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Char char="•"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b="0">
              <a:solidFill>
                <a:srgbClr val="00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>
              <a:solidFill>
                <a:srgbClr val="00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299355" y="142361"/>
            <a:ext cx="11593200" cy="787200"/>
          </a:xfrm>
          <a:prstGeom prst="rect">
            <a:avLst/>
          </a:prstGeom>
          <a:solidFill>
            <a:srgbClr val="008080">
              <a:alpha val="2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rgbClr val="0090A1"/>
                </a:solidFill>
              </a:rPr>
              <a:t>nltra priorities set in </a:t>
            </a:r>
            <a:r>
              <a:rPr lang="en-US" sz="3000" b="1" cap="small">
                <a:solidFill>
                  <a:srgbClr val="0090A1"/>
                </a:solidFill>
              </a:rPr>
              <a:t>2018/19</a:t>
            </a:r>
            <a:r>
              <a:rPr lang="en-US" sz="4000" b="1" cap="small">
                <a:solidFill>
                  <a:srgbClr val="0090A1"/>
                </a:solidFill>
              </a:rPr>
              <a:t> </a:t>
            </a:r>
            <a:endParaRPr sz="4000">
              <a:solidFill>
                <a:schemeClr val="dk1"/>
              </a:solidFill>
            </a:endParaRPr>
          </a:p>
        </p:txBody>
      </p:sp>
      <p:cxnSp>
        <p:nvCxnSpPr>
          <p:cNvPr id="303" name="Google Shape;303;p38"/>
          <p:cNvCxnSpPr/>
          <p:nvPr/>
        </p:nvCxnSpPr>
        <p:spPr>
          <a:xfrm>
            <a:off x="0" y="6836898"/>
            <a:ext cx="12192000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body" idx="1"/>
          </p:nvPr>
        </p:nvSpPr>
        <p:spPr>
          <a:xfrm>
            <a:off x="299356" y="1317156"/>
            <a:ext cx="115932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4787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Char char="●"/>
            </a:pPr>
            <a:r>
              <a:rPr lang="en-US" sz="2400">
                <a:solidFill>
                  <a:srgbClr val="0090A1"/>
                </a:solidFill>
              </a:rPr>
              <a:t>10</a:t>
            </a:r>
            <a:r>
              <a:rPr lang="en-US" sz="2400"/>
              <a:t>9</a:t>
            </a:r>
            <a:r>
              <a:rPr lang="en-US" sz="2400">
                <a:solidFill>
                  <a:srgbClr val="0090A1"/>
                </a:solidFill>
              </a:rPr>
              <a:t> have been formed throughout California</a:t>
            </a:r>
            <a:endParaRPr sz="2400">
              <a:solidFill>
                <a:srgbClr val="0090A1"/>
              </a:solidFill>
            </a:endParaRPr>
          </a:p>
          <a:p>
            <a:pPr marL="228600" lvl="0" indent="-204787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400"/>
              <a:buChar char="●"/>
            </a:pPr>
            <a:r>
              <a:rPr lang="en-US" sz="2400">
                <a:solidFill>
                  <a:srgbClr val="0090A1"/>
                </a:solidFill>
              </a:rPr>
              <a:t>Formed through Property and Business Improvement District Law of 1994</a:t>
            </a:r>
            <a:endParaRPr sz="2400">
              <a:solidFill>
                <a:srgbClr val="0090A1"/>
              </a:solidFill>
            </a:endParaRPr>
          </a:p>
          <a:p>
            <a:pPr marL="228600" lvl="0" indent="-204787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400"/>
              <a:buChar char="●"/>
            </a:pPr>
            <a:r>
              <a:rPr lang="en-US" sz="2400">
                <a:solidFill>
                  <a:srgbClr val="0090A1"/>
                </a:solidFill>
              </a:rPr>
              <a:t>Businesses assess themselves, designed, created, and governed by those who pay the assessment (requires 50%+1 of the assessment to approve)</a:t>
            </a:r>
            <a:endParaRPr sz="2400"/>
          </a:p>
          <a:p>
            <a:pPr marL="685800" lvl="1" indent="-2667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Assessment generally passed on to guest/customer of the business</a:t>
            </a:r>
            <a:endParaRPr sz="2400"/>
          </a:p>
          <a:p>
            <a:pPr marL="228600" lvl="0" indent="-204787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400"/>
              <a:buChar char="●"/>
            </a:pPr>
            <a:r>
              <a:rPr lang="en-US" sz="2400">
                <a:solidFill>
                  <a:srgbClr val="0090A1"/>
                </a:solidFill>
              </a:rPr>
              <a:t>Funds cannot be diverted to general government programs</a:t>
            </a:r>
            <a:endParaRPr sz="2400">
              <a:solidFill>
                <a:srgbClr val="0090A1"/>
              </a:solidFill>
            </a:endParaRPr>
          </a:p>
          <a:p>
            <a:pPr marL="228600" lvl="0" indent="-1111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1850"/>
              <a:buNone/>
            </a:pPr>
            <a:endParaRPr sz="1850"/>
          </a:p>
          <a:p>
            <a:pPr marL="228600" lvl="0" indent="-111125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1850"/>
              <a:buNone/>
            </a:pPr>
            <a:endParaRPr sz="1850"/>
          </a:p>
        </p:txBody>
      </p:sp>
      <p:cxnSp>
        <p:nvCxnSpPr>
          <p:cNvPr id="310" name="Google Shape;310;p39"/>
          <p:cNvCxnSpPr/>
          <p:nvPr/>
        </p:nvCxnSpPr>
        <p:spPr>
          <a:xfrm>
            <a:off x="0" y="6836898"/>
            <a:ext cx="12191998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39"/>
          <p:cNvSpPr txBox="1"/>
          <p:nvPr/>
        </p:nvSpPr>
        <p:spPr>
          <a:xfrm>
            <a:off x="299356" y="277584"/>
            <a:ext cx="11593286" cy="787395"/>
          </a:xfrm>
          <a:prstGeom prst="rect">
            <a:avLst/>
          </a:prstGeom>
          <a:solidFill>
            <a:srgbClr val="00808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rgbClr val="0090A1"/>
                </a:solidFill>
              </a:rPr>
              <a:t>tourism business improvement districts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075" y="1102849"/>
            <a:ext cx="6361052" cy="44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0"/>
          <p:cNvSpPr txBox="1"/>
          <p:nvPr/>
        </p:nvSpPr>
        <p:spPr>
          <a:xfrm>
            <a:off x="299355" y="162961"/>
            <a:ext cx="11593200" cy="787500"/>
          </a:xfrm>
          <a:prstGeom prst="rect">
            <a:avLst/>
          </a:prstGeom>
          <a:solidFill>
            <a:srgbClr val="008080">
              <a:alpha val="2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rgbClr val="0090A1"/>
                </a:solidFill>
              </a:rPr>
              <a:t>Receipt Example 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6095900" y="3981975"/>
            <a:ext cx="4631700" cy="672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0" name="Google Shape;320;p40"/>
          <p:cNvCxnSpPr/>
          <p:nvPr/>
        </p:nvCxnSpPr>
        <p:spPr>
          <a:xfrm>
            <a:off x="1970875" y="3710650"/>
            <a:ext cx="3877500" cy="43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1" name="Google Shape;321;p40"/>
          <p:cNvSpPr txBox="1">
            <a:spLocks noGrp="1"/>
          </p:cNvSpPr>
          <p:nvPr>
            <p:ph type="body" idx="1"/>
          </p:nvPr>
        </p:nvSpPr>
        <p:spPr>
          <a:xfrm>
            <a:off x="397725" y="2555725"/>
            <a:ext cx="4796100" cy="132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TBID Tax will be noted on customer receipts, similar to this version from Mammoth. </a:t>
            </a:r>
            <a:endParaRPr sz="18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99" y="1131744"/>
            <a:ext cx="10637400" cy="49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/>
          <p:nvPr/>
        </p:nvSpPr>
        <p:spPr>
          <a:xfrm>
            <a:off x="299356" y="0"/>
            <a:ext cx="11593200" cy="787500"/>
          </a:xfrm>
          <a:prstGeom prst="rect">
            <a:avLst/>
          </a:prstGeom>
          <a:solidFill>
            <a:srgbClr val="008080">
              <a:alpha val="2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rgbClr val="0090A1"/>
                </a:solidFill>
              </a:rPr>
              <a:t>eastern placer transient occupancy tax </a:t>
            </a:r>
            <a:endParaRPr sz="4000">
              <a:solidFill>
                <a:schemeClr val="dk1"/>
              </a:solidFill>
            </a:endParaRPr>
          </a:p>
        </p:txBody>
      </p:sp>
      <p:cxnSp>
        <p:nvCxnSpPr>
          <p:cNvPr id="329" name="Google Shape;329;p41"/>
          <p:cNvCxnSpPr/>
          <p:nvPr/>
        </p:nvCxnSpPr>
        <p:spPr>
          <a:xfrm>
            <a:off x="0" y="6836898"/>
            <a:ext cx="12192000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>
            <a:spLocks noGrp="1"/>
          </p:cNvSpPr>
          <p:nvPr>
            <p:ph type="body" idx="1"/>
          </p:nvPr>
        </p:nvSpPr>
        <p:spPr>
          <a:xfrm>
            <a:off x="650504" y="1294228"/>
            <a:ext cx="10515599" cy="258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000"/>
              <a:buNone/>
            </a:pPr>
            <a:endParaRPr/>
          </a:p>
        </p:txBody>
      </p:sp>
      <p:cxnSp>
        <p:nvCxnSpPr>
          <p:cNvPr id="336" name="Google Shape;336;p42"/>
          <p:cNvCxnSpPr/>
          <p:nvPr/>
        </p:nvCxnSpPr>
        <p:spPr>
          <a:xfrm>
            <a:off x="0" y="6836898"/>
            <a:ext cx="12191998" cy="0"/>
          </a:xfrm>
          <a:prstGeom prst="straightConnector1">
            <a:avLst/>
          </a:prstGeom>
          <a:noFill/>
          <a:ln w="127000" cap="flat" cmpd="sng">
            <a:solidFill>
              <a:srgbClr val="33CC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42"/>
          <p:cNvSpPr txBox="1"/>
          <p:nvPr/>
        </p:nvSpPr>
        <p:spPr>
          <a:xfrm>
            <a:off x="299355" y="162961"/>
            <a:ext cx="11593286" cy="787395"/>
          </a:xfrm>
          <a:prstGeom prst="rect">
            <a:avLst/>
          </a:prstGeom>
          <a:solidFill>
            <a:srgbClr val="00808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rgbClr val="0090A1"/>
                </a:solidFill>
              </a:rPr>
              <a:t>why support tbid 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38" name="Google Shape;338;p42"/>
          <p:cNvSpPr txBox="1"/>
          <p:nvPr/>
        </p:nvSpPr>
        <p:spPr>
          <a:xfrm>
            <a:off x="455550" y="950351"/>
            <a:ext cx="11280900" cy="3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03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Char char="•"/>
            </a:pPr>
            <a:r>
              <a:rPr lang="en-US" sz="2400" b="1">
                <a:solidFill>
                  <a:srgbClr val="0090A1"/>
                </a:solidFill>
              </a:rPr>
              <a:t>TBID allows for local businesses to control funds raised, not County</a:t>
            </a:r>
            <a:endParaRPr sz="2400" b="1">
              <a:solidFill>
                <a:srgbClr val="0090A1"/>
              </a:solidFill>
            </a:endParaRPr>
          </a:p>
          <a:p>
            <a:pPr marL="685800" marR="0" lvl="1" indent="-203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Char char="•"/>
            </a:pPr>
            <a:r>
              <a:rPr lang="en-US" sz="2400" b="1">
                <a:solidFill>
                  <a:srgbClr val="0090A1"/>
                </a:solidFill>
              </a:rPr>
              <a:t>TBID creates financially independent organization with strong, independent voice, strengthens Association’s position in negotiations with Placer County</a:t>
            </a:r>
            <a:endParaRPr sz="2400">
              <a:solidFill>
                <a:srgbClr val="0090A1"/>
              </a:solidFill>
            </a:endParaRPr>
          </a:p>
          <a:p>
            <a:pPr marL="685800" marR="0" lvl="1" indent="-203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Char char="•"/>
            </a:pPr>
            <a:r>
              <a:rPr lang="en-US" sz="2400" b="1">
                <a:solidFill>
                  <a:srgbClr val="0090A1"/>
                </a:solidFill>
              </a:rPr>
              <a:t>Frees $3.8m of TOT for additional funding of transportation and housing</a:t>
            </a:r>
            <a:endParaRPr sz="2400" b="1">
              <a:solidFill>
                <a:srgbClr val="0090A1"/>
              </a:solidFill>
            </a:endParaRPr>
          </a:p>
          <a:p>
            <a:pPr marL="685800" marR="0" lvl="1" indent="-203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Char char="•"/>
            </a:pPr>
            <a:r>
              <a:rPr lang="en-US" sz="2400" b="1">
                <a:solidFill>
                  <a:srgbClr val="0090A1"/>
                </a:solidFill>
              </a:rPr>
              <a:t>Funding raised from </a:t>
            </a:r>
            <a:r>
              <a:rPr lang="en-US" sz="2400" b="1" u="sng">
                <a:solidFill>
                  <a:srgbClr val="0090A1"/>
                </a:solidFill>
              </a:rPr>
              <a:t>all</a:t>
            </a:r>
            <a:r>
              <a:rPr lang="en-US" sz="2400" b="1">
                <a:solidFill>
                  <a:srgbClr val="0090A1"/>
                </a:solidFill>
              </a:rPr>
              <a:t> sectors that benefit, creating greater equity</a:t>
            </a:r>
            <a:endParaRPr sz="2400" b="1">
              <a:solidFill>
                <a:srgbClr val="0090A1"/>
              </a:solidFill>
            </a:endParaRPr>
          </a:p>
          <a:p>
            <a:pPr marL="685800" marR="0" lvl="1" indent="-203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400"/>
              <a:buChar char="•"/>
            </a:pPr>
            <a:r>
              <a:rPr lang="en-US" sz="2400" b="1">
                <a:solidFill>
                  <a:srgbClr val="0090A1"/>
                </a:solidFill>
              </a:rPr>
              <a:t>Will allow North Tahoe region to more effectively compete with competitive set</a:t>
            </a:r>
            <a:endParaRPr sz="2400" b="1">
              <a:solidFill>
                <a:srgbClr val="0090A1"/>
              </a:solidFill>
            </a:endParaRPr>
          </a:p>
          <a:p>
            <a:pPr marL="685800" marR="0" lvl="1" indent="-203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2400"/>
              <a:buChar char="•"/>
            </a:pPr>
            <a:r>
              <a:rPr lang="en-US" sz="2400" b="1" i="0" u="none" strike="noStrike" cap="none">
                <a:solidFill>
                  <a:srgbClr val="0090A1"/>
                </a:solidFill>
              </a:rPr>
              <a:t>Strengthens business support and community enhancements</a:t>
            </a:r>
            <a:endParaRPr sz="2400" b="1">
              <a:solidFill>
                <a:srgbClr val="0090A1"/>
              </a:solidFill>
            </a:endParaRPr>
          </a:p>
          <a:p>
            <a:pPr marL="914400" marR="0" lvl="0" indent="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b="1"/>
          </a:p>
          <a:p>
            <a:pPr marL="685800" marR="0" lvl="1" indent="-1143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90A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PRELIMINARY COMMITMENTS FROM SUPERVISORS</a:t>
            </a:r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1"/>
          </p:nvPr>
        </p:nvSpPr>
        <p:spPr>
          <a:xfrm>
            <a:off x="650500" y="1583550"/>
            <a:ext cx="10515600" cy="36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If TBID formed Board would enter into 5 year contract committing the $3.9 M currently funding NLTRA to be utilized for WFH &amp; Transportation initiatives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Contract would also stipulate that a committee, with the members selected by NLTRA board, would be the entity which makes recommendations to Board for uses of $3.9 M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initial term of a TBID is 5 years. If TBID is not renewed Board would agree to fund NLTRA using TOT dollars at current levels plus CPI adjustment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If TBID is formed Board will not support a TOT increase for period of 5 years. If TOT is increased during 5 year term the TBID assessment on lodging will be terminated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1663</Words>
  <Application>Microsoft Office PowerPoint</Application>
  <PresentationFormat>Widescreen</PresentationFormat>
  <Paragraphs>274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Libre Franklin</vt:lpstr>
      <vt:lpstr>Arial</vt:lpstr>
      <vt:lpstr>Office Theme</vt:lpstr>
      <vt:lpstr>PowerPoint Presentation</vt:lpstr>
      <vt:lpstr>PowerPoint Presentation</vt:lpstr>
      <vt:lpstr>COUNTY TRANSIENT OCCUPANCY TAX - $18 MILLION CURRENT USES: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COMMITMENTS FROM SUPERVISORS</vt:lpstr>
      <vt:lpstr>PowerPoint Presentation</vt:lpstr>
      <vt:lpstr>PowerPoint Presentation</vt:lpstr>
      <vt:lpstr> BASIS FOR ASSESSMENT STRUCTURE</vt:lpstr>
      <vt:lpstr>PowerPoint Presentation</vt:lpstr>
      <vt:lpstr>DRAFT TBID BUDGET - ASSESSMENT STRUCTURE: 1% ON LODGING FOR SQUAW/ALPINE &amp; NORTHSTAR ZONES, 2% ON REMAINING LODGING, 1% ON F&amp;B, RETAIL, AND RECREATION</vt:lpstr>
      <vt:lpstr>PowerPoint Presentation</vt:lpstr>
      <vt:lpstr>ESTIMATED SHARE OF TBID VOTE (WEIGHTED VOTE) </vt:lpstr>
      <vt:lpstr>OUTREACH, EDUCATION &amp; SECURING SUPPORT</vt:lpstr>
      <vt:lpstr>TBID,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Burke</dc:creator>
  <cp:lastModifiedBy>Amber Burke</cp:lastModifiedBy>
  <cp:revision>1</cp:revision>
  <dcterms:modified xsi:type="dcterms:W3CDTF">2019-08-07T15:01:01Z</dcterms:modified>
</cp:coreProperties>
</file>