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1316" r:id="rId6"/>
    <p:sldId id="1393" r:id="rId7"/>
    <p:sldId id="1347" r:id="rId8"/>
    <p:sldId id="1368" r:id="rId9"/>
    <p:sldId id="301" r:id="rId10"/>
    <p:sldId id="320" r:id="rId11"/>
    <p:sldId id="292" r:id="rId12"/>
    <p:sldId id="1370" r:id="rId13"/>
    <p:sldId id="1391" r:id="rId14"/>
    <p:sldId id="1398" r:id="rId15"/>
    <p:sldId id="1355" r:id="rId16"/>
    <p:sldId id="1392" r:id="rId17"/>
    <p:sldId id="1399" r:id="rId18"/>
    <p:sldId id="316" r:id="rId19"/>
    <p:sldId id="1400" r:id="rId20"/>
    <p:sldId id="1386" r:id="rId21"/>
    <p:sldId id="1396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Setzer" initials="ES" lastIdx="6" clrIdx="0">
    <p:extLst>
      <p:ext uri="{19B8F6BF-5375-455C-9EA6-DF929625EA0E}">
        <p15:presenceInfo xmlns:p15="http://schemas.microsoft.com/office/powerpoint/2012/main" userId="S::ESetzer@placer.ca.gov::e5eb9806-201b-405f-b450-ecd72df9428e" providerId="AD"/>
      </p:ext>
    </p:extLst>
  </p:cmAuthor>
  <p:cmAuthor id="2" name="Nicholas Martin" initials="NM" lastIdx="1" clrIdx="1">
    <p:extLst>
      <p:ext uri="{19B8F6BF-5375-455C-9EA6-DF929625EA0E}">
        <p15:presenceInfo xmlns:p15="http://schemas.microsoft.com/office/powerpoint/2012/main" userId="S::nmartin@placer.ca.gov::e082333c-2694-4da2-bc42-bb527f1b00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7B556-5FBA-4F6B-AA2F-F57EF1D45E02}" v="1" dt="2022-01-04T23:50:57.790"/>
    <p1510:client id="{81E66AB3-FF11-443A-80B0-47CA8B3B0FEC}" v="153" dt="2022-01-04T23:00:39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olloway" userId="7ce42f81-2157-4c28-8cd0-4df1cfdbcd3e" providerId="ADAL" clId="{81E66AB3-FF11-443A-80B0-47CA8B3B0FEC}"/>
    <pc:docChg chg="undo redo custSel addSld delSld modSld sldOrd">
      <pc:chgData name="Stephanie Holloway" userId="7ce42f81-2157-4c28-8cd0-4df1cfdbcd3e" providerId="ADAL" clId="{81E66AB3-FF11-443A-80B0-47CA8B3B0FEC}" dt="2022-01-04T23:00:39.346" v="1768" actId="20577"/>
      <pc:docMkLst>
        <pc:docMk/>
      </pc:docMkLst>
      <pc:sldChg chg="del mod modShow">
        <pc:chgData name="Stephanie Holloway" userId="7ce42f81-2157-4c28-8cd0-4df1cfdbcd3e" providerId="ADAL" clId="{81E66AB3-FF11-443A-80B0-47CA8B3B0FEC}" dt="2022-01-04T22:31:20.845" v="772" actId="2696"/>
        <pc:sldMkLst>
          <pc:docMk/>
          <pc:sldMk cId="2181005397" sldId="268"/>
        </pc:sldMkLst>
      </pc:sldChg>
      <pc:sldChg chg="modSp mod modNotesTx">
        <pc:chgData name="Stephanie Holloway" userId="7ce42f81-2157-4c28-8cd0-4df1cfdbcd3e" providerId="ADAL" clId="{81E66AB3-FF11-443A-80B0-47CA8B3B0FEC}" dt="2022-01-04T05:15:25.386" v="74"/>
        <pc:sldMkLst>
          <pc:docMk/>
          <pc:sldMk cId="2906935741" sldId="292"/>
        </pc:sldMkLst>
        <pc:spChg chg="mod">
          <ac:chgData name="Stephanie Holloway" userId="7ce42f81-2157-4c28-8cd0-4df1cfdbcd3e" providerId="ADAL" clId="{81E66AB3-FF11-443A-80B0-47CA8B3B0FEC}" dt="2022-01-04T05:14:10.216" v="54" actId="20577"/>
          <ac:spMkLst>
            <pc:docMk/>
            <pc:sldMk cId="2906935741" sldId="292"/>
            <ac:spMk id="76" creationId="{00000000-0000-0000-0000-000000000000}"/>
          </ac:spMkLst>
        </pc:spChg>
      </pc:sldChg>
      <pc:sldChg chg="modNotesTx">
        <pc:chgData name="Stephanie Holloway" userId="7ce42f81-2157-4c28-8cd0-4df1cfdbcd3e" providerId="ADAL" clId="{81E66AB3-FF11-443A-80B0-47CA8B3B0FEC}" dt="2022-01-04T05:15:19.707" v="72"/>
        <pc:sldMkLst>
          <pc:docMk/>
          <pc:sldMk cId="875248447" sldId="301"/>
        </pc:sldMkLst>
      </pc:sldChg>
      <pc:sldChg chg="del mod modShow">
        <pc:chgData name="Stephanie Holloway" userId="7ce42f81-2157-4c28-8cd0-4df1cfdbcd3e" providerId="ADAL" clId="{81E66AB3-FF11-443A-80B0-47CA8B3B0FEC}" dt="2022-01-04T22:31:30.404" v="777" actId="2696"/>
        <pc:sldMkLst>
          <pc:docMk/>
          <pc:sldMk cId="1205731697" sldId="306"/>
        </pc:sldMkLst>
      </pc:sldChg>
      <pc:sldChg chg="modSp mod modNotesTx">
        <pc:chgData name="Stephanie Holloway" userId="7ce42f81-2157-4c28-8cd0-4df1cfdbcd3e" providerId="ADAL" clId="{81E66AB3-FF11-443A-80B0-47CA8B3B0FEC}" dt="2022-01-04T22:41:31.344" v="1327" actId="20577"/>
        <pc:sldMkLst>
          <pc:docMk/>
          <pc:sldMk cId="1333536805" sldId="316"/>
        </pc:sldMkLst>
        <pc:spChg chg="mod">
          <ac:chgData name="Stephanie Holloway" userId="7ce42f81-2157-4c28-8cd0-4df1cfdbcd3e" providerId="ADAL" clId="{81E66AB3-FF11-443A-80B0-47CA8B3B0FEC}" dt="2022-01-04T22:41:19.415" v="1325" actId="20577"/>
          <ac:spMkLst>
            <pc:docMk/>
            <pc:sldMk cId="1333536805" sldId="316"/>
            <ac:spMk id="2" creationId="{0E7FF391-54BD-43EF-B214-D5148062A8F2}"/>
          </ac:spMkLst>
        </pc:spChg>
        <pc:spChg chg="mod">
          <ac:chgData name="Stephanie Holloway" userId="7ce42f81-2157-4c28-8cd0-4df1cfdbcd3e" providerId="ADAL" clId="{81E66AB3-FF11-443A-80B0-47CA8B3B0FEC}" dt="2022-01-04T22:41:31.344" v="1327" actId="20577"/>
          <ac:spMkLst>
            <pc:docMk/>
            <pc:sldMk cId="1333536805" sldId="316"/>
            <ac:spMk id="3" creationId="{7B6144F3-5EA6-4AAA-AF27-AF7625E3326A}"/>
          </ac:spMkLst>
        </pc:spChg>
        <pc:picChg chg="mod">
          <ac:chgData name="Stephanie Holloway" userId="7ce42f81-2157-4c28-8cd0-4df1cfdbcd3e" providerId="ADAL" clId="{81E66AB3-FF11-443A-80B0-47CA8B3B0FEC}" dt="2022-01-04T05:32:13.475" v="379" actId="14100"/>
          <ac:picMkLst>
            <pc:docMk/>
            <pc:sldMk cId="1333536805" sldId="316"/>
            <ac:picMk id="9" creationId="{D16FAFD2-2B1E-4981-AF8A-9986C7A008EF}"/>
          </ac:picMkLst>
        </pc:picChg>
      </pc:sldChg>
      <pc:sldChg chg="modNotesTx">
        <pc:chgData name="Stephanie Holloway" userId="7ce42f81-2157-4c28-8cd0-4df1cfdbcd3e" providerId="ADAL" clId="{81E66AB3-FF11-443A-80B0-47CA8B3B0FEC}" dt="2022-01-04T05:15:22.158" v="73"/>
        <pc:sldMkLst>
          <pc:docMk/>
          <pc:sldMk cId="2309092823" sldId="320"/>
        </pc:sldMkLst>
      </pc:sldChg>
      <pc:sldChg chg="modNotesTx">
        <pc:chgData name="Stephanie Holloway" userId="7ce42f81-2157-4c28-8cd0-4df1cfdbcd3e" providerId="ADAL" clId="{81E66AB3-FF11-443A-80B0-47CA8B3B0FEC}" dt="2022-01-04T05:15:02.439" v="70"/>
        <pc:sldMkLst>
          <pc:docMk/>
          <pc:sldMk cId="338659833" sldId="1347"/>
        </pc:sldMkLst>
      </pc:sldChg>
      <pc:sldChg chg="del mod ord modShow">
        <pc:chgData name="Stephanie Holloway" userId="7ce42f81-2157-4c28-8cd0-4df1cfdbcd3e" providerId="ADAL" clId="{81E66AB3-FF11-443A-80B0-47CA8B3B0FEC}" dt="2022-01-04T22:31:02.763" v="769" actId="2696"/>
        <pc:sldMkLst>
          <pc:docMk/>
          <pc:sldMk cId="600403874" sldId="1354"/>
        </pc:sldMkLst>
      </pc:sldChg>
      <pc:sldChg chg="modNotesTx">
        <pc:chgData name="Stephanie Holloway" userId="7ce42f81-2157-4c28-8cd0-4df1cfdbcd3e" providerId="ADAL" clId="{81E66AB3-FF11-443A-80B0-47CA8B3B0FEC}" dt="2022-01-04T05:16:16.109" v="96" actId="5793"/>
        <pc:sldMkLst>
          <pc:docMk/>
          <pc:sldMk cId="3904884879" sldId="1355"/>
        </pc:sldMkLst>
      </pc:sldChg>
      <pc:sldChg chg="del">
        <pc:chgData name="Stephanie Holloway" userId="7ce42f81-2157-4c28-8cd0-4df1cfdbcd3e" providerId="ADAL" clId="{81E66AB3-FF11-443A-80B0-47CA8B3B0FEC}" dt="2022-01-04T01:12:13.154" v="39" actId="2696"/>
        <pc:sldMkLst>
          <pc:docMk/>
          <pc:sldMk cId="1841124738" sldId="1359"/>
        </pc:sldMkLst>
      </pc:sldChg>
      <pc:sldChg chg="del mod ord modShow">
        <pc:chgData name="Stephanie Holloway" userId="7ce42f81-2157-4c28-8cd0-4df1cfdbcd3e" providerId="ADAL" clId="{81E66AB3-FF11-443A-80B0-47CA8B3B0FEC}" dt="2022-01-04T22:31:18.320" v="771" actId="2696"/>
        <pc:sldMkLst>
          <pc:docMk/>
          <pc:sldMk cId="2727693426" sldId="1362"/>
        </pc:sldMkLst>
      </pc:sldChg>
      <pc:sldChg chg="modNotesTx">
        <pc:chgData name="Stephanie Holloway" userId="7ce42f81-2157-4c28-8cd0-4df1cfdbcd3e" providerId="ADAL" clId="{81E66AB3-FF11-443A-80B0-47CA8B3B0FEC}" dt="2022-01-04T05:15:14.948" v="71"/>
        <pc:sldMkLst>
          <pc:docMk/>
          <pc:sldMk cId="3375411937" sldId="1368"/>
        </pc:sldMkLst>
      </pc:sldChg>
      <pc:sldChg chg="modNotesTx">
        <pc:chgData name="Stephanie Holloway" userId="7ce42f81-2157-4c28-8cd0-4df1cfdbcd3e" providerId="ADAL" clId="{81E66AB3-FF11-443A-80B0-47CA8B3B0FEC}" dt="2022-01-04T05:15:29.630" v="80"/>
        <pc:sldMkLst>
          <pc:docMk/>
          <pc:sldMk cId="3504277373" sldId="1370"/>
        </pc:sldMkLst>
      </pc:sldChg>
      <pc:sldChg chg="add del mod ord modShow">
        <pc:chgData name="Stephanie Holloway" userId="7ce42f81-2157-4c28-8cd0-4df1cfdbcd3e" providerId="ADAL" clId="{81E66AB3-FF11-443A-80B0-47CA8B3B0FEC}" dt="2022-01-04T22:31:07.800" v="770" actId="2696"/>
        <pc:sldMkLst>
          <pc:docMk/>
          <pc:sldMk cId="1436357570" sldId="1377"/>
        </pc:sldMkLst>
      </pc:sldChg>
      <pc:sldChg chg="del mod modShow">
        <pc:chgData name="Stephanie Holloway" userId="7ce42f81-2157-4c28-8cd0-4df1cfdbcd3e" providerId="ADAL" clId="{81E66AB3-FF11-443A-80B0-47CA8B3B0FEC}" dt="2022-01-04T22:31:26.734" v="775" actId="2696"/>
        <pc:sldMkLst>
          <pc:docMk/>
          <pc:sldMk cId="1462939475" sldId="1381"/>
        </pc:sldMkLst>
      </pc:sldChg>
      <pc:sldChg chg="del">
        <pc:chgData name="Stephanie Holloway" userId="7ce42f81-2157-4c28-8cd0-4df1cfdbcd3e" providerId="ADAL" clId="{81E66AB3-FF11-443A-80B0-47CA8B3B0FEC}" dt="2022-01-04T05:19:36.637" v="152" actId="2696"/>
        <pc:sldMkLst>
          <pc:docMk/>
          <pc:sldMk cId="4183500702" sldId="1383"/>
        </pc:sldMkLst>
      </pc:sldChg>
      <pc:sldChg chg="del mod modShow">
        <pc:chgData name="Stephanie Holloway" userId="7ce42f81-2157-4c28-8cd0-4df1cfdbcd3e" providerId="ADAL" clId="{81E66AB3-FF11-443A-80B0-47CA8B3B0FEC}" dt="2022-01-04T22:31:32.986" v="778" actId="2696"/>
        <pc:sldMkLst>
          <pc:docMk/>
          <pc:sldMk cId="1920443374" sldId="1385"/>
        </pc:sldMkLst>
      </pc:sldChg>
      <pc:sldChg chg="addSp delSp modSp mod modNotesTx">
        <pc:chgData name="Stephanie Holloway" userId="7ce42f81-2157-4c28-8cd0-4df1cfdbcd3e" providerId="ADAL" clId="{81E66AB3-FF11-443A-80B0-47CA8B3B0FEC}" dt="2022-01-04T23:00:39.346" v="1768" actId="20577"/>
        <pc:sldMkLst>
          <pc:docMk/>
          <pc:sldMk cId="2689174725" sldId="1386"/>
        </pc:sldMkLst>
        <pc:spChg chg="mod">
          <ac:chgData name="Stephanie Holloway" userId="7ce42f81-2157-4c28-8cd0-4df1cfdbcd3e" providerId="ADAL" clId="{81E66AB3-FF11-443A-80B0-47CA8B3B0FEC}" dt="2022-01-04T22:57:59.770" v="1722" actId="26606"/>
          <ac:spMkLst>
            <pc:docMk/>
            <pc:sldMk cId="2689174725" sldId="1386"/>
            <ac:spMk id="75" creationId="{00000000-0000-0000-0000-000000000000}"/>
          </ac:spMkLst>
        </pc:spChg>
        <pc:spChg chg="mod">
          <ac:chgData name="Stephanie Holloway" userId="7ce42f81-2157-4c28-8cd0-4df1cfdbcd3e" providerId="ADAL" clId="{81E66AB3-FF11-443A-80B0-47CA8B3B0FEC}" dt="2022-01-04T23:00:39.346" v="1768" actId="20577"/>
          <ac:spMkLst>
            <pc:docMk/>
            <pc:sldMk cId="2689174725" sldId="1386"/>
            <ac:spMk id="76" creationId="{00000000-0000-0000-0000-000000000000}"/>
          </ac:spMkLst>
        </pc:spChg>
        <pc:spChg chg="del">
          <ac:chgData name="Stephanie Holloway" userId="7ce42f81-2157-4c28-8cd0-4df1cfdbcd3e" providerId="ADAL" clId="{81E66AB3-FF11-443A-80B0-47CA8B3B0FEC}" dt="2022-01-04T22:57:59.770" v="1722" actId="26606"/>
          <ac:spMkLst>
            <pc:docMk/>
            <pc:sldMk cId="2689174725" sldId="1386"/>
            <ac:spMk id="81" creationId="{9B7AD9F6-8CE7-4299-8FC6-328F4DCD3FF9}"/>
          </ac:spMkLst>
        </pc:spChg>
        <pc:spChg chg="del">
          <ac:chgData name="Stephanie Holloway" userId="7ce42f81-2157-4c28-8cd0-4df1cfdbcd3e" providerId="ADAL" clId="{81E66AB3-FF11-443A-80B0-47CA8B3B0FEC}" dt="2022-01-04T22:57:59.770" v="1722" actId="26606"/>
          <ac:spMkLst>
            <pc:docMk/>
            <pc:sldMk cId="2689174725" sldId="1386"/>
            <ac:spMk id="83" creationId="{F49775AF-8896-43EE-92C6-83497D6DC56F}"/>
          </ac:spMkLst>
        </pc:spChg>
        <pc:spChg chg="add">
          <ac:chgData name="Stephanie Holloway" userId="7ce42f81-2157-4c28-8cd0-4df1cfdbcd3e" providerId="ADAL" clId="{81E66AB3-FF11-443A-80B0-47CA8B3B0FEC}" dt="2022-01-04T22:57:59.770" v="1722" actId="26606"/>
          <ac:spMkLst>
            <pc:docMk/>
            <pc:sldMk cId="2689174725" sldId="1386"/>
            <ac:spMk id="88" creationId="{F13C74B1-5B17-4795-BED0-7140497B445A}"/>
          </ac:spMkLst>
        </pc:spChg>
        <pc:spChg chg="add">
          <ac:chgData name="Stephanie Holloway" userId="7ce42f81-2157-4c28-8cd0-4df1cfdbcd3e" providerId="ADAL" clId="{81E66AB3-FF11-443A-80B0-47CA8B3B0FEC}" dt="2022-01-04T22:57:59.770" v="1722" actId="26606"/>
          <ac:spMkLst>
            <pc:docMk/>
            <pc:sldMk cId="2689174725" sldId="1386"/>
            <ac:spMk id="90" creationId="{D4974D33-8DC5-464E-8C6D-BE58F0669C17}"/>
          </ac:spMkLst>
        </pc:spChg>
        <pc:picChg chg="mod">
          <ac:chgData name="Stephanie Holloway" userId="7ce42f81-2157-4c28-8cd0-4df1cfdbcd3e" providerId="ADAL" clId="{81E66AB3-FF11-443A-80B0-47CA8B3B0FEC}" dt="2022-01-04T22:58:03.320" v="1723" actId="14100"/>
          <ac:picMkLst>
            <pc:docMk/>
            <pc:sldMk cId="2689174725" sldId="1386"/>
            <ac:picMk id="4" creationId="{475841F3-41B3-468A-A8AA-A30E2D6E177A}"/>
          </ac:picMkLst>
        </pc:picChg>
      </pc:sldChg>
      <pc:sldChg chg="del mod modShow">
        <pc:chgData name="Stephanie Holloway" userId="7ce42f81-2157-4c28-8cd0-4df1cfdbcd3e" providerId="ADAL" clId="{81E66AB3-FF11-443A-80B0-47CA8B3B0FEC}" dt="2022-01-04T22:31:28.553" v="776" actId="2696"/>
        <pc:sldMkLst>
          <pc:docMk/>
          <pc:sldMk cId="3310094592" sldId="1388"/>
        </pc:sldMkLst>
      </pc:sldChg>
      <pc:sldChg chg="del mod modShow">
        <pc:chgData name="Stephanie Holloway" userId="7ce42f81-2157-4c28-8cd0-4df1cfdbcd3e" providerId="ADAL" clId="{81E66AB3-FF11-443A-80B0-47CA8B3B0FEC}" dt="2022-01-04T22:31:24.743" v="774" actId="2696"/>
        <pc:sldMkLst>
          <pc:docMk/>
          <pc:sldMk cId="3086337633" sldId="1389"/>
        </pc:sldMkLst>
      </pc:sldChg>
      <pc:sldChg chg="modNotesTx">
        <pc:chgData name="Stephanie Holloway" userId="7ce42f81-2157-4c28-8cd0-4df1cfdbcd3e" providerId="ADAL" clId="{81E66AB3-FF11-443A-80B0-47CA8B3B0FEC}" dt="2022-01-04T05:16:31.806" v="105" actId="20577"/>
        <pc:sldMkLst>
          <pc:docMk/>
          <pc:sldMk cId="1683103426" sldId="1391"/>
        </pc:sldMkLst>
      </pc:sldChg>
      <pc:sldChg chg="modSp mod modNotesTx">
        <pc:chgData name="Stephanie Holloway" userId="7ce42f81-2157-4c28-8cd0-4df1cfdbcd3e" providerId="ADAL" clId="{81E66AB3-FF11-443A-80B0-47CA8B3B0FEC}" dt="2022-01-04T22:44:36.220" v="1488" actId="1076"/>
        <pc:sldMkLst>
          <pc:docMk/>
          <pc:sldMk cId="243396690" sldId="1392"/>
        </pc:sldMkLst>
        <pc:spChg chg="mod">
          <ac:chgData name="Stephanie Holloway" userId="7ce42f81-2157-4c28-8cd0-4df1cfdbcd3e" providerId="ADAL" clId="{81E66AB3-FF11-443A-80B0-47CA8B3B0FEC}" dt="2022-01-04T22:43:05.128" v="1364" actId="20577"/>
          <ac:spMkLst>
            <pc:docMk/>
            <pc:sldMk cId="243396690" sldId="1392"/>
            <ac:spMk id="2" creationId="{7609B6D5-2779-4134-9430-4D0A4A7742DC}"/>
          </ac:spMkLst>
        </pc:spChg>
        <pc:spChg chg="mod">
          <ac:chgData name="Stephanie Holloway" userId="7ce42f81-2157-4c28-8cd0-4df1cfdbcd3e" providerId="ADAL" clId="{81E66AB3-FF11-443A-80B0-47CA8B3B0FEC}" dt="2022-01-04T22:30:41.683" v="768" actId="14100"/>
          <ac:spMkLst>
            <pc:docMk/>
            <pc:sldMk cId="243396690" sldId="1392"/>
            <ac:spMk id="4" creationId="{0FF5BD52-7439-425D-A48D-554B78E94C42}"/>
          </ac:spMkLst>
        </pc:spChg>
        <pc:spChg chg="mod">
          <ac:chgData name="Stephanie Holloway" userId="7ce42f81-2157-4c28-8cd0-4df1cfdbcd3e" providerId="ADAL" clId="{81E66AB3-FF11-443A-80B0-47CA8B3B0FEC}" dt="2022-01-04T22:44:36.220" v="1488" actId="1076"/>
          <ac:spMkLst>
            <pc:docMk/>
            <pc:sldMk cId="243396690" sldId="1392"/>
            <ac:spMk id="6" creationId="{A9CEC6FA-8162-4A22-8B07-CC9604D2C1B4}"/>
          </ac:spMkLst>
        </pc:spChg>
        <pc:picChg chg="mod">
          <ac:chgData name="Stephanie Holloway" userId="7ce42f81-2157-4c28-8cd0-4df1cfdbcd3e" providerId="ADAL" clId="{81E66AB3-FF11-443A-80B0-47CA8B3B0FEC}" dt="2022-01-04T05:32:06.964" v="378" actId="14100"/>
          <ac:picMkLst>
            <pc:docMk/>
            <pc:sldMk cId="243396690" sldId="1392"/>
            <ac:picMk id="8" creationId="{BE636DF1-B4E8-4B20-9C64-C8D839346F42}"/>
          </ac:picMkLst>
        </pc:picChg>
      </pc:sldChg>
      <pc:sldChg chg="modNotesTx">
        <pc:chgData name="Stephanie Holloway" userId="7ce42f81-2157-4c28-8cd0-4df1cfdbcd3e" providerId="ADAL" clId="{81E66AB3-FF11-443A-80B0-47CA8B3B0FEC}" dt="2022-01-04T05:14:53.615" v="69" actId="20577"/>
        <pc:sldMkLst>
          <pc:docMk/>
          <pc:sldMk cId="2010008663" sldId="1393"/>
        </pc:sldMkLst>
      </pc:sldChg>
      <pc:sldChg chg="del mod modShow">
        <pc:chgData name="Stephanie Holloway" userId="7ce42f81-2157-4c28-8cd0-4df1cfdbcd3e" providerId="ADAL" clId="{81E66AB3-FF11-443A-80B0-47CA8B3B0FEC}" dt="2022-01-04T22:31:22.754" v="773" actId="2696"/>
        <pc:sldMkLst>
          <pc:docMk/>
          <pc:sldMk cId="3931226249" sldId="1395"/>
        </pc:sldMkLst>
      </pc:sldChg>
      <pc:sldChg chg="modNotesTx">
        <pc:chgData name="Stephanie Holloway" userId="7ce42f81-2157-4c28-8cd0-4df1cfdbcd3e" providerId="ADAL" clId="{81E66AB3-FF11-443A-80B0-47CA8B3B0FEC}" dt="2022-01-04T22:20:01.524" v="414"/>
        <pc:sldMkLst>
          <pc:docMk/>
          <pc:sldMk cId="1511796533" sldId="1398"/>
        </pc:sldMkLst>
      </pc:sldChg>
      <pc:sldChg chg="delSp modSp mod ord modNotesTx">
        <pc:chgData name="Stephanie Holloway" userId="7ce42f81-2157-4c28-8cd0-4df1cfdbcd3e" providerId="ADAL" clId="{81E66AB3-FF11-443A-80B0-47CA8B3B0FEC}" dt="2022-01-04T22:56:26.002" v="1624"/>
        <pc:sldMkLst>
          <pc:docMk/>
          <pc:sldMk cId="532136860" sldId="1399"/>
        </pc:sldMkLst>
        <pc:spChg chg="mod">
          <ac:chgData name="Stephanie Holloway" userId="7ce42f81-2157-4c28-8cd0-4df1cfdbcd3e" providerId="ADAL" clId="{81E66AB3-FF11-443A-80B0-47CA8B3B0FEC}" dt="2022-01-04T05:28:44.719" v="253" actId="20577"/>
          <ac:spMkLst>
            <pc:docMk/>
            <pc:sldMk cId="532136860" sldId="1399"/>
            <ac:spMk id="2" creationId="{0E7FF391-54BD-43EF-B214-D5148062A8F2}"/>
          </ac:spMkLst>
        </pc:spChg>
        <pc:spChg chg="mod">
          <ac:chgData name="Stephanie Holloway" userId="7ce42f81-2157-4c28-8cd0-4df1cfdbcd3e" providerId="ADAL" clId="{81E66AB3-FF11-443A-80B0-47CA8B3B0FEC}" dt="2022-01-04T22:20:52.982" v="420" actId="20577"/>
          <ac:spMkLst>
            <pc:docMk/>
            <pc:sldMk cId="532136860" sldId="1399"/>
            <ac:spMk id="3" creationId="{E2B4CECF-1D70-45EE-A050-F7D9C8D3FD68}"/>
          </ac:spMkLst>
        </pc:spChg>
        <pc:picChg chg="del">
          <ac:chgData name="Stephanie Holloway" userId="7ce42f81-2157-4c28-8cd0-4df1cfdbcd3e" providerId="ADAL" clId="{81E66AB3-FF11-443A-80B0-47CA8B3B0FEC}" dt="2022-01-04T05:24:23.089" v="194" actId="21"/>
          <ac:picMkLst>
            <pc:docMk/>
            <pc:sldMk cId="532136860" sldId="1399"/>
            <ac:picMk id="8" creationId="{59701ACD-FC6A-4595-A2EC-DE62FDFB2326}"/>
          </ac:picMkLst>
        </pc:picChg>
      </pc:sldChg>
      <pc:sldChg chg="modSp mod modNotesTx">
        <pc:chgData name="Stephanie Holloway" userId="7ce42f81-2157-4c28-8cd0-4df1cfdbcd3e" providerId="ADAL" clId="{81E66AB3-FF11-443A-80B0-47CA8B3B0FEC}" dt="2022-01-04T22:55:03.049" v="1622" actId="20577"/>
        <pc:sldMkLst>
          <pc:docMk/>
          <pc:sldMk cId="799384092" sldId="1400"/>
        </pc:sldMkLst>
        <pc:spChg chg="mod">
          <ac:chgData name="Stephanie Holloway" userId="7ce42f81-2157-4c28-8cd0-4df1cfdbcd3e" providerId="ADAL" clId="{81E66AB3-FF11-443A-80B0-47CA8B3B0FEC}" dt="2022-01-04T22:55:03.049" v="1622" actId="20577"/>
          <ac:spMkLst>
            <pc:docMk/>
            <pc:sldMk cId="799384092" sldId="1400"/>
            <ac:spMk id="2" creationId="{0E7FF391-54BD-43EF-B214-D5148062A8F2}"/>
          </ac:spMkLst>
        </pc:spChg>
        <pc:spChg chg="mod">
          <ac:chgData name="Stephanie Holloway" userId="7ce42f81-2157-4c28-8cd0-4df1cfdbcd3e" providerId="ADAL" clId="{81E66AB3-FF11-443A-80B0-47CA8B3B0FEC}" dt="2022-01-04T22:42:19.767" v="1347" actId="20577"/>
          <ac:spMkLst>
            <pc:docMk/>
            <pc:sldMk cId="799384092" sldId="1400"/>
            <ac:spMk id="3" creationId="{E2B4CECF-1D70-45EE-A050-F7D9C8D3FD6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baeurban\Shared\Projects\2588-Placer%20County%20STR%20Study\Data\Census\Copy%20of%20Census%20and%20Housing%20Affordability%20Tables%2011-13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'Vacancy Status'!$Q$15</c:f>
              <c:strCache>
                <c:ptCount val="1"/>
                <c:pt idx="0">
                  <c:v>2006-2010 ACS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950099800399657E-3"/>
                  <c:y val="-3.4695661676319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E8-4D63-8C2B-EAD2D0BEE595}"/>
                </c:ext>
              </c:extLst>
            </c:dLbl>
            <c:dLbl>
              <c:idx val="1"/>
              <c:layout>
                <c:manualLayout>
                  <c:x val="2.4950099800399202E-3"/>
                  <c:y val="-2.9739138579702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E8-4D63-8C2B-EAD2D0BEE595}"/>
                </c:ext>
              </c:extLst>
            </c:dLbl>
            <c:dLbl>
              <c:idx val="2"/>
              <c:layout>
                <c:manualLayout>
                  <c:x val="-1.2475049900199601E-3"/>
                  <c:y val="-2.230435393477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E8-4D63-8C2B-EAD2D0BEE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'Vacancy Status'!$P$20:$P$22</c:f>
              <c:strCache>
                <c:ptCount val="3"/>
                <c:pt idx="0">
                  <c:v>Seasonal/Second Home</c:v>
                </c:pt>
                <c:pt idx="1">
                  <c:v>Full-Time Occupied</c:v>
                </c:pt>
                <c:pt idx="2">
                  <c:v>Other Vacant</c:v>
                </c:pt>
              </c:strCache>
            </c:strRef>
          </c:cat>
          <c:val>
            <c:numRef>
              <c:f>'Vacancy Status'!$Q$20:$Q$22</c:f>
              <c:numCache>
                <c:formatCode>0%</c:formatCode>
                <c:ptCount val="3"/>
                <c:pt idx="0">
                  <c:v>0.66660770092576216</c:v>
                </c:pt>
                <c:pt idx="1">
                  <c:v>0.29152662303201837</c:v>
                </c:pt>
                <c:pt idx="2">
                  <c:v>4.1865676042219468E-2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8-4D63-8C2B-EAD2D0BEE595}"/>
            </c:ext>
          </c:extLst>
        </c:ser>
        <c:ser>
          <c:idx val="1"/>
          <c:order val="1"/>
          <c:tx>
            <c:strRef>
              <c:f>'Vacancy Status'!$R$15</c:f>
              <c:strCache>
                <c:ptCount val="1"/>
                <c:pt idx="0">
                  <c:v>2015-2019 ACS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475049900199143E-3"/>
                  <c:y val="-3.221740012801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E8-4D63-8C2B-EAD2D0BEE595}"/>
                </c:ext>
              </c:extLst>
            </c:dLbl>
            <c:dLbl>
              <c:idx val="1"/>
              <c:layout>
                <c:manualLayout>
                  <c:x val="7.4850299401196694E-3"/>
                  <c:y val="-3.717392322462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E8-4D63-8C2B-EAD2D0BEE595}"/>
                </c:ext>
              </c:extLst>
            </c:dLbl>
            <c:dLbl>
              <c:idx val="2"/>
              <c:layout>
                <c:manualLayout>
                  <c:x val="1.2475049900199693E-2"/>
                  <c:y val="-3.717392322462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E8-4D63-8C2B-EAD2D0BEE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'Vacancy Status'!$P$20:$P$22</c:f>
              <c:strCache>
                <c:ptCount val="3"/>
                <c:pt idx="0">
                  <c:v>Seasonal/Second Home</c:v>
                </c:pt>
                <c:pt idx="1">
                  <c:v>Full-Time Occupied</c:v>
                </c:pt>
                <c:pt idx="2">
                  <c:v>Other Vacant</c:v>
                </c:pt>
              </c:strCache>
            </c:strRef>
          </c:cat>
          <c:val>
            <c:numRef>
              <c:f>'Vacancy Status'!$R$20:$R$22</c:f>
              <c:numCache>
                <c:formatCode>0%</c:formatCode>
                <c:ptCount val="3"/>
                <c:pt idx="0">
                  <c:v>0.71823438909225956</c:v>
                </c:pt>
                <c:pt idx="1">
                  <c:v>0.25507984508461989</c:v>
                </c:pt>
                <c:pt idx="2">
                  <c:v>2.6685765823120589E-2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8-4D63-8C2B-EAD2D0BEE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2475327"/>
        <c:axId val="1262479487"/>
        <c:axId val="0"/>
      </c:bar3DChart>
      <c:catAx>
        <c:axId val="126247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79487"/>
        <c:crosses val="autoZero"/>
        <c:auto val="1"/>
        <c:lblAlgn val="ctr"/>
        <c:lblOffset val="100"/>
        <c:noMultiLvlLbl val="0"/>
      </c:catAx>
      <c:valAx>
        <c:axId val="1262479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7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1727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1727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r">
              <a:defRPr sz="1300"/>
            </a:lvl1pPr>
          </a:lstStyle>
          <a:p>
            <a:fld id="{E8AF245F-8501-4AA6-9B9D-A060622937B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4" rIns="96646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46" tIns="48324" rIns="96646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1727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1727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r">
              <a:defRPr sz="1300"/>
            </a:lvl1pPr>
          </a:lstStyle>
          <a:p>
            <a:fld id="{3190D639-56C1-4CA2-B39B-E411B1B4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pPr marL="628545" lvl="1" indent="-171421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Crystal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/>
              <a:t>Crystal</a:t>
            </a:r>
          </a:p>
          <a:p>
            <a:pPr marL="273692" indent="-285702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Crystal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85888" y="900113"/>
            <a:ext cx="7997826" cy="449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2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Step</a:t>
            </a:r>
          </a:p>
          <a:p>
            <a:pPr marL="15872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156 units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4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85888" y="900113"/>
            <a:ext cx="7997826" cy="449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23"/>
            <a:r>
              <a:rPr lang="en-US"/>
              <a:t>Stephanie</a:t>
            </a:r>
          </a:p>
          <a:p>
            <a:pPr marL="330173" indent="-1714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5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85888" y="900113"/>
            <a:ext cx="7997826" cy="449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23"/>
            <a:r>
              <a:rPr lang="en-US"/>
              <a:t>Stephanie</a:t>
            </a:r>
          </a:p>
        </p:txBody>
      </p:sp>
    </p:spTree>
    <p:extLst>
      <p:ext uri="{BB962C8B-B14F-4D97-AF65-F5344CB8AC3E}">
        <p14:creationId xmlns:p14="http://schemas.microsoft.com/office/powerpoint/2010/main" val="2629566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d8d4de5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85888" y="900113"/>
            <a:ext cx="7997826" cy="4498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d8d4de50c_0_58:notes"/>
          <p:cNvSpPr txBox="1">
            <a:spLocks noGrp="1"/>
          </p:cNvSpPr>
          <p:nvPr>
            <p:ph type="body" idx="1"/>
          </p:nvPr>
        </p:nvSpPr>
        <p:spPr>
          <a:xfrm>
            <a:off x="522515" y="5700714"/>
            <a:ext cx="4180114" cy="5400675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r>
              <a:rPr lang="en-US">
                <a:cs typeface="Calibri"/>
              </a:rPr>
              <a:t>Stephanie</a:t>
            </a:r>
          </a:p>
        </p:txBody>
      </p:sp>
    </p:spTree>
    <p:extLst>
      <p:ext uri="{BB962C8B-B14F-4D97-AF65-F5344CB8AC3E}">
        <p14:creationId xmlns:p14="http://schemas.microsoft.com/office/powerpoint/2010/main" val="150225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3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Stephanie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/>
              <a:t>Stephanie</a:t>
            </a:r>
          </a:p>
          <a:p>
            <a:pPr lvl="1"/>
            <a:endParaRPr lang="en-US" sz="17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Stephanie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Stephanie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48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d8d4de5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85888" y="900113"/>
            <a:ext cx="7997826" cy="4498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d8d4de50c_0_58:notes"/>
          <p:cNvSpPr txBox="1">
            <a:spLocks noGrp="1"/>
          </p:cNvSpPr>
          <p:nvPr>
            <p:ph type="body" idx="1"/>
          </p:nvPr>
        </p:nvSpPr>
        <p:spPr>
          <a:xfrm>
            <a:off x="522515" y="5700714"/>
            <a:ext cx="4180114" cy="5400675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Stephanie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470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Stephanie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3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>
                <a:cs typeface="Calibri"/>
              </a:rPr>
              <a:t>Crystal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D639-56C1-4CA2-B39B-E411B1B43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5537-CA33-4517-8025-9072B3876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211CC-7C00-4702-9CF2-1623E5F49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FBFF3-5E92-4424-835F-73562BFC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4EB7-1E93-4FC7-81DE-533E6AD5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9335D-4E07-4129-BACE-8E55B56E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E8CA-0126-4C45-BCB1-C931C219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E8325-FA5C-48C1-899B-83A5B13E1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095DD-8A06-45BB-AC98-149EEFDD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AA20-7C16-4F72-A264-683A3741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B6E3-A3CA-4479-8F28-7758666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E7945-4DC0-445B-8DBC-0CFBEAAB5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BB727-F705-48A5-958E-82539B711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A829-AD2F-4569-B609-AFBAD595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9F6A-3B35-4AF9-A3D8-F34DB4D6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E7BC1-0F49-4539-8FD3-A6036FB4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514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1/4/2022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72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3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46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1/4/2022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37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69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1/4/2022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29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885D-9FF8-447B-8C55-8FD8DBC5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B4B02-E0C5-48E1-83D9-8E20CA818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ED44C-3058-46FA-A3D1-2419B572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531F1-3CEE-4F5D-ACEB-7A61FB1E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271E-4609-4BF4-BDDA-4FB0EA2F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2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805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03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935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30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2161-9223-4F1F-90C2-C8480106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0295D-3B10-4465-9630-167C7947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FFE5-39AE-4C0E-8206-0671C712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E84CD-4CF4-4C3E-BC70-52AF1EE5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B260-562D-46E6-BB61-1DC1D5A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F5AF-2811-4825-9393-2D2DDBE9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79BFD-B376-4FD9-95DB-37A2B803A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3083-CFF3-4BEC-9D2D-62FC81FDB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3E919-2476-4783-81E0-77975991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E2257-D012-4A75-902B-AFFBB628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C23EF-705F-4384-87B2-FAED53DE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C865-55BD-4768-A257-2E46204F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FB74E-7798-48E5-9B1D-81F0EB7DC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06807-75A5-4951-85B3-B5925113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612FF-7CF3-4CAE-9287-206DAAD05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9BA87-6C6C-40C1-BFC8-0459B025E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47D2B-F83D-4B68-978B-311E6945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EC0D5-1548-4F74-BEB0-F2502809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36A1F-41FF-40A3-9EA9-F61871EA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19E4-C78F-43B7-AAE4-CA297C91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58B49-4DF3-4BD4-B718-C1D1E9CA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7F8F2-7F87-4DA2-A1D2-B7334507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A95B-28EC-4D2B-BD5B-DEC4A9DF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7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D7708-5A19-422E-9870-6FFBCC9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D732F-E3E4-4905-9C0E-789B5F3E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1857E-8DB7-4589-B101-51A12D98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B7C0-D3F2-4E5C-BC1C-1D08D2FD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700D-660D-4981-A5BB-D2421296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0050E-03BB-45B7-A0E2-7EEA3EF36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2380-F253-4F0E-BCB6-2E7F7C23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0D69D-ADE6-4495-B2AD-20D7ABBD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6D33B-FFDF-4BDB-AD47-351909CF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1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581E-B473-48ED-806C-7F0B5E2A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14F0C-769D-43B8-A79A-9B2F44B40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E60CE-BEA1-400A-A17D-E8CB4DD29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11703-A1DB-47E8-AA3A-3A2F666E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5EC25-D04F-46C3-8459-1FDDD8A7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653B-F369-4849-B39E-C2E3A844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0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9C0E1-D85E-4F26-99D8-BD5AF27B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7B362-9C4E-4683-B269-C4E140DC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57675-EB65-49CD-866D-40E38CD14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8D8-7506-4ACC-ABD0-6B9A7AB5423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3082E-EA51-46E3-864C-3115BE1AD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DA288-70F0-42D7-BF7D-F3C1B7194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AA0FA-EB7A-44E2-8AA7-2132CC7E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1/4/2022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43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CB94D-1AFB-4BED-BB86-C5C4A1F6E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000"/>
              </a:srgbClr>
            </a:outerShdw>
            <a:reflection endPos="65000" dist="50800" dir="5400000" sy="-100000" algn="bl" rotWithShape="0"/>
          </a:effectLst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7637D-B322-4198-8F66-2BF3701C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47" y="1476932"/>
            <a:ext cx="5688516" cy="5259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spc="300"/>
              <a:t>Community   Outreach </a:t>
            </a:r>
            <a:br>
              <a:rPr lang="en-US" sz="4800" b="1" spc="300"/>
            </a:br>
            <a:r>
              <a:rPr lang="en-US" sz="4800" b="1" spc="300"/>
              <a:t> </a:t>
            </a:r>
            <a:br>
              <a:rPr lang="en-US" sz="4800" b="1" spc="300"/>
            </a:br>
            <a:r>
              <a:rPr lang="en-US" sz="4800" b="1" spc="300"/>
              <a:t>Short Term Rental</a:t>
            </a:r>
            <a:br>
              <a:rPr lang="en-US" sz="4800" b="1" spc="300"/>
            </a:br>
            <a:r>
              <a:rPr lang="en-US" sz="4800" b="1" spc="300"/>
              <a:t>Ordinance Update</a:t>
            </a:r>
            <a:br>
              <a:rPr lang="en-US" sz="3600" b="1" spc="300"/>
            </a:br>
            <a:r>
              <a:rPr lang="en-US" sz="3600" b="1" spc="300"/>
              <a:t> </a:t>
            </a:r>
            <a:br>
              <a:rPr lang="en-US" sz="3600" b="1" spc="300"/>
            </a:br>
            <a:r>
              <a:rPr lang="en-US" sz="3600" b="1" spc="300"/>
              <a:t>January 2022</a:t>
            </a:r>
            <a:br>
              <a:rPr lang="en-US" sz="3600" b="1" spc="300"/>
            </a:br>
            <a:br>
              <a:rPr lang="en-US" sz="3600" b="1" spc="300"/>
            </a:br>
            <a:endParaRPr lang="en-US" sz="3600"/>
          </a:p>
        </p:txBody>
      </p:sp>
      <p:cxnSp>
        <p:nvCxnSpPr>
          <p:cNvPr id="36" name="Straight Connector 2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162003-23A2-4519-BF2A-1B79B625C2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486" y="150238"/>
            <a:ext cx="2692084" cy="1111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00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CBEB0-0D9D-4FA3-8444-5AF0EA5A3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4E2EF-34D7-4AB3-B072-BB78E8E1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2"/>
            <a:ext cx="4616533" cy="42072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800" b="1" spc="300"/>
              <a:t>Board of Supervisors Workshop</a:t>
            </a:r>
            <a:br>
              <a:rPr lang="en-US" sz="4800" b="1" spc="300"/>
            </a:br>
            <a:br>
              <a:rPr lang="en-US" sz="4800" b="1" spc="300"/>
            </a:br>
            <a:r>
              <a:rPr lang="en-US" sz="4800" b="1" spc="300"/>
              <a:t>December 2021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79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1629D9-78EC-482B-8A41-7BF068D49B87}"/>
              </a:ext>
            </a:extLst>
          </p:cNvPr>
          <p:cNvSpPr txBox="1">
            <a:spLocks/>
          </p:cNvSpPr>
          <p:nvPr/>
        </p:nvSpPr>
        <p:spPr>
          <a:xfrm>
            <a:off x="441154" y="262362"/>
            <a:ext cx="7875532" cy="61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spc="300">
                <a:latin typeface="+mn-lt"/>
              </a:rPr>
              <a:t>Ordinance Cleanup/Modifications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D946E-0C76-4861-91D3-D1F93B861A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5544" y="10"/>
            <a:ext cx="376493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23B57C-828F-47D2-B588-7DE1A87D82A2}"/>
              </a:ext>
            </a:extLst>
          </p:cNvPr>
          <p:cNvSpPr txBox="1"/>
          <p:nvPr/>
        </p:nvSpPr>
        <p:spPr>
          <a:xfrm>
            <a:off x="441154" y="1195471"/>
            <a:ext cx="8109722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Modify Exemption Language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Add/increase fire protection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Stricter nuisance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Increased STR unit postings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Limits one per property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Rolling annual permit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Increased penalty fines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Modified appeal process</a:t>
            </a:r>
          </a:p>
        </p:txBody>
      </p:sp>
    </p:spTree>
    <p:extLst>
      <p:ext uri="{BB962C8B-B14F-4D97-AF65-F5344CB8AC3E}">
        <p14:creationId xmlns:p14="http://schemas.microsoft.com/office/powerpoint/2010/main" val="390488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B6D5-2779-4134-9430-4D0A4A77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26" y="251979"/>
            <a:ext cx="8770388" cy="774561"/>
          </a:xfrm>
        </p:spPr>
        <p:txBody>
          <a:bodyPr anchor="b">
            <a:normAutofit/>
          </a:bodyPr>
          <a:lstStyle/>
          <a:p>
            <a:r>
              <a:rPr lang="en-US" sz="3600" b="1" spc="300">
                <a:latin typeface="Calibri" panose="020F0502020204030204" pitchFamily="34" charset="0"/>
                <a:cs typeface="Calibri" panose="020F0502020204030204" pitchFamily="34" charset="0"/>
              </a:rPr>
              <a:t>STR Board Feedback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5BD52-7439-425D-A48D-554B78E9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20" y="926962"/>
            <a:ext cx="7176794" cy="461386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ea typeface="+mj-ea"/>
              <a:cs typeface="+mj-cs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EC6FA-8162-4A22-8B07-CC9604D2C1B4}"/>
              </a:ext>
            </a:extLst>
          </p:cNvPr>
          <p:cNvSpPr txBox="1"/>
          <p:nvPr/>
        </p:nvSpPr>
        <p:spPr>
          <a:xfrm>
            <a:off x="286526" y="1250474"/>
            <a:ext cx="9048297" cy="51708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Numerical Cap for STRs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Option D 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>
                <a:ea typeface="Calibri" panose="020F0502020204030204" pitchFamily="34" charset="0"/>
                <a:cs typeface="Times New Roman" panose="02020603050405020304" pitchFamily="18" charset="0"/>
              </a:rPr>
              <a:t>Existing Inventory +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Capacity Expansion</a:t>
            </a:r>
            <a:endParaRPr lang="en-US" sz="2400">
              <a:effectLst/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Max/Min # of Nights rented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>
                <a:ea typeface="+mn-lt"/>
                <a:cs typeface="Times New Roman" panose="02020603050405020304" pitchFamily="18" charset="0"/>
              </a:rPr>
              <a:t>Remove Ordinance exemptions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>
                <a:ea typeface="+mn-lt"/>
                <a:cs typeface="Times New Roman" panose="02020603050405020304" pitchFamily="18" charset="0"/>
              </a:rPr>
              <a:t>Add primary homeownership to the CAP limitation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>
                <a:ea typeface="+mn-lt"/>
                <a:cs typeface="Times New Roman" panose="02020603050405020304" pitchFamily="18" charset="0"/>
              </a:rPr>
              <a:t>Stricter penalties for violations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>
                <a:ea typeface="+mn-lt"/>
                <a:cs typeface="Times New Roman" panose="02020603050405020304" pitchFamily="18" charset="0"/>
              </a:rPr>
              <a:t>Adaptive management of the program</a:t>
            </a:r>
            <a:endParaRPr lang="en-US" sz="2400">
              <a:ea typeface="+mn-lt"/>
              <a:cs typeface="+mn-lt"/>
            </a:endParaRPr>
          </a:p>
          <a:p>
            <a:pPr lvl="1"/>
            <a:endParaRPr lang="en-US" sz="1900" u="sng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636DF1-B4E8-4B20-9C64-C8D839346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4" y="-23802"/>
            <a:ext cx="315889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39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F391-54BD-43EF-B214-D5148062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21233"/>
            <a:ext cx="11360800" cy="715109"/>
          </a:xfrm>
        </p:spPr>
        <p:txBody>
          <a:bodyPr>
            <a:normAutofit/>
          </a:bodyPr>
          <a:lstStyle/>
          <a:p>
            <a:r>
              <a:rPr lang="en-US" sz="3400" b="1">
                <a:latin typeface="+mn-lt"/>
              </a:rPr>
              <a:t>Not Subject to Ordinance (NO STR Permit Required)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4CECF-1D70-45EE-A050-F7D9C8D3FD68}"/>
              </a:ext>
            </a:extLst>
          </p:cNvPr>
          <p:cNvSpPr txBox="1"/>
          <p:nvPr/>
        </p:nvSpPr>
        <p:spPr>
          <a:xfrm>
            <a:off x="496880" y="1300480"/>
            <a:ext cx="11476817" cy="545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Hotel/Motel/Timeshare/Bed and Breakfast</a:t>
            </a:r>
          </a:p>
          <a:p>
            <a:endParaRPr lang="en-US" sz="1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Condo Hotels: </a:t>
            </a:r>
          </a:p>
          <a:p>
            <a:r>
              <a:rPr lang="en-US" sz="2400" i="1"/>
              <a:t>	</a:t>
            </a:r>
            <a:r>
              <a:rPr lang="en-US" sz="2400"/>
              <a:t>Definition: </a:t>
            </a:r>
            <a:r>
              <a:rPr lang="en-US" sz="2400" b="0" i="1">
                <a:effectLst/>
                <a:latin typeface="Times New Roman" panose="02020603050405020304" pitchFamily="18" charset="0"/>
              </a:rPr>
              <a:t>a facility meeting the definition of a </a:t>
            </a:r>
            <a:r>
              <a:rPr lang="en-US" sz="2400" b="1" i="1">
                <a:effectLst/>
                <a:latin typeface="Times New Roman" panose="02020603050405020304" pitchFamily="18" charset="0"/>
              </a:rPr>
              <a:t>hotel or motel</a:t>
            </a:r>
            <a:r>
              <a:rPr lang="en-US" sz="2400" b="0" i="1">
                <a:effectLst/>
                <a:latin typeface="Times New Roman" panose="02020603050405020304" pitchFamily="18" charset="0"/>
              </a:rPr>
              <a:t>, rented to the 	general public for overnight or other temporary lodging, with </a:t>
            </a:r>
            <a:r>
              <a:rPr lang="en-US" sz="2400" b="1" i="1">
                <a:effectLst/>
                <a:latin typeface="Times New Roman" panose="02020603050405020304" pitchFamily="18" charset="0"/>
              </a:rPr>
              <a:t>ownership 		structured as a condominium, cooperative or other ownership/financing </a:t>
            </a:r>
            <a:r>
              <a:rPr lang="en-US" sz="2400" b="0" i="1">
                <a:effectLst/>
                <a:latin typeface="Times New Roman" panose="02020603050405020304" pitchFamily="18" charset="0"/>
              </a:rPr>
              <a:t>	arrangement, but shall not include timeshares in or interval or fractional 	ownership of a hotel. The condo-hotel has </a:t>
            </a:r>
            <a:r>
              <a:rPr lang="en-US" sz="2400" b="1" i="1">
                <a:effectLst/>
                <a:latin typeface="Times New Roman" panose="02020603050405020304" pitchFamily="18" charset="0"/>
              </a:rPr>
              <a:t>front desk in-person management </a:t>
            </a:r>
            <a:r>
              <a:rPr lang="en-US" sz="2400" b="0" i="1">
                <a:effectLst/>
                <a:latin typeface="Times New Roman" panose="02020603050405020304" pitchFamily="18" charset="0"/>
              </a:rPr>
              <a:t>with 	</a:t>
            </a:r>
            <a:r>
              <a:rPr lang="en-US" sz="2400" b="1" i="1">
                <a:effectLst/>
                <a:latin typeface="Times New Roman" panose="02020603050405020304" pitchFamily="18" charset="0"/>
              </a:rPr>
              <a:t>access to all units</a:t>
            </a:r>
            <a:r>
              <a:rPr lang="en-US" sz="2400" b="0" i="1">
                <a:effectLst/>
                <a:latin typeface="Times New Roman" panose="02020603050405020304" pitchFamily="18" charset="0"/>
              </a:rPr>
              <a:t> who </a:t>
            </a:r>
            <a:r>
              <a:rPr lang="en-US" sz="2400" b="1" i="1">
                <a:effectLst/>
                <a:latin typeface="Times New Roman" panose="02020603050405020304" pitchFamily="18" charset="0"/>
              </a:rPr>
              <a:t>responds to complaints, enforces </a:t>
            </a:r>
            <a:r>
              <a:rPr lang="en-US" sz="2400" b="0" i="1">
                <a:effectLst/>
                <a:latin typeface="Times New Roman" panose="02020603050405020304" pitchFamily="18" charset="0"/>
              </a:rPr>
              <a:t>trash, noise, and parking 	rules, and includes </a:t>
            </a:r>
            <a:r>
              <a:rPr lang="en-US" sz="2400" b="1" i="1">
                <a:effectLst/>
                <a:latin typeface="Times New Roman" panose="02020603050405020304" pitchFamily="18" charset="0"/>
              </a:rPr>
              <a:t>NFPA 13-R or 13 fire sprinkler systems and NFPA 72 centrally 	monitored fire alarm system</a:t>
            </a:r>
            <a:r>
              <a:rPr lang="en-US" sz="2400" b="0" i="1">
                <a:effectLst/>
                <a:latin typeface="Times New Roman" panose="02020603050405020304" pitchFamily="18" charset="0"/>
              </a:rPr>
              <a:t> connected to all individual units and is </a:t>
            </a:r>
            <a:r>
              <a:rPr lang="en-US" sz="2400" b="1" i="1">
                <a:effectLst/>
                <a:latin typeface="Times New Roman" panose="02020603050405020304" pitchFamily="18" charset="0"/>
              </a:rPr>
              <a:t>inspected 	annually.</a:t>
            </a:r>
          </a:p>
          <a:p>
            <a:endParaRPr lang="en-US" sz="1200"/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 Ownership/Hosted STRs:</a:t>
            </a:r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F391-54BD-43EF-B214-D5148062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21233"/>
            <a:ext cx="11360800" cy="715109"/>
          </a:xfrm>
        </p:spPr>
        <p:txBody>
          <a:bodyPr>
            <a:normAutofit/>
          </a:bodyPr>
          <a:lstStyle/>
          <a:p>
            <a:r>
              <a:rPr lang="en-US" sz="3400" b="1">
                <a:latin typeface="+mn-lt"/>
              </a:rPr>
              <a:t>Option D 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144F3-5EA6-4AAA-AF27-AF7625E3326A}"/>
              </a:ext>
            </a:extLst>
          </p:cNvPr>
          <p:cNvSpPr txBox="1"/>
          <p:nvPr/>
        </p:nvSpPr>
        <p:spPr>
          <a:xfrm>
            <a:off x="415600" y="1359243"/>
            <a:ext cx="8184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/>
              <a:t>Existing Inventory Data process:</a:t>
            </a:r>
            <a:endParaRPr lang="en-US" sz="2400"/>
          </a:p>
          <a:p>
            <a:r>
              <a:rPr lang="en-US" sz="2400" b="1"/>
              <a:t>Baseline: </a:t>
            </a:r>
            <a:r>
              <a:rPr lang="en-US" sz="2400"/>
              <a:t>Approved STR permits + STR exemptions</a:t>
            </a:r>
          </a:p>
          <a:p>
            <a:endParaRPr lang="en-US" sz="2400"/>
          </a:p>
          <a:p>
            <a:r>
              <a:rPr lang="en-US" sz="2400"/>
              <a:t>Other STR Activity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TOT Certificates</a:t>
            </a:r>
          </a:p>
          <a:p>
            <a:pPr marL="1257300" lvl="2" indent="-342900">
              <a:buFont typeface="Calibri" panose="020F0502020204030204" pitchFamily="34" charset="0"/>
              <a:buChar char="—"/>
            </a:pPr>
            <a:r>
              <a:rPr lang="en-US" sz="2400"/>
              <a:t>Hotel/Motel/Timeshare/B&amp;B/Condo Hotel</a:t>
            </a:r>
          </a:p>
          <a:p>
            <a:pPr marL="1257300" lvl="2" indent="-342900">
              <a:buFont typeface="Calibri" panose="020F0502020204030204" pitchFamily="34" charset="0"/>
              <a:buChar char="—"/>
            </a:pPr>
            <a:r>
              <a:rPr lang="en-US" sz="2400"/>
              <a:t>Homeowner Exemption</a:t>
            </a:r>
          </a:p>
          <a:p>
            <a:pPr marL="1257300" lvl="2" indent="-342900">
              <a:buFont typeface="Calibri" panose="020F0502020204030204" pitchFamily="34" charset="0"/>
              <a:buChar char="—"/>
            </a:pPr>
            <a:r>
              <a:rPr lang="en-US" sz="2400"/>
              <a:t>STR Permits</a:t>
            </a:r>
          </a:p>
          <a:p>
            <a:pPr marL="1257300" lvl="2" indent="-342900">
              <a:buFont typeface="Calibri" panose="020F0502020204030204" pitchFamily="34" charset="0"/>
              <a:buChar char="—"/>
            </a:pPr>
            <a:r>
              <a:rPr lang="en-US" sz="2400"/>
              <a:t>STR exemptions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/>
              <a:t>Active TOT from 1/1/2019 </a:t>
            </a:r>
            <a:r>
              <a:rPr lang="en-US" sz="2400"/>
              <a:t>(pre-pandemic)</a:t>
            </a:r>
          </a:p>
          <a:p>
            <a:pPr marL="158723"/>
            <a:endParaRPr lang="en-US" sz="2400"/>
          </a:p>
          <a:p>
            <a:r>
              <a:rPr lang="en-US" sz="2400" b="1"/>
              <a:t>Capacity Increase</a:t>
            </a:r>
            <a:r>
              <a:rPr lang="en-US" sz="2400"/>
              <a:t>: 10%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FAFD2-2B1E-4981-AF8A-9986C7A008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222" y="10"/>
            <a:ext cx="328277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353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F391-54BD-43EF-B214-D5148062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71806"/>
            <a:ext cx="11360800" cy="715109"/>
          </a:xfrm>
        </p:spPr>
        <p:txBody>
          <a:bodyPr>
            <a:normAutofit/>
          </a:bodyPr>
          <a:lstStyle/>
          <a:p>
            <a:r>
              <a:rPr lang="en-US" sz="3400" b="1">
                <a:latin typeface="+mn-lt"/>
              </a:rPr>
              <a:t>Numerical Cap of STRs – Permit Priority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4CECF-1D70-45EE-A050-F7D9C8D3FD68}"/>
              </a:ext>
            </a:extLst>
          </p:cNvPr>
          <p:cNvSpPr txBox="1"/>
          <p:nvPr/>
        </p:nvSpPr>
        <p:spPr>
          <a:xfrm>
            <a:off x="415600" y="1300480"/>
            <a:ext cx="81599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Proposed STR Ordinance Language</a:t>
            </a:r>
            <a:endParaRPr lang="en-US" sz="1200"/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Current STR permits for renewal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2.	Currently approved exempted properties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3.	New Permits (remaining available cap units)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/>
              <a:t>Properties previously renting without an approved STR Permit or exemption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/>
              <a:t>New STR property applications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C3AE6-1BB0-43CF-9B3A-CE34308151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7183" y="10"/>
            <a:ext cx="326481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938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1"/>
              <a:t>Next Steps</a:t>
            </a:r>
          </a:p>
        </p:txBody>
      </p:sp>
      <p:sp>
        <p:nvSpPr>
          <p:cNvPr id="9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11630" y="2817340"/>
            <a:ext cx="7433734" cy="332066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indent="-22860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/>
              <a:t>January 6th, 2022 </a:t>
            </a:r>
            <a:r>
              <a:rPr lang="en-US" sz="2000">
                <a:sym typeface="Wingdings" panose="05000000000000000000" pitchFamily="2" charset="2"/>
              </a:rPr>
              <a:t> District 5 Town Hall</a:t>
            </a:r>
          </a:p>
          <a:p>
            <a:pPr marL="0" indent="-22860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/>
              <a:t>January 19</a:t>
            </a:r>
            <a:r>
              <a:rPr lang="en-US" sz="2000" baseline="30000"/>
              <a:t>th</a:t>
            </a:r>
            <a:r>
              <a:rPr lang="en-US" sz="2000"/>
              <a:t>, 2022 </a:t>
            </a:r>
            <a:r>
              <a:rPr lang="en-US" sz="2000">
                <a:sym typeface="Wingdings" panose="05000000000000000000" pitchFamily="2" charset="2"/>
              </a:rPr>
              <a:t> TCDA and NTBA Board Meetings</a:t>
            </a:r>
            <a:endParaRPr lang="en-US" sz="2000"/>
          </a:p>
          <a:p>
            <a:pPr marL="0" indent="-22860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/>
              <a:t>January 25</a:t>
            </a:r>
            <a:r>
              <a:rPr lang="en-US" sz="2000" baseline="30000"/>
              <a:t>th</a:t>
            </a:r>
            <a:r>
              <a:rPr lang="en-US" sz="2000"/>
              <a:t>, 2022 </a:t>
            </a:r>
            <a:r>
              <a:rPr lang="en-US" sz="2000">
                <a:sym typeface="Wingdings" panose="05000000000000000000" pitchFamily="2" charset="2"/>
              </a:rPr>
              <a:t> Board of Supervisors Action Request</a:t>
            </a:r>
          </a:p>
          <a:p>
            <a:pPr marL="0" indent="-22860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February 8</a:t>
            </a:r>
            <a:r>
              <a:rPr lang="en-US" sz="2000" baseline="30000">
                <a:sym typeface="Wingdings" panose="05000000000000000000" pitchFamily="2" charset="2"/>
              </a:rPr>
              <a:t>th</a:t>
            </a:r>
            <a:r>
              <a:rPr lang="en-US" sz="2000">
                <a:sym typeface="Wingdings" panose="05000000000000000000" pitchFamily="2" charset="2"/>
              </a:rPr>
              <a:t>, 2022  (If Adopted) Board of Supervisors 2</a:t>
            </a:r>
            <a:r>
              <a:rPr lang="en-US" sz="2000" baseline="30000">
                <a:sym typeface="Wingdings" panose="05000000000000000000" pitchFamily="2" charset="2"/>
              </a:rPr>
              <a:t>nd</a:t>
            </a:r>
            <a:r>
              <a:rPr lang="en-US" sz="2000">
                <a:sym typeface="Wingdings" panose="05000000000000000000" pitchFamily="2" charset="2"/>
              </a:rPr>
              <a:t> Reading</a:t>
            </a:r>
          </a:p>
          <a:p>
            <a:pPr marL="0" indent="-22860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March 2022  Implementation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841F3-41B3-468A-A8AA-A30E2D6E17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946888" y="10"/>
            <a:ext cx="424358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917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F9681-B176-43FF-9BC9-819F2C63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6805749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600" b="1"/>
              <a:t>Questions/Comments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21C740F7-9B58-472A-8299-E8709088F3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196942" y="10"/>
            <a:ext cx="399353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357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7BC35-C0D6-4968-BF4C-8A45B554C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7183" y="10"/>
            <a:ext cx="326481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1629D9-78EC-482B-8A41-7BF068D49B87}"/>
              </a:ext>
            </a:extLst>
          </p:cNvPr>
          <p:cNvSpPr txBox="1">
            <a:spLocks/>
          </p:cNvSpPr>
          <p:nvPr/>
        </p:nvSpPr>
        <p:spPr>
          <a:xfrm>
            <a:off x="441154" y="281215"/>
            <a:ext cx="7875532" cy="708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b="1"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Vision</a:t>
            </a:r>
            <a:endParaRPr lang="en-US" sz="360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556FDE-F822-4338-B70C-438BC9C2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4" y="989431"/>
            <a:ext cx="8418137" cy="5502130"/>
          </a:xfrm>
        </p:spPr>
        <p:txBody>
          <a:bodyPr vert="horz" lIns="91440" tIns="45720" rIns="91440" bIns="45720" rtlCol="0" anchorCtr="1">
            <a:normAutofit/>
          </a:bodyPr>
          <a:lstStyle/>
          <a:p>
            <a:pPr marL="457200" lvl="1" indent="0">
              <a:buNone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Strive for a balance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 between short term rental opportunities in a diversity of lodging types to both support opportunities for residential lodging and encouraging new or redeveloped lodging in town centers.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en-US" sz="24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Maintain 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housing supply and attainable </a:t>
            </a: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housing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 pricing </a:t>
            </a: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for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 </a:t>
            </a: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workforce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en-US" sz="24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Achieve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 host and code </a:t>
            </a: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compliance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 </a:t>
            </a: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to maintain 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residential </a:t>
            </a:r>
            <a:r>
              <a:rPr lang="en-US" sz="2400" b="1">
                <a:effectLst/>
                <a:ea typeface="Futura Std Book"/>
                <a:cs typeface="Arial" panose="020B0604020202020204" pitchFamily="34" charset="0"/>
              </a:rPr>
              <a:t>neighborhood character </a:t>
            </a:r>
            <a:r>
              <a:rPr lang="en-US" sz="2400">
                <a:effectLst/>
                <a:ea typeface="Futura Std Book"/>
                <a:cs typeface="Arial" panose="020B0604020202020204" pitchFamily="34" charset="0"/>
              </a:rPr>
              <a:t>by encouraging available and attainable long-term housing in residential neighborhoods and limiting nuisances</a:t>
            </a:r>
            <a:endParaRPr lang="en-US" sz="24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0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6BF6DA-F50F-420F-9D2A-70251B04B354}"/>
              </a:ext>
            </a:extLst>
          </p:cNvPr>
          <p:cNvSpPr txBox="1">
            <a:spLocks/>
          </p:cNvSpPr>
          <p:nvPr/>
        </p:nvSpPr>
        <p:spPr>
          <a:xfrm>
            <a:off x="432393" y="79268"/>
            <a:ext cx="6391135" cy="9260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>
                <a:latin typeface="Calibri"/>
                <a:cs typeface="Calibri"/>
              </a:rPr>
              <a:t>Key Issues </a:t>
            </a:r>
            <a:endParaRPr lang="en-US" sz="3600" b="1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F4333-85EE-49E5-9F14-1D772926D0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7815" y="10"/>
            <a:ext cx="435058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577EB3-A2A6-474A-8502-F2E20B00DE7A}"/>
              </a:ext>
            </a:extLst>
          </p:cNvPr>
          <p:cNvSpPr txBox="1">
            <a:spLocks/>
          </p:cNvSpPr>
          <p:nvPr/>
        </p:nvSpPr>
        <p:spPr>
          <a:xfrm>
            <a:off x="-1" y="932956"/>
            <a:ext cx="8598724" cy="571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Workforce Housing Viability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2400">
              <a:ea typeface="+mn-lt"/>
              <a:cs typeface="+mn-lt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/>
              <a:t>Neighborhood Character </a:t>
            </a:r>
            <a:endParaRPr lang="en-US">
              <a:cs typeface="Calibri"/>
            </a:endParaRPr>
          </a:p>
          <a:p>
            <a:pPr lvl="1">
              <a:spcBef>
                <a:spcPts val="0"/>
              </a:spcBef>
            </a:pPr>
            <a:endParaRPr lang="en-US">
              <a:cs typeface="Calibri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Fire &amp; Life Safety</a:t>
            </a:r>
            <a:endParaRPr lang="en-US">
              <a:cs typeface="Calibri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Hotel Economy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cs typeface="Calibri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cs typeface="Calibri"/>
              </a:rPr>
              <a:t>Staffing/Enforcement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CBEB0-0D9D-4FA3-8444-5AF0EA5A3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4E2EF-34D7-4AB3-B072-BB78E8E1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616533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800" b="1" spc="300"/>
              <a:t>STR/TOT </a:t>
            </a:r>
            <a:br>
              <a:rPr lang="en-US" sz="4800" b="1" spc="300"/>
            </a:br>
            <a:r>
              <a:rPr lang="en-US" sz="4800" b="1" spc="300"/>
              <a:t>Data   &amp; Economic Study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1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58C8-ECFA-4C25-8A82-2FD23265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21232"/>
            <a:ext cx="11360800" cy="723987"/>
          </a:xfrm>
        </p:spPr>
        <p:txBody>
          <a:bodyPr>
            <a:normAutofit/>
          </a:bodyPr>
          <a:lstStyle/>
          <a:p>
            <a:r>
              <a:rPr lang="en-US" sz="3400" b="1">
                <a:latin typeface="Calibri" panose="020F0502020204030204" pitchFamily="34" charset="0"/>
                <a:cs typeface="Calibri" panose="020F0502020204030204" pitchFamily="34" charset="0"/>
              </a:rPr>
              <a:t>Housing Vacancy Trends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F81CD-D754-4BBA-B3F1-EDDF7BC3E6A1}"/>
              </a:ext>
            </a:extLst>
          </p:cNvPr>
          <p:cNvSpPr txBox="1"/>
          <p:nvPr/>
        </p:nvSpPr>
        <p:spPr>
          <a:xfrm>
            <a:off x="854226" y="6435201"/>
            <a:ext cx="10886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2006-2010 and 2015-2019 American Community Survey (ACS); BAE, 2021.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A3A439A-3CC7-4738-898C-C03996C67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584498"/>
              </p:ext>
            </p:extLst>
          </p:nvPr>
        </p:nvGraphicFramePr>
        <p:xfrm>
          <a:off x="990600" y="1310641"/>
          <a:ext cx="10180320" cy="512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524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C7DF-8002-4E29-9F05-08284E1F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21233"/>
            <a:ext cx="11360800" cy="885975"/>
          </a:xfrm>
        </p:spPr>
        <p:txBody>
          <a:bodyPr>
            <a:normAutofit/>
          </a:bodyPr>
          <a:lstStyle/>
          <a:p>
            <a:r>
              <a:rPr lang="en-US" sz="3400" b="1">
                <a:latin typeface="+mn-lt"/>
              </a:rPr>
              <a:t>STR Occupancy and Revenue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C9E6DD-43F0-45D0-9061-B1052469F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31952"/>
              </p:ext>
            </p:extLst>
          </p:nvPr>
        </p:nvGraphicFramePr>
        <p:xfrm>
          <a:off x="1191111" y="3766760"/>
          <a:ext cx="9601202" cy="218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223">
                  <a:extLst>
                    <a:ext uri="{9D8B030D-6E8A-4147-A177-3AD203B41FA5}">
                      <a16:colId xmlns:a16="http://schemas.microsoft.com/office/drawing/2014/main" val="2390925038"/>
                    </a:ext>
                  </a:extLst>
                </a:gridCol>
                <a:gridCol w="1485497">
                  <a:extLst>
                    <a:ext uri="{9D8B030D-6E8A-4147-A177-3AD203B41FA5}">
                      <a16:colId xmlns:a16="http://schemas.microsoft.com/office/drawing/2014/main" val="1879040413"/>
                    </a:ext>
                  </a:extLst>
                </a:gridCol>
                <a:gridCol w="1241660">
                  <a:extLst>
                    <a:ext uri="{9D8B030D-6E8A-4147-A177-3AD203B41FA5}">
                      <a16:colId xmlns:a16="http://schemas.microsoft.com/office/drawing/2014/main" val="299384709"/>
                    </a:ext>
                  </a:extLst>
                </a:gridCol>
                <a:gridCol w="818148">
                  <a:extLst>
                    <a:ext uri="{9D8B030D-6E8A-4147-A177-3AD203B41FA5}">
                      <a16:colId xmlns:a16="http://schemas.microsoft.com/office/drawing/2014/main" val="1082604270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1001107298"/>
                    </a:ext>
                  </a:extLst>
                </a:gridCol>
                <a:gridCol w="1604211">
                  <a:extLst>
                    <a:ext uri="{9D8B030D-6E8A-4147-A177-3AD203B41FA5}">
                      <a16:colId xmlns:a16="http://schemas.microsoft.com/office/drawing/2014/main" val="2937854820"/>
                    </a:ext>
                  </a:extLst>
                </a:gridCol>
                <a:gridCol w="1764631">
                  <a:extLst>
                    <a:ext uri="{9D8B030D-6E8A-4147-A177-3AD203B41FA5}">
                      <a16:colId xmlns:a16="http://schemas.microsoft.com/office/drawing/2014/main" val="2674744196"/>
                    </a:ext>
                  </a:extLst>
                </a:gridCol>
              </a:tblGrid>
              <a:tr h="1159996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Nights Available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Nights</a:t>
                      </a:r>
                    </a:p>
                    <a:p>
                      <a:r>
                        <a:rPr lang="en-US" sz="2000"/>
                        <a:t>Occupied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Occ. Rate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Average Daily Rate (ADR)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Average</a:t>
                      </a:r>
                    </a:p>
                    <a:p>
                      <a:r>
                        <a:rPr lang="en-US" sz="2000"/>
                        <a:t>Annual Revenue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Average</a:t>
                      </a:r>
                    </a:p>
                    <a:p>
                      <a:r>
                        <a:rPr lang="en-US" sz="2000"/>
                        <a:t>Monthly Revenue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674824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/>
                        <a:t>Average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103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41%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$344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$35,320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$2,943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36338691"/>
                  </a:ext>
                </a:extLst>
              </a:tr>
              <a:tr h="565345">
                <a:tc>
                  <a:txBody>
                    <a:bodyPr/>
                    <a:lstStyle/>
                    <a:p>
                      <a:r>
                        <a:rPr lang="en-US" sz="2000"/>
                        <a:t>Median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274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32%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$286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$25,181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$2,098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802705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8D563D-42D1-4A1A-B1DA-D1877729CF29}"/>
              </a:ext>
            </a:extLst>
          </p:cNvPr>
          <p:cNvSpPr txBox="1"/>
          <p:nvPr/>
        </p:nvSpPr>
        <p:spPr>
          <a:xfrm>
            <a:off x="1191111" y="6275727"/>
            <a:ext cx="10886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Source: Placer County; BAE, 2021.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FA313F-D19B-421D-99E1-A8E14BBB0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399" y="1633634"/>
            <a:ext cx="9601203" cy="2344189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/>
              <a:t>Sufficient to support debt service equal to &gt;50%                        of the median priced home (YTD $855k)</a:t>
            </a:r>
          </a:p>
          <a:p>
            <a:pPr>
              <a:spcAft>
                <a:spcPts val="1600"/>
              </a:spcAft>
            </a:pPr>
            <a:r>
              <a:rPr lang="en-US"/>
              <a:t>Financially competitive compared to long-term                          rental rates for single-family homes and condos</a:t>
            </a:r>
          </a:p>
        </p:txBody>
      </p:sp>
    </p:spTree>
    <p:extLst>
      <p:ext uri="{BB962C8B-B14F-4D97-AF65-F5344CB8AC3E}">
        <p14:creationId xmlns:p14="http://schemas.microsoft.com/office/powerpoint/2010/main" val="230909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7911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en" sz="3400" b="1">
                <a:latin typeface="+mn-lt"/>
              </a:rPr>
              <a:t>Literature Review</a:t>
            </a:r>
            <a:endParaRPr sz="3400" b="1" i="1">
              <a:latin typeface="+mn-l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15600" y="1212402"/>
            <a:ext cx="10802800" cy="52243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>
                <a:ea typeface="Open Sans" panose="020B0606030504020204" pitchFamily="34" charset="0"/>
                <a:cs typeface="Open Sans" panose="020B0606030504020204" pitchFamily="34" charset="0"/>
              </a:rPr>
              <a:t>Consistent findings that: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STRs incentivize the conversion of long-term housing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STR activity correlates to increased housing costs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Move towards increased investor activity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>
                <a:ea typeface="Open Sans" panose="020B0606030504020204" pitchFamily="34" charset="0"/>
                <a:cs typeface="Open Sans" panose="020B0606030504020204" pitchFamily="34" charset="0"/>
              </a:rPr>
              <a:t>Other notable findings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The impact of STRs on hotels is less well studied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Trending towards a modest impact to hotel revenue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Rapid STR growth makes modest effects significant</a:t>
            </a:r>
          </a:p>
          <a:p>
            <a:pPr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3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ree, outdoor, road, sky&#10;&#10;Description automatically generated">
            <a:extLst>
              <a:ext uri="{FF2B5EF4-FFF2-40B4-BE49-F238E27FC236}">
                <a16:creationId xmlns:a16="http://schemas.microsoft.com/office/drawing/2014/main" id="{058CEA70-77C4-4A09-867F-5F93D0D8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74819" y="10"/>
            <a:ext cx="400688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69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B6D5-2779-4134-9430-4D0A4A77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26" y="251979"/>
            <a:ext cx="8770388" cy="774561"/>
          </a:xfrm>
        </p:spPr>
        <p:txBody>
          <a:bodyPr anchor="b">
            <a:normAutofit/>
          </a:bodyPr>
          <a:lstStyle/>
          <a:p>
            <a:r>
              <a:rPr lang="en-US" sz="3600" b="1" spc="300">
                <a:latin typeface="Calibri" panose="020F0502020204030204" pitchFamily="34" charset="0"/>
                <a:cs typeface="Calibri" panose="020F0502020204030204" pitchFamily="34" charset="0"/>
              </a:rPr>
              <a:t>Economic Study Findings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EC6FA-8162-4A22-8B07-CC9604D2C1B4}"/>
              </a:ext>
            </a:extLst>
          </p:cNvPr>
          <p:cNvSpPr txBox="1"/>
          <p:nvPr/>
        </p:nvSpPr>
        <p:spPr>
          <a:xfrm>
            <a:off x="475465" y="1173765"/>
            <a:ext cx="8041045" cy="53091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cs typeface="Calibri"/>
              </a:rPr>
              <a:t>1.  Literature review indicates STR's impact the availability and affordability of long-term housing and hotel feasibility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2400">
                <a:ea typeface="+mn-lt"/>
                <a:cs typeface="+mn-lt"/>
              </a:rPr>
              <a:t>~28% of current housing stock being active used for STR 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2400">
                <a:ea typeface="+mn-lt"/>
                <a:cs typeface="+mn-lt"/>
              </a:rPr>
              <a:t>Since 2010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>
                <a:ea typeface="+mn-lt"/>
                <a:cs typeface="+mn-lt"/>
              </a:rPr>
              <a:t>43% increase in STR units 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>
                <a:ea typeface="+mn-lt"/>
                <a:cs typeface="+mn-lt"/>
              </a:rPr>
              <a:t>47% increase in condotel/timeshares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>
                <a:ea typeface="+mn-lt"/>
                <a:cs typeface="+mn-lt"/>
              </a:rPr>
              <a:t>~0% increase in hotel/motel units </a:t>
            </a:r>
          </a:p>
          <a:p>
            <a:pPr marL="457200" indent="-457200">
              <a:spcAft>
                <a:spcPts val="600"/>
              </a:spcAft>
              <a:buAutoNum type="arabicPeriod" startAt="4"/>
            </a:pPr>
            <a:r>
              <a:rPr lang="en-US" sz="2400">
                <a:ea typeface="+mn-lt"/>
                <a:cs typeface="+mn-lt"/>
              </a:rPr>
              <a:t>Annual gross revenue avg. $35,000; avg. 103 nights/year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>
                <a:ea typeface="+mn-lt"/>
                <a:cs typeface="+mn-lt"/>
              </a:rPr>
              <a:t>Current avg. gross revenue competitive with revenue that could be generated through long-term renting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>
                <a:ea typeface="+mn-lt"/>
                <a:cs typeface="+mn-lt"/>
              </a:rPr>
              <a:t>Offset a significant portion of the property owners holding costs.</a:t>
            </a:r>
            <a:endParaRPr lang="en-US" sz="2200"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200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636DF1-B4E8-4B20-9C64-C8D839346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1637" y="10"/>
            <a:ext cx="351036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427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B6D5-2779-4134-9430-4D0A4A77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26" y="251979"/>
            <a:ext cx="8770388" cy="1065192"/>
          </a:xfrm>
        </p:spPr>
        <p:txBody>
          <a:bodyPr anchor="b">
            <a:normAutofit fontScale="90000"/>
          </a:bodyPr>
          <a:lstStyle/>
          <a:p>
            <a:r>
              <a:rPr lang="en-US" sz="3600" b="1" spc="300">
                <a:latin typeface="Calibri" panose="020F0502020204030204" pitchFamily="34" charset="0"/>
                <a:cs typeface="Calibri" panose="020F0502020204030204" pitchFamily="34" charset="0"/>
              </a:rPr>
              <a:t>Overall Housing &amp; Economic Development Strategies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EA601B-0B53-44DD-B139-CF97E86100B0}"/>
              </a:ext>
            </a:extLst>
          </p:cNvPr>
          <p:cNvGrpSpPr/>
          <p:nvPr/>
        </p:nvGrpSpPr>
        <p:grpSpPr>
          <a:xfrm>
            <a:off x="3131027" y="4771292"/>
            <a:ext cx="6435004" cy="1932164"/>
            <a:chOff x="6522604" y="4478488"/>
            <a:chExt cx="5365716" cy="1512353"/>
          </a:xfrm>
        </p:grpSpPr>
        <p:pic>
          <p:nvPicPr>
            <p:cNvPr id="1026" name="Picture 2" descr="Sizzix Bigz Die Set - Puzzle Pieces (3 Die Set)">
              <a:extLst>
                <a:ext uri="{FF2B5EF4-FFF2-40B4-BE49-F238E27FC236}">
                  <a16:creationId xmlns:a16="http://schemas.microsoft.com/office/drawing/2014/main" id="{DB17BB44-87ED-4849-A9DC-31CD0E3FBC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22604" y="4478488"/>
              <a:ext cx="5365716" cy="151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4E3AD-FD02-4C08-A4FA-76B95531427D}"/>
                </a:ext>
              </a:extLst>
            </p:cNvPr>
            <p:cNvSpPr txBox="1"/>
            <p:nvPr/>
          </p:nvSpPr>
          <p:spPr>
            <a:xfrm>
              <a:off x="6707072" y="4940387"/>
              <a:ext cx="1038299" cy="52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b="1"/>
                <a:t>Workforce</a:t>
              </a:r>
            </a:p>
            <a:p>
              <a:r>
                <a:rPr lang="en-US" sz="1900" b="1"/>
                <a:t>Housing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49E492-7E97-4CBA-A359-D3186D31CC64}"/>
                </a:ext>
              </a:extLst>
            </p:cNvPr>
            <p:cNvSpPr txBox="1"/>
            <p:nvPr/>
          </p:nvSpPr>
          <p:spPr>
            <a:xfrm>
              <a:off x="8643074" y="4968096"/>
              <a:ext cx="781077" cy="52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b="1"/>
                <a:t>Hotels/</a:t>
              </a:r>
            </a:p>
            <a:p>
              <a:r>
                <a:rPr lang="en-US" sz="1900" b="1"/>
                <a:t>Motels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7BE7B7-0FCE-4DC2-8E72-E9CB52F688AE}"/>
                </a:ext>
              </a:extLst>
            </p:cNvPr>
            <p:cNvSpPr txBox="1"/>
            <p:nvPr/>
          </p:nvSpPr>
          <p:spPr>
            <a:xfrm>
              <a:off x="10459933" y="4913407"/>
              <a:ext cx="1144268" cy="52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b="1">
                  <a:solidFill>
                    <a:schemeClr val="bg1"/>
                  </a:solidFill>
                </a:rPr>
                <a:t>Short-Term </a:t>
              </a:r>
            </a:p>
            <a:p>
              <a:r>
                <a:rPr lang="en-US" sz="1900" b="1">
                  <a:solidFill>
                    <a:schemeClr val="bg1"/>
                  </a:solidFill>
                </a:rPr>
                <a:t>Rentals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DB9DD8-8C78-414E-9450-B932739DF2AD}"/>
              </a:ext>
            </a:extLst>
          </p:cNvPr>
          <p:cNvSpPr txBox="1"/>
          <p:nvPr/>
        </p:nvSpPr>
        <p:spPr>
          <a:xfrm>
            <a:off x="6713942" y="1452458"/>
            <a:ext cx="4971435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>
                <a:cs typeface="Calibri"/>
              </a:rPr>
              <a:t>North Lake Tahoe Economic Development Incentive Program - TOT rebate for commercial lodging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>
                <a:ea typeface="+mn-lt"/>
                <a:cs typeface="+mn-lt"/>
              </a:rPr>
              <a:t>Upcoming Tahoe Basin Area Plan amendments - economic sustainability of town centers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70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EC6FA-8162-4A22-8B07-CC9604D2C1B4}"/>
              </a:ext>
            </a:extLst>
          </p:cNvPr>
          <p:cNvSpPr txBox="1"/>
          <p:nvPr/>
        </p:nvSpPr>
        <p:spPr>
          <a:xfrm>
            <a:off x="592621" y="1452458"/>
            <a:ext cx="5594468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700">
                <a:ea typeface="+mn-lt"/>
                <a:cs typeface="+mn-lt"/>
              </a:rPr>
              <a:t>Workforce Housing Development</a:t>
            </a:r>
            <a:endParaRPr lang="en-US" sz="2700"/>
          </a:p>
          <a:p>
            <a:pPr marL="342900" indent="-342900">
              <a:buFont typeface="Arial"/>
              <a:buChar char="•"/>
            </a:pPr>
            <a:r>
              <a:rPr lang="en-US" sz="2700">
                <a:ea typeface="+mn-lt"/>
                <a:cs typeface="+mn-lt"/>
              </a:rPr>
              <a:t>Freed up TOT from TBID dedicated to housing &amp; transportation</a:t>
            </a:r>
          </a:p>
          <a:p>
            <a:pPr marL="342900" indent="-342900">
              <a:buFont typeface="Arial"/>
              <a:buChar char="•"/>
            </a:pPr>
            <a:r>
              <a:rPr lang="en-US" sz="2700">
                <a:ea typeface="+mn-lt"/>
                <a:cs typeface="+mn-lt"/>
              </a:rPr>
              <a:t>Workforce Housing Preservation Program</a:t>
            </a:r>
          </a:p>
          <a:p>
            <a:pPr marL="342900" indent="-342900">
              <a:buFont typeface="Arial"/>
              <a:buChar char="•"/>
            </a:pPr>
            <a:r>
              <a:rPr lang="en-US" sz="2700">
                <a:cs typeface="Calibri"/>
              </a:rPr>
              <a:t>Truckee Tahoe Workforce Housing Agency</a:t>
            </a:r>
          </a:p>
          <a:p>
            <a:pPr marL="342900" indent="-342900">
              <a:buFont typeface="Arial"/>
              <a:buChar char="•"/>
            </a:pPr>
            <a:r>
              <a:rPr lang="en-US" sz="2700">
                <a:cs typeface="Calibri"/>
              </a:rPr>
              <a:t>Housing Regulatory Updates</a:t>
            </a:r>
          </a:p>
        </p:txBody>
      </p:sp>
    </p:spTree>
    <p:extLst>
      <p:ext uri="{BB962C8B-B14F-4D97-AF65-F5344CB8AC3E}">
        <p14:creationId xmlns:p14="http://schemas.microsoft.com/office/powerpoint/2010/main" val="1683103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meline 01 16x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08FE68B3EC44C8DCCA9AC85404F1A" ma:contentTypeVersion="4" ma:contentTypeDescription="Create a new document." ma:contentTypeScope="" ma:versionID="a72d7da5afb7b387da51af6104401d86">
  <xsd:schema xmlns:xsd="http://www.w3.org/2001/XMLSchema" xmlns:xs="http://www.w3.org/2001/XMLSchema" xmlns:p="http://schemas.microsoft.com/office/2006/metadata/properties" xmlns:ns2="2618c59f-200d-41c0-b382-ed8b47e2c995" targetNamespace="http://schemas.microsoft.com/office/2006/metadata/properties" ma:root="true" ma:fieldsID="94a2646ccb9191332a2d92ed97f49522" ns2:_="">
    <xsd:import namespace="2618c59f-200d-41c0-b382-ed8b47e2c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8c59f-200d-41c0-b382-ed8b47e2c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186C24-15F4-49ED-BEBE-F4F439BA15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48B02-B9DD-4ED5-B9AA-8BC06231F47C}">
  <ds:schemaRefs>
    <ds:schemaRef ds:uri="2618c59f-200d-41c0-b382-ed8b47e2c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75DE50-6DD4-436D-845F-D75691AC912D}">
  <ds:schemaRefs>
    <ds:schemaRef ds:uri="2618c59f-200d-41c0-b382-ed8b47e2c9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Timeline 01 16x9</vt:lpstr>
      <vt:lpstr>Community   Outreach    Short Term Rental Ordinance Update   January 2022  </vt:lpstr>
      <vt:lpstr>PowerPoint Presentation</vt:lpstr>
      <vt:lpstr>PowerPoint Presentation</vt:lpstr>
      <vt:lpstr>STR/TOT  Data   &amp; Economic Study</vt:lpstr>
      <vt:lpstr>Housing Vacancy Trends</vt:lpstr>
      <vt:lpstr>STR Occupancy and Revenue</vt:lpstr>
      <vt:lpstr>Literature Review</vt:lpstr>
      <vt:lpstr>Economic Study Findings</vt:lpstr>
      <vt:lpstr>Overall Housing &amp; Economic Development Strategies</vt:lpstr>
      <vt:lpstr>Board of Supervisors Workshop  December 2021</vt:lpstr>
      <vt:lpstr>PowerPoint Presentation</vt:lpstr>
      <vt:lpstr>STR Board Feedback</vt:lpstr>
      <vt:lpstr>Not Subject to Ordinance (NO STR Permit Required)</vt:lpstr>
      <vt:lpstr>Option D Methodology</vt:lpstr>
      <vt:lpstr>Numerical Cap of STRs – Permit Priority</vt:lpstr>
      <vt:lpstr>Next Steps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Placer County  Short Term Rental (STR) Program</dc:title>
  <dc:creator>Lindsay Romack</dc:creator>
  <cp:revision>1</cp:revision>
  <cp:lastPrinted>2021-12-01T19:18:43Z</cp:lastPrinted>
  <dcterms:created xsi:type="dcterms:W3CDTF">2021-03-04T00:11:45Z</dcterms:created>
  <dcterms:modified xsi:type="dcterms:W3CDTF">2022-01-04T23:51:29Z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0x010100D7408FE68B3EC44C8DCCA9AC85404F1A</vt:lpwstr>
  </property>
</Properties>
</file>