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1"/>
  </p:notesMasterIdLst>
  <p:sldIdLst>
    <p:sldId id="256" r:id="rId2"/>
    <p:sldId id="1368" r:id="rId3"/>
    <p:sldId id="258" r:id="rId4"/>
    <p:sldId id="1328" r:id="rId5"/>
    <p:sldId id="1378" r:id="rId6"/>
    <p:sldId id="1372" r:id="rId7"/>
    <p:sldId id="1371" r:id="rId8"/>
    <p:sldId id="260" r:id="rId9"/>
    <p:sldId id="1320" r:id="rId10"/>
    <p:sldId id="1374" r:id="rId11"/>
    <p:sldId id="1379" r:id="rId12"/>
    <p:sldId id="271" r:id="rId13"/>
    <p:sldId id="1380" r:id="rId14"/>
    <p:sldId id="1381" r:id="rId15"/>
    <p:sldId id="280" r:id="rId16"/>
    <p:sldId id="281" r:id="rId17"/>
    <p:sldId id="262" r:id="rId18"/>
    <p:sldId id="1407" r:id="rId19"/>
    <p:sldId id="402" r:id="rId20"/>
  </p:sldIdLst>
  <p:sldSz cx="9144000" cy="6858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5"/>
    <a:srgbClr val="FDCA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snapToObjects="1">
      <p:cViewPr varScale="1">
        <p:scale>
          <a:sx n="64" d="100"/>
          <a:sy n="64" d="100"/>
        </p:scale>
        <p:origin x="1364" y="48"/>
      </p:cViewPr>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291144251520219"/>
          <c:y val="8.2331099551618644E-2"/>
          <c:w val="0.53714293952852132"/>
          <c:h val="0.8867344550186359"/>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cost of housing</c:v>
                </c:pt>
                <c:pt idx="1">
                  <c:v>^Traffic congestion on local roads</c:v>
                </c:pt>
                <c:pt idx="2">
                  <c:v>Droughts and water shortages</c:v>
                </c:pt>
                <c:pt idx="3">
                  <c:v>The amount of trash in Lake Tahoe</c:v>
                </c:pt>
                <c:pt idx="4">
                  <c:v>^Strains on local services caused
by tourism</c:v>
                </c:pt>
                <c:pt idx="5">
                  <c:v>Too much growth and development</c:v>
                </c:pt>
                <c:pt idx="6">
                  <c:v>Too many tourists</c:v>
                </c:pt>
                <c:pt idx="7">
                  <c:v>The amount of trash on our
local streets and public spaces</c:v>
                </c:pt>
              </c:strCache>
            </c:strRef>
          </c:cat>
          <c:val>
            <c:numRef>
              <c:f>Sheet1!$B$2:$B$9</c:f>
              <c:numCache>
                <c:formatCode>0%</c:formatCode>
                <c:ptCount val="8"/>
                <c:pt idx="0">
                  <c:v>0.62</c:v>
                </c:pt>
                <c:pt idx="1">
                  <c:v>0.56999999999999995</c:v>
                </c:pt>
                <c:pt idx="2">
                  <c:v>0.47</c:v>
                </c:pt>
                <c:pt idx="3">
                  <c:v>0.56999999999999995</c:v>
                </c:pt>
                <c:pt idx="4">
                  <c:v>0.42</c:v>
                </c:pt>
                <c:pt idx="5">
                  <c:v>0.41</c:v>
                </c:pt>
                <c:pt idx="6">
                  <c:v>0.39</c:v>
                </c:pt>
                <c:pt idx="7">
                  <c:v>0.34</c:v>
                </c:pt>
              </c:numCache>
            </c:numRef>
          </c:val>
          <c:extLst>
            <c:ext xmlns:c16="http://schemas.microsoft.com/office/drawing/2014/chart" uri="{C3380CC4-5D6E-409C-BE32-E72D297353CC}">
              <c16:uniqueId val="{00000000-80CA-4D63-92DF-9577108101F0}"/>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cost of housing</c:v>
                </c:pt>
                <c:pt idx="1">
                  <c:v>^Traffic congestion on local roads</c:v>
                </c:pt>
                <c:pt idx="2">
                  <c:v>Droughts and water shortages</c:v>
                </c:pt>
                <c:pt idx="3">
                  <c:v>The amount of trash in Lake Tahoe</c:v>
                </c:pt>
                <c:pt idx="4">
                  <c:v>^Strains on local services caused
by tourism</c:v>
                </c:pt>
                <c:pt idx="5">
                  <c:v>Too much growth and development</c:v>
                </c:pt>
                <c:pt idx="6">
                  <c:v>Too many tourists</c:v>
                </c:pt>
                <c:pt idx="7">
                  <c:v>The amount of trash on our
local streets and public spaces</c:v>
                </c:pt>
              </c:strCache>
            </c:strRef>
          </c:cat>
          <c:val>
            <c:numRef>
              <c:f>Sheet1!$C$2:$C$9</c:f>
              <c:numCache>
                <c:formatCode>0%</c:formatCode>
                <c:ptCount val="8"/>
                <c:pt idx="0">
                  <c:v>0.22</c:v>
                </c:pt>
                <c:pt idx="1">
                  <c:v>0.24</c:v>
                </c:pt>
                <c:pt idx="2">
                  <c:v>0.27</c:v>
                </c:pt>
                <c:pt idx="3">
                  <c:v>0.18</c:v>
                </c:pt>
                <c:pt idx="4">
                  <c:v>0.23</c:v>
                </c:pt>
                <c:pt idx="5">
                  <c:v>0.23</c:v>
                </c:pt>
                <c:pt idx="6">
                  <c:v>0.24</c:v>
                </c:pt>
                <c:pt idx="7">
                  <c:v>0.26</c:v>
                </c:pt>
              </c:numCache>
            </c:numRef>
          </c:val>
          <c:extLst>
            <c:ext xmlns:c16="http://schemas.microsoft.com/office/drawing/2014/chart" uri="{C3380CC4-5D6E-409C-BE32-E72D297353CC}">
              <c16:uniqueId val="{00000001-80CA-4D63-92DF-9577108101F0}"/>
            </c:ext>
          </c:extLst>
        </c:ser>
        <c:ser>
          <c:idx val="2"/>
          <c:order val="2"/>
          <c:tx>
            <c:strRef>
              <c:f>Sheet1!$D$1</c:f>
              <c:strCache>
                <c:ptCount val="1"/>
                <c:pt idx="0">
                  <c:v>Smwt. Ser. Prob.</c:v>
                </c:pt>
              </c:strCache>
            </c:strRef>
          </c:tx>
          <c:spPr>
            <a:solidFill>
              <a:srgbClr val="FFD5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cost of housing</c:v>
                </c:pt>
                <c:pt idx="1">
                  <c:v>^Traffic congestion on local roads</c:v>
                </c:pt>
                <c:pt idx="2">
                  <c:v>Droughts and water shortages</c:v>
                </c:pt>
                <c:pt idx="3">
                  <c:v>The amount of trash in Lake Tahoe</c:v>
                </c:pt>
                <c:pt idx="4">
                  <c:v>^Strains on local services caused
by tourism</c:v>
                </c:pt>
                <c:pt idx="5">
                  <c:v>Too much growth and development</c:v>
                </c:pt>
                <c:pt idx="6">
                  <c:v>Too many tourists</c:v>
                </c:pt>
                <c:pt idx="7">
                  <c:v>The amount of trash on our
local streets and public spaces</c:v>
                </c:pt>
              </c:strCache>
            </c:strRef>
          </c:cat>
          <c:val>
            <c:numRef>
              <c:f>Sheet1!$D$2:$D$9</c:f>
              <c:numCache>
                <c:formatCode>0%</c:formatCode>
                <c:ptCount val="8"/>
                <c:pt idx="0">
                  <c:v>0.13</c:v>
                </c:pt>
                <c:pt idx="1">
                  <c:v>0.16</c:v>
                </c:pt>
                <c:pt idx="2">
                  <c:v>0.13</c:v>
                </c:pt>
                <c:pt idx="3">
                  <c:v>0.2</c:v>
                </c:pt>
                <c:pt idx="4">
                  <c:v>0.2</c:v>
                </c:pt>
                <c:pt idx="5">
                  <c:v>0.21</c:v>
                </c:pt>
                <c:pt idx="6">
                  <c:v>0.18</c:v>
                </c:pt>
                <c:pt idx="7">
                  <c:v>0.25</c:v>
                </c:pt>
              </c:numCache>
            </c:numRef>
          </c:val>
          <c:extLst>
            <c:ext xmlns:c16="http://schemas.microsoft.com/office/drawing/2014/chart" uri="{C3380CC4-5D6E-409C-BE32-E72D297353CC}">
              <c16:uniqueId val="{00000002-80CA-4D63-92DF-9577108101F0}"/>
            </c:ext>
          </c:extLst>
        </c:ser>
        <c:ser>
          <c:idx val="3"/>
          <c:order val="3"/>
          <c:tx>
            <c:strRef>
              <c:f>Sheet1!$E$1</c:f>
              <c:strCache>
                <c:ptCount val="1"/>
                <c:pt idx="0">
                  <c:v>Not Too Ser. a Prob.</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BD2-40B0-9FB7-C4635113106C}"/>
                </c:ext>
              </c:extLst>
            </c:dLbl>
            <c:dLbl>
              <c:idx val="1"/>
              <c:delete val="1"/>
              <c:extLst>
                <c:ext xmlns:c15="http://schemas.microsoft.com/office/drawing/2012/chart" uri="{CE6537A1-D6FC-4f65-9D91-7224C49458BB}"/>
                <c:ext xmlns:c16="http://schemas.microsoft.com/office/drawing/2014/chart" uri="{C3380CC4-5D6E-409C-BE32-E72D297353CC}">
                  <c16:uniqueId val="{00000001-4BD2-40B0-9FB7-C4635113106C}"/>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4BD2-40B0-9FB7-C4635113106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cost of housing</c:v>
                </c:pt>
                <c:pt idx="1">
                  <c:v>^Traffic congestion on local roads</c:v>
                </c:pt>
                <c:pt idx="2">
                  <c:v>Droughts and water shortages</c:v>
                </c:pt>
                <c:pt idx="3">
                  <c:v>The amount of trash in Lake Tahoe</c:v>
                </c:pt>
                <c:pt idx="4">
                  <c:v>^Strains on local services caused
by tourism</c:v>
                </c:pt>
                <c:pt idx="5">
                  <c:v>Too much growth and development</c:v>
                </c:pt>
                <c:pt idx="6">
                  <c:v>Too many tourists</c:v>
                </c:pt>
                <c:pt idx="7">
                  <c:v>The amount of trash on our
local streets and public spaces</c:v>
                </c:pt>
              </c:strCache>
            </c:strRef>
          </c:cat>
          <c:val>
            <c:numRef>
              <c:f>Sheet1!$E$2:$E$9</c:f>
              <c:numCache>
                <c:formatCode>0%</c:formatCode>
                <c:ptCount val="8"/>
                <c:pt idx="0">
                  <c:v>0.03</c:v>
                </c:pt>
                <c:pt idx="1">
                  <c:v>0.04</c:v>
                </c:pt>
                <c:pt idx="2">
                  <c:v>0.12</c:v>
                </c:pt>
                <c:pt idx="3">
                  <c:v>0.05</c:v>
                </c:pt>
                <c:pt idx="4">
                  <c:v>0.11</c:v>
                </c:pt>
                <c:pt idx="5">
                  <c:v>0.14000000000000001</c:v>
                </c:pt>
                <c:pt idx="6">
                  <c:v>0.18</c:v>
                </c:pt>
                <c:pt idx="7">
                  <c:v>0.14000000000000001</c:v>
                </c:pt>
              </c:numCache>
            </c:numRef>
          </c:val>
          <c:extLst>
            <c:ext xmlns:c16="http://schemas.microsoft.com/office/drawing/2014/chart" uri="{C3380CC4-5D6E-409C-BE32-E72D297353CC}">
              <c16:uniqueId val="{00000003-80CA-4D63-92DF-9577108101F0}"/>
            </c:ext>
          </c:extLst>
        </c:ser>
        <c:ser>
          <c:idx val="4"/>
          <c:order val="4"/>
          <c:tx>
            <c:strRef>
              <c:f>Sheet1!$F$1</c:f>
              <c:strCache>
                <c:ptCount val="1"/>
                <c:pt idx="0">
                  <c:v>Don't Know</c:v>
                </c:pt>
              </c:strCache>
            </c:strRef>
          </c:tx>
          <c:spPr>
            <a:solidFill>
              <a:schemeClr val="accent6"/>
            </a:solidFill>
            <a:ln>
              <a:noFill/>
            </a:ln>
            <a:effectLst/>
          </c:spPr>
          <c:invertIfNegative val="0"/>
          <c:cat>
            <c:strRef>
              <c:f>Sheet1!$A$2:$A$9</c:f>
              <c:strCache>
                <c:ptCount val="8"/>
                <c:pt idx="0">
                  <c:v>^The cost of housing</c:v>
                </c:pt>
                <c:pt idx="1">
                  <c:v>^Traffic congestion on local roads</c:v>
                </c:pt>
                <c:pt idx="2">
                  <c:v>Droughts and water shortages</c:v>
                </c:pt>
                <c:pt idx="3">
                  <c:v>The amount of trash in Lake Tahoe</c:v>
                </c:pt>
                <c:pt idx="4">
                  <c:v>^Strains on local services caused
by tourism</c:v>
                </c:pt>
                <c:pt idx="5">
                  <c:v>Too much growth and development</c:v>
                </c:pt>
                <c:pt idx="6">
                  <c:v>Too many tourists</c:v>
                </c:pt>
                <c:pt idx="7">
                  <c:v>The amount of trash on our
local streets and public spaces</c:v>
                </c:pt>
              </c:strCache>
            </c:strRef>
          </c:cat>
          <c:val>
            <c:numRef>
              <c:f>Sheet1!$F$2:$F$9</c:f>
              <c:numCache>
                <c:formatCode>0%</c:formatCode>
                <c:ptCount val="8"/>
                <c:pt idx="0">
                  <c:v>0.01</c:v>
                </c:pt>
                <c:pt idx="1">
                  <c:v>0</c:v>
                </c:pt>
                <c:pt idx="2">
                  <c:v>0</c:v>
                </c:pt>
                <c:pt idx="3">
                  <c:v>0</c:v>
                </c:pt>
                <c:pt idx="4">
                  <c:v>0.03</c:v>
                </c:pt>
                <c:pt idx="5">
                  <c:v>0.01</c:v>
                </c:pt>
                <c:pt idx="6">
                  <c:v>0.01</c:v>
                </c:pt>
                <c:pt idx="7">
                  <c:v>0.01</c:v>
                </c:pt>
              </c:numCache>
            </c:numRef>
          </c:val>
          <c:extLst>
            <c:ext xmlns:c16="http://schemas.microsoft.com/office/drawing/2014/chart" uri="{C3380CC4-5D6E-409C-BE32-E72D297353CC}">
              <c16:uniqueId val="{00000004-80CA-4D63-92DF-9577108101F0}"/>
            </c:ext>
          </c:extLst>
        </c:ser>
        <c:dLbls>
          <c:showLegendKey val="0"/>
          <c:showVal val="0"/>
          <c:showCatName val="0"/>
          <c:showSerName val="0"/>
          <c:showPercent val="0"/>
          <c:showBubbleSize val="0"/>
        </c:dLbls>
        <c:gapWidth val="30"/>
        <c:overlap val="100"/>
        <c:axId val="620695632"/>
        <c:axId val="620694976"/>
      </c:barChart>
      <c:catAx>
        <c:axId val="620695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lnSpc>
                <a:spcPts val="1800"/>
              </a:lnSpc>
              <a:defRPr sz="1800" b="0" i="0" u="none" strike="noStrike" kern="1200" baseline="0">
                <a:solidFill>
                  <a:schemeClr val="tx1"/>
                </a:solidFill>
                <a:latin typeface="+mn-lt"/>
                <a:ea typeface="+mn-ea"/>
                <a:cs typeface="+mn-cs"/>
              </a:defRPr>
            </a:pPr>
            <a:endParaRPr lang="en-US"/>
          </a:p>
        </c:txPr>
        <c:crossAx val="620694976"/>
        <c:crosses val="autoZero"/>
        <c:auto val="1"/>
        <c:lblAlgn val="ctr"/>
        <c:lblOffset val="2"/>
        <c:noMultiLvlLbl val="0"/>
      </c:catAx>
      <c:valAx>
        <c:axId val="620694976"/>
        <c:scaling>
          <c:orientation val="minMax"/>
        </c:scaling>
        <c:delete val="1"/>
        <c:axPos val="t"/>
        <c:numFmt formatCode="0%" sourceLinked="1"/>
        <c:majorTickMark val="none"/>
        <c:minorTickMark val="none"/>
        <c:tickLblPos val="nextTo"/>
        <c:crossAx val="620695632"/>
        <c:crosses val="autoZero"/>
        <c:crossBetween val="between"/>
      </c:valAx>
      <c:spPr>
        <a:noFill/>
        <a:ln>
          <a:noFill/>
        </a:ln>
        <a:effectLst/>
      </c:spPr>
    </c:plotArea>
    <c:legend>
      <c:legendPos val="t"/>
      <c:layout>
        <c:manualLayout>
          <c:xMode val="edge"/>
          <c:yMode val="edge"/>
          <c:x val="0.20288440238826963"/>
          <c:y val="0"/>
          <c:w val="0.77036210995340826"/>
          <c:h val="7.4986288959277683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3756748275121"/>
          <c:y val="8.6435549064701939E-2"/>
          <c:w val="0.63275181811152892"/>
          <c:h val="0.85175024853310921"/>
        </c:manualLayout>
      </c:layout>
      <c:barChart>
        <c:barDir val="bar"/>
        <c:grouping val="stacked"/>
        <c:varyColors val="0"/>
        <c:ser>
          <c:idx val="0"/>
          <c:order val="0"/>
          <c:tx>
            <c:strRef>
              <c:f>Sheet1!$B$1</c:f>
              <c:strCache>
                <c:ptCount val="1"/>
                <c:pt idx="0">
                  <c:v>Very Convincing</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Workforce Housing</c:v>
                </c:pt>
                <c:pt idx="1">
                  <c:v>No Tax Increase</c:v>
                </c:pt>
                <c:pt idx="2">
                  <c:v>Paid by Others</c:v>
                </c:pt>
                <c:pt idx="3">
                  <c:v>Tourism Impacts</c:v>
                </c:pt>
                <c:pt idx="4">
                  <c:v>Local Dollar</c:v>
                </c:pt>
                <c:pt idx="5">
                  <c:v>Accountability</c:v>
                </c:pt>
                <c:pt idx="6">
                  <c:v>Transportation/Air Pollution</c:v>
                </c:pt>
                <c:pt idx="7">
                  <c:v>Traffic</c:v>
                </c:pt>
              </c:strCache>
            </c:strRef>
          </c:cat>
          <c:val>
            <c:numRef>
              <c:f>Sheet1!$B$2:$B$9</c:f>
              <c:numCache>
                <c:formatCode>0%</c:formatCode>
                <c:ptCount val="8"/>
                <c:pt idx="0">
                  <c:v>0.6</c:v>
                </c:pt>
                <c:pt idx="1">
                  <c:v>0.56999999999999995</c:v>
                </c:pt>
                <c:pt idx="2">
                  <c:v>0.55000000000000004</c:v>
                </c:pt>
                <c:pt idx="3">
                  <c:v>0.51</c:v>
                </c:pt>
                <c:pt idx="4">
                  <c:v>0.46</c:v>
                </c:pt>
                <c:pt idx="5">
                  <c:v>0.37</c:v>
                </c:pt>
                <c:pt idx="6">
                  <c:v>0.37</c:v>
                </c:pt>
                <c:pt idx="7">
                  <c:v>0.34</c:v>
                </c:pt>
              </c:numCache>
            </c:numRef>
          </c:val>
          <c:extLst>
            <c:ext xmlns:c16="http://schemas.microsoft.com/office/drawing/2014/chart" uri="{C3380CC4-5D6E-409C-BE32-E72D297353CC}">
              <c16:uniqueId val="{00000000-970F-4D39-B478-31DF7EDFD808}"/>
            </c:ext>
          </c:extLst>
        </c:ser>
        <c:ser>
          <c:idx val="1"/>
          <c:order val="1"/>
          <c:tx>
            <c:strRef>
              <c:f>Sheet1!$C$1</c:f>
              <c:strCache>
                <c:ptCount val="1"/>
                <c:pt idx="0">
                  <c:v>Somewhat Convincing</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Workforce Housing</c:v>
                </c:pt>
                <c:pt idx="1">
                  <c:v>No Tax Increase</c:v>
                </c:pt>
                <c:pt idx="2">
                  <c:v>Paid by Others</c:v>
                </c:pt>
                <c:pt idx="3">
                  <c:v>Tourism Impacts</c:v>
                </c:pt>
                <c:pt idx="4">
                  <c:v>Local Dollar</c:v>
                </c:pt>
                <c:pt idx="5">
                  <c:v>Accountability</c:v>
                </c:pt>
                <c:pt idx="6">
                  <c:v>Transportation/Air Pollution</c:v>
                </c:pt>
                <c:pt idx="7">
                  <c:v>Traffic</c:v>
                </c:pt>
              </c:strCache>
            </c:strRef>
          </c:cat>
          <c:val>
            <c:numRef>
              <c:f>Sheet1!$C$2:$C$9</c:f>
              <c:numCache>
                <c:formatCode>0%</c:formatCode>
                <c:ptCount val="8"/>
                <c:pt idx="0">
                  <c:v>0.23</c:v>
                </c:pt>
                <c:pt idx="1">
                  <c:v>0.28999999999999998</c:v>
                </c:pt>
                <c:pt idx="2">
                  <c:v>0.34</c:v>
                </c:pt>
                <c:pt idx="3">
                  <c:v>0.34</c:v>
                </c:pt>
                <c:pt idx="4">
                  <c:v>0.37</c:v>
                </c:pt>
                <c:pt idx="5">
                  <c:v>0.42</c:v>
                </c:pt>
                <c:pt idx="6">
                  <c:v>0.4</c:v>
                </c:pt>
                <c:pt idx="7">
                  <c:v>0.38</c:v>
                </c:pt>
              </c:numCache>
            </c:numRef>
          </c:val>
          <c:extLst>
            <c:ext xmlns:c16="http://schemas.microsoft.com/office/drawing/2014/chart" uri="{C3380CC4-5D6E-409C-BE32-E72D297353CC}">
              <c16:uniqueId val="{00000001-970F-4D39-B478-31DF7EDFD808}"/>
            </c:ext>
          </c:extLst>
        </c:ser>
        <c:ser>
          <c:idx val="2"/>
          <c:order val="2"/>
          <c:tx>
            <c:strRef>
              <c:f>Sheet1!$D$1</c:f>
              <c:strCache>
                <c:ptCount val="1"/>
                <c:pt idx="0">
                  <c:v>Column2</c:v>
                </c:pt>
              </c:strCache>
            </c:strRef>
          </c:tx>
          <c:spPr>
            <a:noFill/>
            <a:ln>
              <a:noFill/>
            </a:ln>
          </c:spPr>
          <c:invertIfNegative val="0"/>
          <c:dLbls>
            <c:spPr>
              <a:noFill/>
              <a:ln>
                <a:noFill/>
              </a:ln>
              <a:effectLst/>
            </c:spPr>
            <c:txPr>
              <a:bodyPr wrap="square" lIns="38100" tIns="19050" rIns="38100" bIns="19050" anchor="ctr">
                <a:spAutoFit/>
              </a:bodyPr>
              <a:lstStyle/>
              <a:p>
                <a:pPr>
                  <a:defRPr sz="1800" b="1">
                    <a:solidFill>
                      <a:schemeClr val="accent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Workforce Housing</c:v>
                </c:pt>
                <c:pt idx="1">
                  <c:v>No Tax Increase</c:v>
                </c:pt>
                <c:pt idx="2">
                  <c:v>Paid by Others</c:v>
                </c:pt>
                <c:pt idx="3">
                  <c:v>Tourism Impacts</c:v>
                </c:pt>
                <c:pt idx="4">
                  <c:v>Local Dollar</c:v>
                </c:pt>
                <c:pt idx="5">
                  <c:v>Accountability</c:v>
                </c:pt>
                <c:pt idx="6">
                  <c:v>Transportation/Air Pollution</c:v>
                </c:pt>
                <c:pt idx="7">
                  <c:v>Traffic</c:v>
                </c:pt>
              </c:strCache>
            </c:strRef>
          </c:cat>
          <c:val>
            <c:numRef>
              <c:f>Sheet1!$D$2:$D$9</c:f>
              <c:numCache>
                <c:formatCode>0%</c:formatCode>
                <c:ptCount val="8"/>
                <c:pt idx="0">
                  <c:v>0.83</c:v>
                </c:pt>
                <c:pt idx="1">
                  <c:v>0.87</c:v>
                </c:pt>
                <c:pt idx="2">
                  <c:v>0.89</c:v>
                </c:pt>
                <c:pt idx="3">
                  <c:v>0.86</c:v>
                </c:pt>
                <c:pt idx="4">
                  <c:v>0.82</c:v>
                </c:pt>
                <c:pt idx="5">
                  <c:v>0.79</c:v>
                </c:pt>
                <c:pt idx="6">
                  <c:v>0.77</c:v>
                </c:pt>
                <c:pt idx="7">
                  <c:v>0.72</c:v>
                </c:pt>
              </c:numCache>
            </c:numRef>
          </c:val>
          <c:extLst>
            <c:ext xmlns:c16="http://schemas.microsoft.com/office/drawing/2014/chart" uri="{C3380CC4-5D6E-409C-BE32-E72D297353CC}">
              <c16:uniqueId val="{00000002-970F-4D39-B478-31DF7EDFD808}"/>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337593176"/>
        <c:crosses val="autoZero"/>
        <c:auto val="1"/>
        <c:lblAlgn val="ctr"/>
        <c:lblOffset val="5"/>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egendEntry>
        <c:idx val="2"/>
        <c:delete val="1"/>
      </c:legendEntry>
      <c:layout>
        <c:manualLayout>
          <c:xMode val="edge"/>
          <c:yMode val="edge"/>
          <c:x val="0.39130865371058476"/>
          <c:y val="2.1810508848903169E-2"/>
          <c:w val="0.43027650304041914"/>
          <c:h val="5.554161523323791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04131058666214"/>
          <c:y val="8.6435549064701939E-2"/>
          <c:w val="0.66018836044771712"/>
          <c:h val="0.85175024853310921"/>
        </c:manualLayout>
      </c:layout>
      <c:barChart>
        <c:barDir val="bar"/>
        <c:grouping val="stacked"/>
        <c:varyColors val="0"/>
        <c:ser>
          <c:idx val="0"/>
          <c:order val="0"/>
          <c:tx>
            <c:strRef>
              <c:f>Sheet1!$B$1</c:f>
              <c:strCache>
                <c:ptCount val="1"/>
                <c:pt idx="0">
                  <c:v>Very Convincing</c:v>
                </c:pt>
              </c:strCache>
            </c:strRef>
          </c:tx>
          <c:spPr>
            <a:solidFill>
              <a:schemeClr val="accent4"/>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Too Much Tourism</c:v>
                </c:pt>
                <c:pt idx="1">
                  <c:v>Too Much Growth</c:v>
                </c:pt>
                <c:pt idx="2">
                  <c:v>Too Many Tax/Fee Increases</c:v>
                </c:pt>
                <c:pt idx="3">
                  <c:v>Waste</c:v>
                </c:pt>
                <c:pt idx="4">
                  <c:v>No Sunset</c:v>
                </c:pt>
                <c:pt idx="5">
                  <c:v>Not Needed</c:v>
                </c:pt>
              </c:strCache>
            </c:strRef>
          </c:cat>
          <c:val>
            <c:numRef>
              <c:f>Sheet1!$B$2:$B$7</c:f>
              <c:numCache>
                <c:formatCode>0%</c:formatCode>
                <c:ptCount val="6"/>
                <c:pt idx="0">
                  <c:v>0.19</c:v>
                </c:pt>
                <c:pt idx="1">
                  <c:v>0.17</c:v>
                </c:pt>
                <c:pt idx="2">
                  <c:v>0.16</c:v>
                </c:pt>
                <c:pt idx="3">
                  <c:v>0.16</c:v>
                </c:pt>
                <c:pt idx="4">
                  <c:v>0.13</c:v>
                </c:pt>
                <c:pt idx="5">
                  <c:v>7.0000000000000007E-2</c:v>
                </c:pt>
              </c:numCache>
            </c:numRef>
          </c:val>
          <c:extLst>
            <c:ext xmlns:c16="http://schemas.microsoft.com/office/drawing/2014/chart" uri="{C3380CC4-5D6E-409C-BE32-E72D297353CC}">
              <c16:uniqueId val="{00000000-4DE7-4FC5-A3F7-FD59D31A6662}"/>
            </c:ext>
          </c:extLst>
        </c:ser>
        <c:ser>
          <c:idx val="1"/>
          <c:order val="1"/>
          <c:tx>
            <c:strRef>
              <c:f>Sheet1!$C$1</c:f>
              <c:strCache>
                <c:ptCount val="1"/>
                <c:pt idx="0">
                  <c:v>Somewhat Convincing</c:v>
                </c:pt>
              </c:strCache>
            </c:strRef>
          </c:tx>
          <c:spPr>
            <a:solidFill>
              <a:schemeClr val="accent5"/>
            </a:solidFill>
            <a:ln w="9525">
              <a:noFill/>
            </a:ln>
          </c:spPr>
          <c:invertIfNegative val="0"/>
          <c:dLbls>
            <c:spPr>
              <a:noFill/>
              <a:ln>
                <a:noFill/>
              </a:ln>
              <a:effectLst/>
            </c:spPr>
            <c:txPr>
              <a:bodyPr wrap="square" lIns="38100" tIns="19050" rIns="38100" bIns="19050" anchor="ctr">
                <a:spAutoFit/>
              </a:bodyPr>
              <a:lstStyle/>
              <a:p>
                <a:pPr>
                  <a:defRPr sz="18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Too Much Tourism</c:v>
                </c:pt>
                <c:pt idx="1">
                  <c:v>Too Much Growth</c:v>
                </c:pt>
                <c:pt idx="2">
                  <c:v>Too Many Tax/Fee Increases</c:v>
                </c:pt>
                <c:pt idx="3">
                  <c:v>Waste</c:v>
                </c:pt>
                <c:pt idx="4">
                  <c:v>No Sunset</c:v>
                </c:pt>
                <c:pt idx="5">
                  <c:v>Not Needed</c:v>
                </c:pt>
              </c:strCache>
            </c:strRef>
          </c:cat>
          <c:val>
            <c:numRef>
              <c:f>Sheet1!$C$2:$C$7</c:f>
              <c:numCache>
                <c:formatCode>0%</c:formatCode>
                <c:ptCount val="6"/>
                <c:pt idx="0">
                  <c:v>0.24</c:v>
                </c:pt>
                <c:pt idx="1">
                  <c:v>0.25</c:v>
                </c:pt>
                <c:pt idx="2">
                  <c:v>0.24</c:v>
                </c:pt>
                <c:pt idx="3">
                  <c:v>0.18</c:v>
                </c:pt>
                <c:pt idx="4">
                  <c:v>0.25</c:v>
                </c:pt>
                <c:pt idx="5">
                  <c:v>0.19</c:v>
                </c:pt>
              </c:numCache>
            </c:numRef>
          </c:val>
          <c:extLst>
            <c:ext xmlns:c16="http://schemas.microsoft.com/office/drawing/2014/chart" uri="{C3380CC4-5D6E-409C-BE32-E72D297353CC}">
              <c16:uniqueId val="{00000001-4DE7-4FC5-A3F7-FD59D31A6662}"/>
            </c:ext>
          </c:extLst>
        </c:ser>
        <c:ser>
          <c:idx val="2"/>
          <c:order val="2"/>
          <c:tx>
            <c:strRef>
              <c:f>Sheet1!$D$1</c:f>
              <c:strCache>
                <c:ptCount val="1"/>
                <c:pt idx="0">
                  <c:v>Column2</c:v>
                </c:pt>
              </c:strCache>
            </c:strRef>
          </c:tx>
          <c:spPr>
            <a:noFill/>
            <a:ln>
              <a:noFill/>
            </a:ln>
          </c:spPr>
          <c:invertIfNegative val="0"/>
          <c:dLbls>
            <c:spPr>
              <a:noFill/>
              <a:ln>
                <a:noFill/>
              </a:ln>
              <a:effectLst/>
            </c:spPr>
            <c:txPr>
              <a:bodyPr wrap="square" lIns="38100" tIns="19050" rIns="38100" bIns="19050" anchor="ctr">
                <a:spAutoFit/>
              </a:bodyPr>
              <a:lstStyle/>
              <a:p>
                <a:pPr>
                  <a:defRPr sz="1800" b="1">
                    <a:solidFill>
                      <a:schemeClr val="accent4"/>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Too Much Tourism</c:v>
                </c:pt>
                <c:pt idx="1">
                  <c:v>Too Much Growth</c:v>
                </c:pt>
                <c:pt idx="2">
                  <c:v>Too Many Tax/Fee Increases</c:v>
                </c:pt>
                <c:pt idx="3">
                  <c:v>Waste</c:v>
                </c:pt>
                <c:pt idx="4">
                  <c:v>No Sunset</c:v>
                </c:pt>
                <c:pt idx="5">
                  <c:v>Not Needed</c:v>
                </c:pt>
              </c:strCache>
            </c:strRef>
          </c:cat>
          <c:val>
            <c:numRef>
              <c:f>Sheet1!$D$2:$D$7</c:f>
              <c:numCache>
                <c:formatCode>0%</c:formatCode>
                <c:ptCount val="6"/>
                <c:pt idx="0">
                  <c:v>0.43</c:v>
                </c:pt>
                <c:pt idx="1">
                  <c:v>0.42</c:v>
                </c:pt>
                <c:pt idx="2">
                  <c:v>0.4</c:v>
                </c:pt>
                <c:pt idx="3">
                  <c:v>0.34</c:v>
                </c:pt>
                <c:pt idx="4">
                  <c:v>0.39</c:v>
                </c:pt>
                <c:pt idx="5">
                  <c:v>0.26</c:v>
                </c:pt>
              </c:numCache>
            </c:numRef>
          </c:val>
          <c:extLst>
            <c:ext xmlns:c16="http://schemas.microsoft.com/office/drawing/2014/chart" uri="{C3380CC4-5D6E-409C-BE32-E72D297353CC}">
              <c16:uniqueId val="{00000002-4DE7-4FC5-A3F7-FD59D31A6662}"/>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337593176"/>
        <c:crosses val="autoZero"/>
        <c:auto val="1"/>
        <c:lblAlgn val="ctr"/>
        <c:lblOffset val="5"/>
        <c:noMultiLvlLbl val="0"/>
      </c:catAx>
      <c:valAx>
        <c:axId val="337593176"/>
        <c:scaling>
          <c:orientation val="minMax"/>
          <c:max val="0.5"/>
          <c:min val="0"/>
        </c:scaling>
        <c:delete val="1"/>
        <c:axPos val="b"/>
        <c:numFmt formatCode="0%" sourceLinked="1"/>
        <c:majorTickMark val="out"/>
        <c:minorTickMark val="none"/>
        <c:tickLblPos val="nextTo"/>
        <c:crossAx val="337592784"/>
        <c:crosses val="max"/>
        <c:crossBetween val="between"/>
        <c:majorUnit val="0.1"/>
      </c:valAx>
    </c:plotArea>
    <c:legend>
      <c:legendPos val="t"/>
      <c:legendEntry>
        <c:idx val="2"/>
        <c:delete val="1"/>
      </c:legendEntry>
      <c:layout>
        <c:manualLayout>
          <c:xMode val="edge"/>
          <c:yMode val="edge"/>
          <c:x val="0.39651102237220914"/>
          <c:y val="2.1810508848903169E-2"/>
          <c:w val="0.43027650304041914"/>
          <c:h val="5.554161523323791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EA7C-42DF-8F7B-39C39FD76ADF}"/>
              </c:ext>
            </c:extLst>
          </c:dPt>
          <c:dPt>
            <c:idx val="1"/>
            <c:bubble3D val="0"/>
            <c:spPr>
              <a:noFill/>
              <a:ln w="19050">
                <a:solidFill>
                  <a:schemeClr val="accent1"/>
                </a:solidFill>
              </a:ln>
              <a:effectLst/>
            </c:spPr>
            <c:extLst>
              <c:ext xmlns:c16="http://schemas.microsoft.com/office/drawing/2014/chart" uri="{C3380CC4-5D6E-409C-BE32-E72D297353CC}">
                <c16:uniqueId val="{00000003-EA7C-42DF-8F7B-39C39FD76ADF}"/>
              </c:ext>
            </c:extLst>
          </c:dPt>
          <c:cat>
            <c:strRef>
              <c:f>Sheet1!$A$2:$A$3</c:f>
              <c:strCache>
                <c:ptCount val="2"/>
                <c:pt idx="0">
                  <c:v>Excellent/Good</c:v>
                </c:pt>
                <c:pt idx="1">
                  <c:v>Only Fair/Poor/DK</c:v>
                </c:pt>
              </c:strCache>
            </c:strRef>
          </c:cat>
          <c:val>
            <c:numRef>
              <c:f>Sheet1!$B$2:$B$3</c:f>
              <c:numCache>
                <c:formatCode>General</c:formatCode>
                <c:ptCount val="2"/>
                <c:pt idx="0">
                  <c:v>71</c:v>
                </c:pt>
                <c:pt idx="1">
                  <c:v>29</c:v>
                </c:pt>
              </c:numCache>
            </c:numRef>
          </c:val>
          <c:extLst>
            <c:ext xmlns:c16="http://schemas.microsoft.com/office/drawing/2014/chart" uri="{C3380CC4-5D6E-409C-BE32-E72D297353CC}">
              <c16:uniqueId val="{00000004-EA7C-42DF-8F7B-39C39FD76AD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A7EF-4E94-B2A8-3E9B005939CA}"/>
              </c:ext>
            </c:extLst>
          </c:dPt>
          <c:dPt>
            <c:idx val="1"/>
            <c:bubble3D val="0"/>
            <c:spPr>
              <a:noFill/>
              <a:ln w="19050">
                <a:solidFill>
                  <a:schemeClr val="accent1"/>
                </a:solidFill>
              </a:ln>
              <a:effectLst/>
            </c:spPr>
            <c:extLst>
              <c:ext xmlns:c16="http://schemas.microsoft.com/office/drawing/2014/chart" uri="{C3380CC4-5D6E-409C-BE32-E72D297353CC}">
                <c16:uniqueId val="{00000003-A7EF-4E94-B2A8-3E9B005939CA}"/>
              </c:ext>
            </c:extLst>
          </c:dPt>
          <c:cat>
            <c:strRef>
              <c:f>Sheet1!$A$2:$A$3</c:f>
              <c:strCache>
                <c:ptCount val="2"/>
                <c:pt idx="0">
                  <c:v>Excellent/Good</c:v>
                </c:pt>
                <c:pt idx="1">
                  <c:v>Only Fair/Poor/DK</c:v>
                </c:pt>
              </c:strCache>
            </c:strRef>
          </c:cat>
          <c:val>
            <c:numRef>
              <c:f>Sheet1!$B$2:$B$3</c:f>
              <c:numCache>
                <c:formatCode>General</c:formatCode>
                <c:ptCount val="2"/>
                <c:pt idx="0">
                  <c:v>81</c:v>
                </c:pt>
                <c:pt idx="1">
                  <c:v>19</c:v>
                </c:pt>
              </c:numCache>
            </c:numRef>
          </c:val>
          <c:extLst>
            <c:ext xmlns:c16="http://schemas.microsoft.com/office/drawing/2014/chart" uri="{C3380CC4-5D6E-409C-BE32-E72D297353CC}">
              <c16:uniqueId val="{00000004-A7EF-4E94-B2A8-3E9B005939CA}"/>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4C1E-4779-B169-92DC63240EAC}"/>
              </c:ext>
            </c:extLst>
          </c:dPt>
          <c:dPt>
            <c:idx val="1"/>
            <c:bubble3D val="0"/>
            <c:spPr>
              <a:noFill/>
              <a:ln w="19050">
                <a:solidFill>
                  <a:schemeClr val="accent1"/>
                </a:solidFill>
              </a:ln>
              <a:effectLst/>
            </c:spPr>
            <c:extLst>
              <c:ext xmlns:c16="http://schemas.microsoft.com/office/drawing/2014/chart" uri="{C3380CC4-5D6E-409C-BE32-E72D297353CC}">
                <c16:uniqueId val="{00000003-4C1E-4779-B169-92DC63240EAC}"/>
              </c:ext>
            </c:extLst>
          </c:dPt>
          <c:cat>
            <c:strRef>
              <c:f>Sheet1!$A$2:$A$3</c:f>
              <c:strCache>
                <c:ptCount val="2"/>
                <c:pt idx="0">
                  <c:v>Excellent/Good</c:v>
                </c:pt>
                <c:pt idx="1">
                  <c:v>Only Fair/Poor/DK</c:v>
                </c:pt>
              </c:strCache>
            </c:strRef>
          </c:cat>
          <c:val>
            <c:numRef>
              <c:f>Sheet1!$B$2:$B$3</c:f>
              <c:numCache>
                <c:formatCode>General</c:formatCode>
                <c:ptCount val="2"/>
                <c:pt idx="0">
                  <c:v>91</c:v>
                </c:pt>
                <c:pt idx="1">
                  <c:v>9</c:v>
                </c:pt>
              </c:numCache>
            </c:numRef>
          </c:val>
          <c:extLst>
            <c:ext xmlns:c16="http://schemas.microsoft.com/office/drawing/2014/chart" uri="{C3380CC4-5D6E-409C-BE32-E72D297353CC}">
              <c16:uniqueId val="{00000004-4C1E-4779-B169-92DC63240EAC}"/>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291144251520219"/>
          <c:y val="8.2331099551618644E-2"/>
          <c:w val="0.53714293952852132"/>
          <c:h val="0.8867344550186359"/>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Traffic safety</c:v>
                </c:pt>
                <c:pt idx="1">
                  <c:v>Lake Tahoe's water quality</c:v>
                </c:pt>
                <c:pt idx="2">
                  <c:v>Too many out-of-town visitors</c:v>
                </c:pt>
                <c:pt idx="3">
                  <c:v>Government waste and mismanagement</c:v>
                </c:pt>
                <c:pt idx="4">
                  <c:v>Potholes and deteriorating local streets and roads</c:v>
                </c:pt>
                <c:pt idx="5">
                  <c:v>The condition of the local economy</c:v>
                </c:pt>
                <c:pt idx="6">
                  <c:v>The amount you pay in taxes</c:v>
                </c:pt>
              </c:strCache>
            </c:strRef>
          </c:cat>
          <c:val>
            <c:numRef>
              <c:f>Sheet1!$B$2:$B$8</c:f>
              <c:numCache>
                <c:formatCode>0%</c:formatCode>
                <c:ptCount val="7"/>
                <c:pt idx="0">
                  <c:v>0.3</c:v>
                </c:pt>
                <c:pt idx="1">
                  <c:v>0.27</c:v>
                </c:pt>
                <c:pt idx="2">
                  <c:v>0.41</c:v>
                </c:pt>
                <c:pt idx="3">
                  <c:v>0.23</c:v>
                </c:pt>
                <c:pt idx="4">
                  <c:v>0.18</c:v>
                </c:pt>
                <c:pt idx="5">
                  <c:v>0.13</c:v>
                </c:pt>
                <c:pt idx="6">
                  <c:v>0.16</c:v>
                </c:pt>
              </c:numCache>
            </c:numRef>
          </c:val>
          <c:extLst>
            <c:ext xmlns:c16="http://schemas.microsoft.com/office/drawing/2014/chart" uri="{C3380CC4-5D6E-409C-BE32-E72D297353CC}">
              <c16:uniqueId val="{00000000-80CA-4D63-92DF-9577108101F0}"/>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Traffic safety</c:v>
                </c:pt>
                <c:pt idx="1">
                  <c:v>Lake Tahoe's water quality</c:v>
                </c:pt>
                <c:pt idx="2">
                  <c:v>Too many out-of-town visitors</c:v>
                </c:pt>
                <c:pt idx="3">
                  <c:v>Government waste and mismanagement</c:v>
                </c:pt>
                <c:pt idx="4">
                  <c:v>Potholes and deteriorating local streets and roads</c:v>
                </c:pt>
                <c:pt idx="5">
                  <c:v>The condition of the local economy</c:v>
                </c:pt>
                <c:pt idx="6">
                  <c:v>The amount you pay in taxes</c:v>
                </c:pt>
              </c:strCache>
            </c:strRef>
          </c:cat>
          <c:val>
            <c:numRef>
              <c:f>Sheet1!$C$2:$C$8</c:f>
              <c:numCache>
                <c:formatCode>0%</c:formatCode>
                <c:ptCount val="7"/>
                <c:pt idx="0">
                  <c:v>0.28000000000000003</c:v>
                </c:pt>
                <c:pt idx="1">
                  <c:v>0.3</c:v>
                </c:pt>
                <c:pt idx="2">
                  <c:v>0.15</c:v>
                </c:pt>
                <c:pt idx="3">
                  <c:v>0.19</c:v>
                </c:pt>
                <c:pt idx="4">
                  <c:v>0.22</c:v>
                </c:pt>
                <c:pt idx="5">
                  <c:v>0.27</c:v>
                </c:pt>
                <c:pt idx="6">
                  <c:v>0.16</c:v>
                </c:pt>
              </c:numCache>
            </c:numRef>
          </c:val>
          <c:extLst>
            <c:ext xmlns:c16="http://schemas.microsoft.com/office/drawing/2014/chart" uri="{C3380CC4-5D6E-409C-BE32-E72D297353CC}">
              <c16:uniqueId val="{00000001-80CA-4D63-92DF-9577108101F0}"/>
            </c:ext>
          </c:extLst>
        </c:ser>
        <c:ser>
          <c:idx val="2"/>
          <c:order val="2"/>
          <c:tx>
            <c:strRef>
              <c:f>Sheet1!$D$1</c:f>
              <c:strCache>
                <c:ptCount val="1"/>
                <c:pt idx="0">
                  <c:v>Smwt. Ser. Prob.</c:v>
                </c:pt>
              </c:strCache>
            </c:strRef>
          </c:tx>
          <c:spPr>
            <a:solidFill>
              <a:srgbClr val="FFD5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Traffic safety</c:v>
                </c:pt>
                <c:pt idx="1">
                  <c:v>Lake Tahoe's water quality</c:v>
                </c:pt>
                <c:pt idx="2">
                  <c:v>Too many out-of-town visitors</c:v>
                </c:pt>
                <c:pt idx="3">
                  <c:v>Government waste and mismanagement</c:v>
                </c:pt>
                <c:pt idx="4">
                  <c:v>Potholes and deteriorating local streets and roads</c:v>
                </c:pt>
                <c:pt idx="5">
                  <c:v>The condition of the local economy</c:v>
                </c:pt>
                <c:pt idx="6">
                  <c:v>The amount you pay in taxes</c:v>
                </c:pt>
              </c:strCache>
            </c:strRef>
          </c:cat>
          <c:val>
            <c:numRef>
              <c:f>Sheet1!$D$2:$D$8</c:f>
              <c:numCache>
                <c:formatCode>0%</c:formatCode>
                <c:ptCount val="7"/>
                <c:pt idx="0">
                  <c:v>0.23</c:v>
                </c:pt>
                <c:pt idx="1">
                  <c:v>0.26</c:v>
                </c:pt>
                <c:pt idx="2">
                  <c:v>0.23</c:v>
                </c:pt>
                <c:pt idx="3">
                  <c:v>0.24</c:v>
                </c:pt>
                <c:pt idx="4">
                  <c:v>0.41</c:v>
                </c:pt>
                <c:pt idx="5">
                  <c:v>0.26</c:v>
                </c:pt>
                <c:pt idx="6">
                  <c:v>0.32</c:v>
                </c:pt>
              </c:numCache>
            </c:numRef>
          </c:val>
          <c:extLst>
            <c:ext xmlns:c16="http://schemas.microsoft.com/office/drawing/2014/chart" uri="{C3380CC4-5D6E-409C-BE32-E72D297353CC}">
              <c16:uniqueId val="{00000002-80CA-4D63-92DF-9577108101F0}"/>
            </c:ext>
          </c:extLst>
        </c:ser>
        <c:ser>
          <c:idx val="3"/>
          <c:order val="3"/>
          <c:tx>
            <c:strRef>
              <c:f>Sheet1!$E$1</c:f>
              <c:strCache>
                <c:ptCount val="1"/>
                <c:pt idx="0">
                  <c:v>Not Too Ser. a Prob.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Traffic safety</c:v>
                </c:pt>
                <c:pt idx="1">
                  <c:v>Lake Tahoe's water quality</c:v>
                </c:pt>
                <c:pt idx="2">
                  <c:v>Too many out-of-town visitors</c:v>
                </c:pt>
                <c:pt idx="3">
                  <c:v>Government waste and mismanagement</c:v>
                </c:pt>
                <c:pt idx="4">
                  <c:v>Potholes and deteriorating local streets and roads</c:v>
                </c:pt>
                <c:pt idx="5">
                  <c:v>The condition of the local economy</c:v>
                </c:pt>
                <c:pt idx="6">
                  <c:v>The amount you pay in taxes</c:v>
                </c:pt>
              </c:strCache>
            </c:strRef>
          </c:cat>
          <c:val>
            <c:numRef>
              <c:f>Sheet1!$E$2:$E$8</c:f>
              <c:numCache>
                <c:formatCode>0%</c:formatCode>
                <c:ptCount val="7"/>
                <c:pt idx="0">
                  <c:v>0.17</c:v>
                </c:pt>
                <c:pt idx="1">
                  <c:v>0.14000000000000001</c:v>
                </c:pt>
                <c:pt idx="2">
                  <c:v>0.17</c:v>
                </c:pt>
                <c:pt idx="3">
                  <c:v>0.2</c:v>
                </c:pt>
                <c:pt idx="4">
                  <c:v>0.19</c:v>
                </c:pt>
                <c:pt idx="5">
                  <c:v>0.22</c:v>
                </c:pt>
                <c:pt idx="6">
                  <c:v>0.28000000000000003</c:v>
                </c:pt>
              </c:numCache>
            </c:numRef>
          </c:val>
          <c:extLst>
            <c:ext xmlns:c16="http://schemas.microsoft.com/office/drawing/2014/chart" uri="{C3380CC4-5D6E-409C-BE32-E72D297353CC}">
              <c16:uniqueId val="{00000003-80CA-4D63-92DF-9577108101F0}"/>
            </c:ext>
          </c:extLst>
        </c:ser>
        <c:ser>
          <c:idx val="4"/>
          <c:order val="4"/>
          <c:tx>
            <c:strRef>
              <c:f>Sheet1!$F$1</c:f>
              <c:strCache>
                <c:ptCount val="1"/>
                <c:pt idx="0">
                  <c:v>Don't Know</c:v>
                </c:pt>
              </c:strCache>
            </c:strRef>
          </c:tx>
          <c:spPr>
            <a:solidFill>
              <a:schemeClr val="accent6"/>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6D-4A98-9353-391B7C4884E2}"/>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6D-4A98-9353-391B7C4884E2}"/>
                </c:ext>
              </c:extLst>
            </c:dLbl>
            <c:dLbl>
              <c:idx val="6"/>
              <c:spPr>
                <a:noFill/>
                <a:ln>
                  <a:noFill/>
                </a:ln>
                <a:effectLst/>
              </c:spPr>
              <c:txPr>
                <a:bodyPr rot="0" spcFirstLastPara="1" vertOverflow="ellipsis" vert="horz" wrap="square" lIns="38100" tIns="19050" rIns="38100" bIns="19050" anchor="ctr" anchorCtr="1">
                  <a:spAutoFit/>
                </a:bodyPr>
                <a:lstStyle/>
                <a:p>
                  <a:pPr>
                    <a:defRPr sz="17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6D-4A98-9353-391B7C4884E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Traffic safety</c:v>
                </c:pt>
                <c:pt idx="1">
                  <c:v>Lake Tahoe's water quality</c:v>
                </c:pt>
                <c:pt idx="2">
                  <c:v>Too many out-of-town visitors</c:v>
                </c:pt>
                <c:pt idx="3">
                  <c:v>Government waste and mismanagement</c:v>
                </c:pt>
                <c:pt idx="4">
                  <c:v>Potholes and deteriorating local streets and roads</c:v>
                </c:pt>
                <c:pt idx="5">
                  <c:v>The condition of the local economy</c:v>
                </c:pt>
                <c:pt idx="6">
                  <c:v>The amount you pay in taxes</c:v>
                </c:pt>
              </c:strCache>
            </c:strRef>
          </c:cat>
          <c:val>
            <c:numRef>
              <c:f>Sheet1!$F$2:$F$8</c:f>
              <c:numCache>
                <c:formatCode>0%</c:formatCode>
                <c:ptCount val="7"/>
                <c:pt idx="0">
                  <c:v>0.02</c:v>
                </c:pt>
                <c:pt idx="1">
                  <c:v>0.03</c:v>
                </c:pt>
                <c:pt idx="2">
                  <c:v>0.03</c:v>
                </c:pt>
                <c:pt idx="3">
                  <c:v>0.14000000000000001</c:v>
                </c:pt>
                <c:pt idx="4">
                  <c:v>0</c:v>
                </c:pt>
                <c:pt idx="5">
                  <c:v>0.12</c:v>
                </c:pt>
                <c:pt idx="6">
                  <c:v>7.0000000000000007E-2</c:v>
                </c:pt>
              </c:numCache>
            </c:numRef>
          </c:val>
          <c:extLst>
            <c:ext xmlns:c16="http://schemas.microsoft.com/office/drawing/2014/chart" uri="{C3380CC4-5D6E-409C-BE32-E72D297353CC}">
              <c16:uniqueId val="{00000004-80CA-4D63-92DF-9577108101F0}"/>
            </c:ext>
          </c:extLst>
        </c:ser>
        <c:dLbls>
          <c:showLegendKey val="0"/>
          <c:showVal val="0"/>
          <c:showCatName val="0"/>
          <c:showSerName val="0"/>
          <c:showPercent val="0"/>
          <c:showBubbleSize val="0"/>
        </c:dLbls>
        <c:gapWidth val="30"/>
        <c:overlap val="100"/>
        <c:axId val="620695632"/>
        <c:axId val="620694976"/>
      </c:barChart>
      <c:catAx>
        <c:axId val="620695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lnSpc>
                <a:spcPts val="1800"/>
              </a:lnSpc>
              <a:defRPr sz="1800" b="0" i="0" u="none" strike="noStrike" kern="1200" baseline="0">
                <a:solidFill>
                  <a:schemeClr val="tx1"/>
                </a:solidFill>
                <a:latin typeface="+mn-lt"/>
                <a:ea typeface="+mn-ea"/>
                <a:cs typeface="+mn-cs"/>
              </a:defRPr>
            </a:pPr>
            <a:endParaRPr lang="en-US"/>
          </a:p>
        </c:txPr>
        <c:crossAx val="620694976"/>
        <c:crosses val="autoZero"/>
        <c:auto val="1"/>
        <c:lblAlgn val="ctr"/>
        <c:lblOffset val="2"/>
        <c:noMultiLvlLbl val="0"/>
      </c:catAx>
      <c:valAx>
        <c:axId val="620694976"/>
        <c:scaling>
          <c:orientation val="minMax"/>
        </c:scaling>
        <c:delete val="1"/>
        <c:axPos val="t"/>
        <c:numFmt formatCode="0%" sourceLinked="1"/>
        <c:majorTickMark val="none"/>
        <c:minorTickMark val="none"/>
        <c:tickLblPos val="nextTo"/>
        <c:crossAx val="620695632"/>
        <c:crosses val="autoZero"/>
        <c:crossBetween val="between"/>
      </c:valAx>
      <c:spPr>
        <a:noFill/>
        <a:ln>
          <a:noFill/>
        </a:ln>
        <a:effectLst/>
      </c:spPr>
    </c:plotArea>
    <c:legend>
      <c:legendPos val="t"/>
      <c:layout>
        <c:manualLayout>
          <c:xMode val="edge"/>
          <c:yMode val="edge"/>
          <c:x val="0.20288440238826963"/>
          <c:y val="0"/>
          <c:w val="0.77036210995340826"/>
          <c:h val="7.4986288959277683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20624183692451E-2"/>
          <c:y val="1.8928884665894243E-2"/>
          <c:w val="0.92148847735327666"/>
          <c:h val="0.91053962000358313"/>
        </c:manualLayout>
      </c:layout>
      <c:barChart>
        <c:barDir val="bar"/>
        <c:grouping val="clustered"/>
        <c:varyColors val="0"/>
        <c:ser>
          <c:idx val="0"/>
          <c:order val="0"/>
          <c:tx>
            <c:strRef>
              <c:f>Sheet1!$B$1</c:f>
              <c:strCache>
                <c:ptCount val="1"/>
                <c:pt idx="0">
                  <c:v>Column2</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0E46-4661-AD57-A7D429DB61C5}"/>
              </c:ext>
            </c:extLst>
          </c:dPt>
          <c:dPt>
            <c:idx val="1"/>
            <c:invertIfNegative val="0"/>
            <c:bubble3D val="0"/>
            <c:extLst>
              <c:ext xmlns:c16="http://schemas.microsoft.com/office/drawing/2014/chart" uri="{C3380CC4-5D6E-409C-BE32-E72D297353CC}">
                <c16:uniqueId val="{00000002-0E46-4661-AD57-A7D429DB61C5}"/>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0E46-4661-AD57-A7D429DB61C5}"/>
              </c:ext>
            </c:extLst>
          </c:dPt>
          <c:dPt>
            <c:idx val="3"/>
            <c:invertIfNegative val="0"/>
            <c:bubble3D val="0"/>
            <c:spPr>
              <a:solidFill>
                <a:schemeClr val="accent5"/>
              </a:solidFill>
              <a:ln>
                <a:noFill/>
              </a:ln>
            </c:spPr>
            <c:extLst>
              <c:ext xmlns:c16="http://schemas.microsoft.com/office/drawing/2014/chart" uri="{C3380CC4-5D6E-409C-BE32-E72D297353CC}">
                <c16:uniqueId val="{00000006-0E46-4661-AD57-A7D429DB61C5}"/>
              </c:ext>
            </c:extLst>
          </c:dPt>
          <c:dPt>
            <c:idx val="4"/>
            <c:invertIfNegative val="0"/>
            <c:bubble3D val="0"/>
            <c:spPr>
              <a:solidFill>
                <a:schemeClr val="accent4"/>
              </a:solidFill>
              <a:ln>
                <a:noFill/>
              </a:ln>
            </c:spPr>
            <c:extLst>
              <c:ext xmlns:c16="http://schemas.microsoft.com/office/drawing/2014/chart" uri="{C3380CC4-5D6E-409C-BE32-E72D297353CC}">
                <c16:uniqueId val="{00000008-0E46-4661-AD57-A7D429DB61C5}"/>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0E46-4661-AD57-A7D429DB61C5}"/>
              </c:ext>
            </c:extLst>
          </c:dPt>
          <c:dPt>
            <c:idx val="6"/>
            <c:invertIfNegative val="0"/>
            <c:bubble3D val="0"/>
            <c:spPr>
              <a:solidFill>
                <a:schemeClr val="accent6"/>
              </a:solidFill>
              <a:ln>
                <a:noFill/>
              </a:ln>
            </c:spPr>
            <c:extLst>
              <c:ext xmlns:c16="http://schemas.microsoft.com/office/drawing/2014/chart" uri="{C3380CC4-5D6E-409C-BE32-E72D297353CC}">
                <c16:uniqueId val="{0000000C-0E46-4661-AD57-A7D429DB61C5}"/>
              </c:ext>
            </c:extLst>
          </c:dPt>
          <c:dPt>
            <c:idx val="8"/>
            <c:invertIfNegative val="0"/>
            <c:bubble3D val="0"/>
            <c:spPr>
              <a:solidFill>
                <a:schemeClr val="accent6"/>
              </a:solidFill>
              <a:ln>
                <a:noFill/>
              </a:ln>
            </c:spPr>
            <c:extLst>
              <c:ext xmlns:c16="http://schemas.microsoft.com/office/drawing/2014/chart" uri="{C3380CC4-5D6E-409C-BE32-E72D297353CC}">
                <c16:uniqueId val="{0000000E-0E46-4661-AD57-A7D429DB61C5}"/>
              </c:ext>
            </c:extLst>
          </c:dPt>
          <c:dPt>
            <c:idx val="9"/>
            <c:invertIfNegative val="0"/>
            <c:bubble3D val="0"/>
            <c:extLst>
              <c:ext xmlns:c16="http://schemas.microsoft.com/office/drawing/2014/chart" uri="{C3380CC4-5D6E-409C-BE32-E72D297353CC}">
                <c16:uniqueId val="{0000000F-0E46-4661-AD57-A7D429DB61C5}"/>
              </c:ext>
            </c:extLst>
          </c:dPt>
          <c:dPt>
            <c:idx val="10"/>
            <c:invertIfNegative val="0"/>
            <c:bubble3D val="0"/>
            <c:extLst>
              <c:ext xmlns:c16="http://schemas.microsoft.com/office/drawing/2014/chart" uri="{C3380CC4-5D6E-409C-BE32-E72D297353CC}">
                <c16:uniqueId val="{00000010-0E46-4661-AD57-A7D429DB61C5}"/>
              </c:ext>
            </c:extLst>
          </c:dPt>
          <c:dPt>
            <c:idx val="12"/>
            <c:invertIfNegative val="0"/>
            <c:bubble3D val="0"/>
            <c:extLst>
              <c:ext xmlns:c16="http://schemas.microsoft.com/office/drawing/2014/chart" uri="{C3380CC4-5D6E-409C-BE32-E72D297353CC}">
                <c16:uniqueId val="{00000011-0E46-4661-AD57-A7D429DB61C5}"/>
              </c:ext>
            </c:extLst>
          </c:dPt>
          <c:dPt>
            <c:idx val="15"/>
            <c:invertIfNegative val="0"/>
            <c:bubble3D val="0"/>
            <c:extLst>
              <c:ext xmlns:c16="http://schemas.microsoft.com/office/drawing/2014/chart" uri="{C3380CC4-5D6E-409C-BE32-E72D297353CC}">
                <c16:uniqueId val="{00000012-0E46-4661-AD57-A7D429DB61C5}"/>
              </c:ext>
            </c:extLst>
          </c:dPt>
          <c:dPt>
            <c:idx val="18"/>
            <c:invertIfNegative val="0"/>
            <c:bubble3D val="0"/>
            <c:extLst>
              <c:ext xmlns:c16="http://schemas.microsoft.com/office/drawing/2014/chart" uri="{C3380CC4-5D6E-409C-BE32-E72D297353CC}">
                <c16:uniqueId val="{00000013-0E46-4661-AD57-A7D429DB61C5}"/>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Great need</c:v>
                </c:pt>
                <c:pt idx="1">
                  <c:v>Some need</c:v>
                </c:pt>
                <c:pt idx="3">
                  <c:v>Little need</c:v>
                </c:pt>
                <c:pt idx="4">
                  <c:v>No real need</c:v>
                </c:pt>
                <c:pt idx="6">
                  <c:v>Don’t know</c:v>
                </c:pt>
              </c:strCache>
            </c:strRef>
          </c:cat>
          <c:val>
            <c:numRef>
              <c:f>Sheet1!$B$2:$B$8</c:f>
              <c:numCache>
                <c:formatCode>0%</c:formatCode>
                <c:ptCount val="7"/>
                <c:pt idx="0">
                  <c:v>0.28000000000000003</c:v>
                </c:pt>
                <c:pt idx="1">
                  <c:v>0.44</c:v>
                </c:pt>
                <c:pt idx="3">
                  <c:v>0.12</c:v>
                </c:pt>
                <c:pt idx="4">
                  <c:v>0.11</c:v>
                </c:pt>
                <c:pt idx="6">
                  <c:v>0.06</c:v>
                </c:pt>
              </c:numCache>
            </c:numRef>
          </c:val>
          <c:extLst>
            <c:ext xmlns:c16="http://schemas.microsoft.com/office/drawing/2014/chart" uri="{C3380CC4-5D6E-409C-BE32-E72D297353CC}">
              <c16:uniqueId val="{00000014-0E46-4661-AD57-A7D429DB61C5}"/>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20624183692451E-2"/>
          <c:y val="1.8928884665894243E-2"/>
          <c:w val="0.92148847735327666"/>
          <c:h val="0.91053962000358313"/>
        </c:manualLayout>
      </c:layout>
      <c:barChart>
        <c:barDir val="bar"/>
        <c:grouping val="clustered"/>
        <c:varyColors val="0"/>
        <c:ser>
          <c:idx val="0"/>
          <c:order val="0"/>
          <c:tx>
            <c:strRef>
              <c:f>Sheet1!$B$1</c:f>
              <c:strCache>
                <c:ptCount val="1"/>
                <c:pt idx="0">
                  <c:v>Column2</c:v>
                </c:pt>
              </c:strCache>
            </c:strRef>
          </c:tx>
          <c:spPr>
            <a:solidFill>
              <a:schemeClr val="accent2"/>
            </a:solid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1-0B6D-4B73-9802-997F7EA1F491}"/>
              </c:ext>
            </c:extLst>
          </c:dPt>
          <c:dPt>
            <c:idx val="1"/>
            <c:invertIfNegative val="0"/>
            <c:bubble3D val="0"/>
            <c:extLst>
              <c:ext xmlns:c16="http://schemas.microsoft.com/office/drawing/2014/chart" uri="{C3380CC4-5D6E-409C-BE32-E72D297353CC}">
                <c16:uniqueId val="{00000002-0B6D-4B73-9802-997F7EA1F491}"/>
              </c:ext>
            </c:extLst>
          </c:dPt>
          <c:dPt>
            <c:idx val="2"/>
            <c:invertIfNegative val="0"/>
            <c:bubble3D val="0"/>
            <c:spPr>
              <a:solidFill>
                <a:schemeClr val="accent2">
                  <a:lumMod val="40000"/>
                  <a:lumOff val="60000"/>
                </a:schemeClr>
              </a:solidFill>
              <a:ln>
                <a:noFill/>
              </a:ln>
            </c:spPr>
            <c:extLst>
              <c:ext xmlns:c16="http://schemas.microsoft.com/office/drawing/2014/chart" uri="{C3380CC4-5D6E-409C-BE32-E72D297353CC}">
                <c16:uniqueId val="{00000004-0B6D-4B73-9802-997F7EA1F491}"/>
              </c:ext>
            </c:extLst>
          </c:dPt>
          <c:dPt>
            <c:idx val="3"/>
            <c:invertIfNegative val="0"/>
            <c:bubble3D val="0"/>
            <c:spPr>
              <a:solidFill>
                <a:schemeClr val="accent5"/>
              </a:solidFill>
              <a:ln>
                <a:noFill/>
              </a:ln>
            </c:spPr>
            <c:extLst>
              <c:ext xmlns:c16="http://schemas.microsoft.com/office/drawing/2014/chart" uri="{C3380CC4-5D6E-409C-BE32-E72D297353CC}">
                <c16:uniqueId val="{00000006-0B6D-4B73-9802-997F7EA1F491}"/>
              </c:ext>
            </c:extLst>
          </c:dPt>
          <c:dPt>
            <c:idx val="4"/>
            <c:invertIfNegative val="0"/>
            <c:bubble3D val="0"/>
            <c:spPr>
              <a:solidFill>
                <a:schemeClr val="accent4"/>
              </a:solidFill>
              <a:ln>
                <a:noFill/>
              </a:ln>
            </c:spPr>
            <c:extLst>
              <c:ext xmlns:c16="http://schemas.microsoft.com/office/drawing/2014/chart" uri="{C3380CC4-5D6E-409C-BE32-E72D297353CC}">
                <c16:uniqueId val="{00000008-0B6D-4B73-9802-997F7EA1F491}"/>
              </c:ext>
            </c:extLst>
          </c:dPt>
          <c:dPt>
            <c:idx val="5"/>
            <c:invertIfNegative val="0"/>
            <c:bubble3D val="0"/>
            <c:spPr>
              <a:solidFill>
                <a:schemeClr val="accent5">
                  <a:lumMod val="75000"/>
                </a:schemeClr>
              </a:solidFill>
              <a:ln>
                <a:noFill/>
              </a:ln>
            </c:spPr>
            <c:extLst>
              <c:ext xmlns:c16="http://schemas.microsoft.com/office/drawing/2014/chart" uri="{C3380CC4-5D6E-409C-BE32-E72D297353CC}">
                <c16:uniqueId val="{0000000A-0B6D-4B73-9802-997F7EA1F491}"/>
              </c:ext>
            </c:extLst>
          </c:dPt>
          <c:dPt>
            <c:idx val="6"/>
            <c:invertIfNegative val="0"/>
            <c:bubble3D val="0"/>
            <c:spPr>
              <a:solidFill>
                <a:schemeClr val="accent6"/>
              </a:solidFill>
              <a:ln>
                <a:noFill/>
              </a:ln>
            </c:spPr>
            <c:extLst>
              <c:ext xmlns:c16="http://schemas.microsoft.com/office/drawing/2014/chart" uri="{C3380CC4-5D6E-409C-BE32-E72D297353CC}">
                <c16:uniqueId val="{0000000C-0B6D-4B73-9802-997F7EA1F491}"/>
              </c:ext>
            </c:extLst>
          </c:dPt>
          <c:dPt>
            <c:idx val="8"/>
            <c:invertIfNegative val="0"/>
            <c:bubble3D val="0"/>
            <c:spPr>
              <a:solidFill>
                <a:schemeClr val="accent6"/>
              </a:solidFill>
              <a:ln>
                <a:noFill/>
              </a:ln>
            </c:spPr>
            <c:extLst>
              <c:ext xmlns:c16="http://schemas.microsoft.com/office/drawing/2014/chart" uri="{C3380CC4-5D6E-409C-BE32-E72D297353CC}">
                <c16:uniqueId val="{0000000E-0B6D-4B73-9802-997F7EA1F491}"/>
              </c:ext>
            </c:extLst>
          </c:dPt>
          <c:dPt>
            <c:idx val="9"/>
            <c:invertIfNegative val="0"/>
            <c:bubble3D val="0"/>
            <c:extLst>
              <c:ext xmlns:c16="http://schemas.microsoft.com/office/drawing/2014/chart" uri="{C3380CC4-5D6E-409C-BE32-E72D297353CC}">
                <c16:uniqueId val="{0000000F-0B6D-4B73-9802-997F7EA1F491}"/>
              </c:ext>
            </c:extLst>
          </c:dPt>
          <c:dPt>
            <c:idx val="10"/>
            <c:invertIfNegative val="0"/>
            <c:bubble3D val="0"/>
            <c:extLst>
              <c:ext xmlns:c16="http://schemas.microsoft.com/office/drawing/2014/chart" uri="{C3380CC4-5D6E-409C-BE32-E72D297353CC}">
                <c16:uniqueId val="{00000010-0B6D-4B73-9802-997F7EA1F491}"/>
              </c:ext>
            </c:extLst>
          </c:dPt>
          <c:dPt>
            <c:idx val="12"/>
            <c:invertIfNegative val="0"/>
            <c:bubble3D val="0"/>
            <c:extLst>
              <c:ext xmlns:c16="http://schemas.microsoft.com/office/drawing/2014/chart" uri="{C3380CC4-5D6E-409C-BE32-E72D297353CC}">
                <c16:uniqueId val="{00000011-0B6D-4B73-9802-997F7EA1F491}"/>
              </c:ext>
            </c:extLst>
          </c:dPt>
          <c:dPt>
            <c:idx val="15"/>
            <c:invertIfNegative val="0"/>
            <c:bubble3D val="0"/>
            <c:extLst>
              <c:ext xmlns:c16="http://schemas.microsoft.com/office/drawing/2014/chart" uri="{C3380CC4-5D6E-409C-BE32-E72D297353CC}">
                <c16:uniqueId val="{00000012-0B6D-4B73-9802-997F7EA1F491}"/>
              </c:ext>
            </c:extLst>
          </c:dPt>
          <c:dPt>
            <c:idx val="18"/>
            <c:invertIfNegative val="0"/>
            <c:bubble3D val="0"/>
            <c:extLst>
              <c:ext xmlns:c16="http://schemas.microsoft.com/office/drawing/2014/chart" uri="{C3380CC4-5D6E-409C-BE32-E72D297353CC}">
                <c16:uniqueId val="{00000013-0B6D-4B73-9802-997F7EA1F491}"/>
              </c:ext>
            </c:extLst>
          </c:dPt>
          <c:dLbls>
            <c:spPr>
              <a:noFill/>
              <a:ln>
                <a:noFill/>
              </a:ln>
              <a:effectLst/>
            </c:spPr>
            <c:txPr>
              <a:bodyPr wrap="none"/>
              <a:lstStyle/>
              <a:p>
                <a:pPr>
                  <a:defRPr sz="1800"/>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Great need</c:v>
                </c:pt>
                <c:pt idx="1">
                  <c:v>Some need</c:v>
                </c:pt>
                <c:pt idx="3">
                  <c:v>Little need</c:v>
                </c:pt>
                <c:pt idx="4">
                  <c:v>No real need</c:v>
                </c:pt>
                <c:pt idx="6">
                  <c:v>Don’t know</c:v>
                </c:pt>
              </c:strCache>
            </c:strRef>
          </c:cat>
          <c:val>
            <c:numRef>
              <c:f>Sheet1!$B$2:$B$8</c:f>
              <c:numCache>
                <c:formatCode>0%</c:formatCode>
                <c:ptCount val="7"/>
                <c:pt idx="0">
                  <c:v>0.43</c:v>
                </c:pt>
                <c:pt idx="1">
                  <c:v>0.28000000000000003</c:v>
                </c:pt>
                <c:pt idx="3">
                  <c:v>7.0000000000000007E-2</c:v>
                </c:pt>
                <c:pt idx="4">
                  <c:v>0.11</c:v>
                </c:pt>
                <c:pt idx="6">
                  <c:v>0.1</c:v>
                </c:pt>
              </c:numCache>
            </c:numRef>
          </c:val>
          <c:extLst>
            <c:ext xmlns:c16="http://schemas.microsoft.com/office/drawing/2014/chart" uri="{C3380CC4-5D6E-409C-BE32-E72D297353CC}">
              <c16:uniqueId val="{00000014-0B6D-4B73-9802-997F7EA1F491}"/>
            </c:ext>
          </c:extLst>
        </c:ser>
        <c:dLbls>
          <c:showLegendKey val="0"/>
          <c:showVal val="0"/>
          <c:showCatName val="0"/>
          <c:showSerName val="0"/>
          <c:showPercent val="0"/>
          <c:showBubbleSize val="0"/>
        </c:dLbls>
        <c:gapWidth val="21"/>
        <c:axId val="523239816"/>
        <c:axId val="523240208"/>
      </c:barChart>
      <c:catAx>
        <c:axId val="523239816"/>
        <c:scaling>
          <c:orientation val="maxMin"/>
        </c:scaling>
        <c:delete val="0"/>
        <c:axPos val="l"/>
        <c:numFmt formatCode="General" sourceLinked="0"/>
        <c:majorTickMark val="none"/>
        <c:minorTickMark val="none"/>
        <c:tickLblPos val="none"/>
        <c:spPr>
          <a:ln>
            <a:noFill/>
          </a:ln>
        </c:spPr>
        <c:txPr>
          <a:bodyPr/>
          <a:lstStyle/>
          <a:p>
            <a:pPr>
              <a:defRPr sz="1800"/>
            </a:pPr>
            <a:endParaRPr lang="en-US"/>
          </a:p>
        </c:txPr>
        <c:crossAx val="523240208"/>
        <c:crosses val="autoZero"/>
        <c:auto val="1"/>
        <c:lblAlgn val="ctr"/>
        <c:lblOffset val="100"/>
        <c:noMultiLvlLbl val="0"/>
      </c:catAx>
      <c:valAx>
        <c:axId val="523240208"/>
        <c:scaling>
          <c:orientation val="minMax"/>
          <c:max val="0.75000000000000011"/>
        </c:scaling>
        <c:delete val="1"/>
        <c:axPos val="b"/>
        <c:numFmt formatCode="0%" sourceLinked="1"/>
        <c:majorTickMark val="out"/>
        <c:minorTickMark val="none"/>
        <c:tickLblPos val="nextTo"/>
        <c:crossAx val="523239816"/>
        <c:crosses val="max"/>
        <c:crossBetween val="between"/>
        <c:majorUnit val="0.15000000000000002"/>
      </c:valAx>
    </c:plotArea>
    <c:plotVisOnly val="1"/>
    <c:dispBlanksAs val="gap"/>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68035764861629"/>
          <c:y val="3.4840468313753752E-2"/>
          <c:w val="0.65804611265570756"/>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106-4DD4-99B1-6BB5DA2295FA}"/>
              </c:ext>
            </c:extLst>
          </c:dPt>
          <c:dPt>
            <c:idx val="2"/>
            <c:invertIfNegative val="0"/>
            <c:bubble3D val="0"/>
            <c:spPr>
              <a:solidFill>
                <a:schemeClr val="bg2"/>
              </a:solidFill>
              <a:ln>
                <a:noFill/>
              </a:ln>
              <a:effectLst/>
            </c:spPr>
            <c:extLst>
              <c:ext xmlns:c16="http://schemas.microsoft.com/office/drawing/2014/chart" uri="{C3380CC4-5D6E-409C-BE32-E72D297353CC}">
                <c16:uniqueId val="{00000003-C106-4DD4-99B1-6BB5DA2295FA}"/>
              </c:ext>
            </c:extLst>
          </c:dPt>
          <c:dPt>
            <c:idx val="4"/>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C106-4DD4-99B1-6BB5DA2295FA}"/>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C106-4DD4-99B1-6BB5DA2295FA}"/>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C106-4DD4-99B1-6BB5DA2295FA}"/>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C106-4DD4-99B1-6BB5DA229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Definitely yes</c:v>
                </c:pt>
                <c:pt idx="1">
                  <c:v>Probably yes</c:v>
                </c:pt>
                <c:pt idx="2">
                  <c:v>Undecided, lean yes</c:v>
                </c:pt>
                <c:pt idx="4">
                  <c:v>Undecided, lean no</c:v>
                </c:pt>
                <c:pt idx="5">
                  <c:v>Probably no</c:v>
                </c:pt>
                <c:pt idx="6">
                  <c:v>Definitely no</c:v>
                </c:pt>
                <c:pt idx="8">
                  <c:v>Undecided</c:v>
                </c:pt>
              </c:strCache>
            </c:strRef>
          </c:cat>
          <c:val>
            <c:numRef>
              <c:f>Sheet1!$B$2:$B$10</c:f>
              <c:numCache>
                <c:formatCode>0%</c:formatCode>
                <c:ptCount val="9"/>
                <c:pt idx="0">
                  <c:v>0.51</c:v>
                </c:pt>
                <c:pt idx="1">
                  <c:v>0.28999999999999998</c:v>
                </c:pt>
                <c:pt idx="2">
                  <c:v>0.02</c:v>
                </c:pt>
                <c:pt idx="4">
                  <c:v>0.01</c:v>
                </c:pt>
                <c:pt idx="5">
                  <c:v>0.02</c:v>
                </c:pt>
                <c:pt idx="6">
                  <c:v>7.0000000000000007E-2</c:v>
                </c:pt>
                <c:pt idx="8">
                  <c:v>0.08</c:v>
                </c:pt>
              </c:numCache>
            </c:numRef>
          </c:val>
          <c:extLs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10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85658214741505"/>
          <c:y val="0.11381399080858021"/>
          <c:w val="0.55893279395121487"/>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Protecting Lake Tahoe's water quality</c:v>
                </c:pt>
                <c:pt idx="1">
                  <c:v>Maintaining the local quality of life</c:v>
                </c:pt>
                <c:pt idx="2">
                  <c:v>Ensuring all funds are used exclusively in North Lake Tahoe</c:v>
                </c:pt>
              </c:strCache>
            </c:strRef>
          </c:cat>
          <c:val>
            <c:numRef>
              <c:f>Sheet1!$B$2:$B$4</c:f>
              <c:numCache>
                <c:formatCode>0%</c:formatCode>
                <c:ptCount val="3"/>
                <c:pt idx="0">
                  <c:v>0.68</c:v>
                </c:pt>
                <c:pt idx="1">
                  <c:v>0.65</c:v>
                </c:pt>
                <c:pt idx="2">
                  <c:v>0.66</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Protecting Lake Tahoe's water quality</c:v>
                </c:pt>
                <c:pt idx="1">
                  <c:v>Maintaining the local quality of life</c:v>
                </c:pt>
                <c:pt idx="2">
                  <c:v>Ensuring all funds are used exclusively in North Lake Tahoe</c:v>
                </c:pt>
              </c:strCache>
            </c:strRef>
          </c:cat>
          <c:val>
            <c:numRef>
              <c:f>Sheet1!$C$2:$C$4</c:f>
              <c:numCache>
                <c:formatCode>0%</c:formatCode>
                <c:ptCount val="3"/>
                <c:pt idx="0">
                  <c:v>0.24</c:v>
                </c:pt>
                <c:pt idx="1">
                  <c:v>0.26</c:v>
                </c:pt>
                <c:pt idx="2">
                  <c:v>0.24</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Impt.</c:v>
                </c:pt>
              </c:strCache>
            </c:strRef>
          </c:tx>
          <c:spPr>
            <a:solidFill>
              <a:schemeClr val="bg2"/>
            </a:solidFill>
            <a:ln>
              <a:noFill/>
            </a:ln>
          </c:spPr>
          <c:invertIfNegative val="0"/>
          <c:dLbls>
            <c:dLbl>
              <c:idx val="0"/>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8346-4116-B62F-BC39CF50EB21}"/>
                </c:ext>
              </c:extLst>
            </c:dLbl>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Protecting Lake Tahoe's water quality</c:v>
                </c:pt>
                <c:pt idx="1">
                  <c:v>Maintaining the local quality of life</c:v>
                </c:pt>
                <c:pt idx="2">
                  <c:v>Ensuring all funds are used exclusively in North Lake Tahoe</c:v>
                </c:pt>
              </c:strCache>
            </c:strRef>
          </c:cat>
          <c:val>
            <c:numRef>
              <c:f>Sheet1!$D$2:$D$4</c:f>
              <c:numCache>
                <c:formatCode>0%</c:formatCode>
                <c:ptCount val="3"/>
                <c:pt idx="0">
                  <c:v>0.06</c:v>
                </c:pt>
                <c:pt idx="1">
                  <c:v>7.0000000000000007E-2</c:v>
                </c:pt>
                <c:pt idx="2">
                  <c:v>7.0000000000000007E-2</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Not Too Impt.</c:v>
                </c:pt>
              </c:strCache>
            </c:strRef>
          </c:tx>
          <c:spPr>
            <a:solidFill>
              <a:schemeClr val="accent4"/>
            </a:solidFill>
            <a:ln>
              <a:noFill/>
            </a:ln>
          </c:spPr>
          <c:invertIfNegative val="0"/>
          <c:dLbls>
            <c:delete val="1"/>
          </c:dLbls>
          <c:cat>
            <c:strRef>
              <c:f>Sheet1!$A$2:$A$4</c:f>
              <c:strCache>
                <c:ptCount val="3"/>
                <c:pt idx="0">
                  <c:v>Protecting Lake Tahoe's water quality</c:v>
                </c:pt>
                <c:pt idx="1">
                  <c:v>Maintaining the local quality of life</c:v>
                </c:pt>
                <c:pt idx="2">
                  <c:v>Ensuring all funds are used exclusively in North Lake Tahoe</c:v>
                </c:pt>
              </c:strCache>
            </c:strRef>
          </c:cat>
          <c:val>
            <c:numRef>
              <c:f>Sheet1!$E$2:$E$4</c:f>
              <c:numCache>
                <c:formatCode>0%</c:formatCode>
                <c:ptCount val="3"/>
                <c:pt idx="0">
                  <c:v>0.01</c:v>
                </c:pt>
                <c:pt idx="1">
                  <c:v>0.01</c:v>
                </c:pt>
                <c:pt idx="2">
                  <c:v>0.02</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Sheet1!$A$2:$A$4</c:f>
              <c:strCache>
                <c:ptCount val="3"/>
                <c:pt idx="0">
                  <c:v>Protecting Lake Tahoe's water quality</c:v>
                </c:pt>
                <c:pt idx="1">
                  <c:v>Maintaining the local quality of life</c:v>
                </c:pt>
                <c:pt idx="2">
                  <c:v>Ensuring all funds are used exclusively in North Lake Tahoe</c:v>
                </c:pt>
              </c:strCache>
            </c:strRef>
          </c:cat>
          <c:val>
            <c:numRef>
              <c:f>Sheet1!$F$2:$F$4</c:f>
              <c:numCache>
                <c:formatCode>0%</c:formatCode>
                <c:ptCount val="3"/>
                <c:pt idx="0">
                  <c:v>0</c:v>
                </c:pt>
                <c:pt idx="1">
                  <c:v>0.01</c:v>
                </c:pt>
                <c:pt idx="2">
                  <c:v>0.01</c:v>
                </c:pt>
              </c:numCache>
            </c:numRef>
          </c:val>
          <c:extLst>
            <c:ext xmlns:c16="http://schemas.microsoft.com/office/drawing/2014/chart" uri="{C3380CC4-5D6E-409C-BE32-E72D297353CC}">
              <c16:uniqueId val="{0000000C-CF53-47B3-90F2-DB50A104168C}"/>
            </c:ext>
          </c:extLst>
        </c:ser>
        <c:dLbls>
          <c:dLblPos val="ctr"/>
          <c:showLegendKey val="0"/>
          <c:showVal val="1"/>
          <c:showCatName val="0"/>
          <c:showSerName val="0"/>
          <c:showPercent val="0"/>
          <c:showBubbleSize val="0"/>
        </c:dLbls>
        <c:gapWidth val="60"/>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7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8330467865828696"/>
          <c:y val="5.1380824315487753E-2"/>
          <c:w val="0.68845373112764574"/>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08899804955574"/>
          <c:y val="8.6435549064701939E-2"/>
          <c:w val="0.54670037804907412"/>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7"/>
                <c:pt idx="0">
                  <c:v>Protecting water quality in local creeks and steams</c:v>
                </c:pt>
                <c:pt idx="1">
                  <c:v>Reducing the amount of trash and litter in Lake Tahoe</c:v>
                </c:pt>
                <c:pt idx="3">
                  <c:v>*Providing more workforce
housing options</c:v>
                </c:pt>
                <c:pt idx="4">
                  <c:v>Maintaining public beaches and shoreline recreational areas</c:v>
                </c:pt>
                <c:pt idx="5">
                  <c:v>Reducing traffic congestion on
local roads</c:v>
                </c:pt>
                <c:pt idx="6">
                  <c:v>Maintaining existing parks</c:v>
                </c:pt>
              </c:strCache>
            </c:strRef>
          </c:cat>
          <c:val>
            <c:numRef>
              <c:f>Sheet1!$B$2:$B$9</c:f>
              <c:numCache>
                <c:formatCode>0%</c:formatCode>
                <c:ptCount val="8"/>
                <c:pt idx="0">
                  <c:v>0.62</c:v>
                </c:pt>
                <c:pt idx="1">
                  <c:v>0.64</c:v>
                </c:pt>
                <c:pt idx="2">
                  <c:v>0.63</c:v>
                </c:pt>
                <c:pt idx="3">
                  <c:v>0.59</c:v>
                </c:pt>
                <c:pt idx="4">
                  <c:v>0.43</c:v>
                </c:pt>
                <c:pt idx="5">
                  <c:v>0.56000000000000005</c:v>
                </c:pt>
                <c:pt idx="6">
                  <c:v>0.39</c:v>
                </c:pt>
                <c:pt idx="7">
                  <c:v>0.53</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7"/>
                <c:pt idx="0">
                  <c:v>Protecting water quality in local creeks and steams</c:v>
                </c:pt>
                <c:pt idx="1">
                  <c:v>Reducing the amount of trash and litter in Lake Tahoe</c:v>
                </c:pt>
                <c:pt idx="3">
                  <c:v>*Providing more workforce
housing options</c:v>
                </c:pt>
                <c:pt idx="4">
                  <c:v>Maintaining public beaches and shoreline recreational areas</c:v>
                </c:pt>
                <c:pt idx="5">
                  <c:v>Reducing traffic congestion on
local roads</c:v>
                </c:pt>
                <c:pt idx="6">
                  <c:v>Maintaining existing parks</c:v>
                </c:pt>
              </c:strCache>
            </c:strRef>
          </c:cat>
          <c:val>
            <c:numRef>
              <c:f>Sheet1!$C$2:$C$9</c:f>
              <c:numCache>
                <c:formatCode>0%</c:formatCode>
                <c:ptCount val="8"/>
                <c:pt idx="0">
                  <c:v>0.26</c:v>
                </c:pt>
                <c:pt idx="1">
                  <c:v>0.21</c:v>
                </c:pt>
                <c:pt idx="2">
                  <c:v>0.22</c:v>
                </c:pt>
                <c:pt idx="3">
                  <c:v>0.25</c:v>
                </c:pt>
                <c:pt idx="4">
                  <c:v>0.41</c:v>
                </c:pt>
                <c:pt idx="5">
                  <c:v>0.28000000000000003</c:v>
                </c:pt>
                <c:pt idx="6">
                  <c:v>0.41</c:v>
                </c:pt>
                <c:pt idx="7">
                  <c:v>0.27</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Impt.</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7"/>
                <c:pt idx="0">
                  <c:v>Protecting water quality in local creeks and steams</c:v>
                </c:pt>
                <c:pt idx="1">
                  <c:v>Reducing the amount of trash and litter in Lake Tahoe</c:v>
                </c:pt>
                <c:pt idx="3">
                  <c:v>*Providing more workforce
housing options</c:v>
                </c:pt>
                <c:pt idx="4">
                  <c:v>Maintaining public beaches and shoreline recreational areas</c:v>
                </c:pt>
                <c:pt idx="5">
                  <c:v>Reducing traffic congestion on
local roads</c:v>
                </c:pt>
                <c:pt idx="6">
                  <c:v>Maintaining existing parks</c:v>
                </c:pt>
              </c:strCache>
            </c:strRef>
          </c:cat>
          <c:val>
            <c:numRef>
              <c:f>Sheet1!$D$2:$D$9</c:f>
              <c:numCache>
                <c:formatCode>0%</c:formatCode>
                <c:ptCount val="8"/>
                <c:pt idx="0">
                  <c:v>0.08</c:v>
                </c:pt>
                <c:pt idx="1">
                  <c:v>0.1</c:v>
                </c:pt>
                <c:pt idx="2">
                  <c:v>0.1</c:v>
                </c:pt>
                <c:pt idx="3">
                  <c:v>0.12</c:v>
                </c:pt>
                <c:pt idx="4">
                  <c:v>0.13</c:v>
                </c:pt>
                <c:pt idx="5">
                  <c:v>0.13</c:v>
                </c:pt>
                <c:pt idx="6">
                  <c:v>0.17</c:v>
                </c:pt>
                <c:pt idx="7">
                  <c:v>0.16</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Not Too Impt.</c:v>
                </c:pt>
              </c:strCache>
            </c:strRef>
          </c:tx>
          <c:spPr>
            <a:solidFill>
              <a:schemeClr val="accent4"/>
            </a:solidFill>
            <a:ln>
              <a:noFill/>
            </a:ln>
          </c:spPr>
          <c:invertIfNegative val="0"/>
          <c:dLbls>
            <c:delete val="1"/>
          </c:dLbls>
          <c:cat>
            <c:strRef>
              <c:f>Sheet1!$A$2:$A$9</c:f>
              <c:strCache>
                <c:ptCount val="7"/>
                <c:pt idx="0">
                  <c:v>Protecting water quality in local creeks and steams</c:v>
                </c:pt>
                <c:pt idx="1">
                  <c:v>Reducing the amount of trash and litter in Lake Tahoe</c:v>
                </c:pt>
                <c:pt idx="3">
                  <c:v>*Providing more workforce
housing options</c:v>
                </c:pt>
                <c:pt idx="4">
                  <c:v>Maintaining public beaches and shoreline recreational areas</c:v>
                </c:pt>
                <c:pt idx="5">
                  <c:v>Reducing traffic congestion on
local roads</c:v>
                </c:pt>
                <c:pt idx="6">
                  <c:v>Maintaining existing parks</c:v>
                </c:pt>
              </c:strCache>
            </c:strRef>
          </c:cat>
          <c:val>
            <c:numRef>
              <c:f>Sheet1!$E$2:$E$9</c:f>
              <c:numCache>
                <c:formatCode>0%</c:formatCode>
                <c:ptCount val="8"/>
                <c:pt idx="0">
                  <c:v>0.03</c:v>
                </c:pt>
                <c:pt idx="1">
                  <c:v>0.03</c:v>
                </c:pt>
                <c:pt idx="2">
                  <c:v>0.03</c:v>
                </c:pt>
                <c:pt idx="3">
                  <c:v>0.03</c:v>
                </c:pt>
                <c:pt idx="4">
                  <c:v>0.02</c:v>
                </c:pt>
                <c:pt idx="5">
                  <c:v>0.02</c:v>
                </c:pt>
                <c:pt idx="6">
                  <c:v>0.02</c:v>
                </c:pt>
                <c:pt idx="7">
                  <c:v>0.03</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Sheet1!$A$2:$A$9</c:f>
              <c:strCache>
                <c:ptCount val="7"/>
                <c:pt idx="0">
                  <c:v>Protecting water quality in local creeks and steams</c:v>
                </c:pt>
                <c:pt idx="1">
                  <c:v>Reducing the amount of trash and litter in Lake Tahoe</c:v>
                </c:pt>
                <c:pt idx="3">
                  <c:v>*Providing more workforce
housing options</c:v>
                </c:pt>
                <c:pt idx="4">
                  <c:v>Maintaining public beaches and shoreline recreational areas</c:v>
                </c:pt>
                <c:pt idx="5">
                  <c:v>Reducing traffic congestion on
local roads</c:v>
                </c:pt>
                <c:pt idx="6">
                  <c:v>Maintaining existing parks</c:v>
                </c:pt>
              </c:strCache>
            </c:strRef>
          </c:cat>
          <c:val>
            <c:numRef>
              <c:f>Sheet1!$F$2:$F$9</c:f>
              <c:numCache>
                <c:formatCode>0%</c:formatCode>
                <c:ptCount val="8"/>
                <c:pt idx="0">
                  <c:v>0.01</c:v>
                </c:pt>
                <c:pt idx="1">
                  <c:v>0.02</c:v>
                </c:pt>
                <c:pt idx="2">
                  <c:v>0.02</c:v>
                </c:pt>
                <c:pt idx="3">
                  <c:v>0.01</c:v>
                </c:pt>
                <c:pt idx="4">
                  <c:v>0.01</c:v>
                </c:pt>
                <c:pt idx="5">
                  <c:v>0.01</c:v>
                </c:pt>
                <c:pt idx="6">
                  <c:v>0</c:v>
                </c:pt>
                <c:pt idx="7">
                  <c:v>0.01</c:v>
                </c:pt>
              </c:numCache>
            </c:numRef>
          </c:val>
          <c:extLst>
            <c:ext xmlns:c16="http://schemas.microsoft.com/office/drawing/2014/chart" uri="{C3380CC4-5D6E-409C-BE32-E72D297353CC}">
              <c16:uniqueId val="{0000000C-CF53-47B3-90F2-DB50A104168C}"/>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7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9094993859712492"/>
          <c:y val="2.0160450197139836E-2"/>
          <c:w val="0.68845373112764574"/>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85658214741505"/>
          <c:y val="0.11381399080858021"/>
          <c:w val="0.55893279395121487"/>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Maintaining existing trails
for biking and hiking</c:v>
                </c:pt>
                <c:pt idx="1">
                  <c:v>Improving road safety for drivers, cyclists, and pedestrians</c:v>
                </c:pt>
                <c:pt idx="2">
                  <c:v>Providing safe routes to school
for children</c:v>
                </c:pt>
                <c:pt idx="3">
                  <c:v>Reducing the impact of tourism on local services</c:v>
                </c:pt>
              </c:strCache>
            </c:strRef>
          </c:cat>
          <c:val>
            <c:numRef>
              <c:f>Sheet1!$B$2:$B$5</c:f>
              <c:numCache>
                <c:formatCode>0%</c:formatCode>
                <c:ptCount val="4"/>
                <c:pt idx="0">
                  <c:v>0.4</c:v>
                </c:pt>
                <c:pt idx="1">
                  <c:v>0.44</c:v>
                </c:pt>
                <c:pt idx="2">
                  <c:v>0.42</c:v>
                </c:pt>
                <c:pt idx="3">
                  <c:v>0.4</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Maintaining existing trails
for biking and hiking</c:v>
                </c:pt>
                <c:pt idx="1">
                  <c:v>Improving road safety for drivers, cyclists, and pedestrians</c:v>
                </c:pt>
                <c:pt idx="2">
                  <c:v>Providing safe routes to school
for children</c:v>
                </c:pt>
                <c:pt idx="3">
                  <c:v>Reducing the impact of tourism on local services</c:v>
                </c:pt>
              </c:strCache>
            </c:strRef>
          </c:cat>
          <c:val>
            <c:numRef>
              <c:f>Sheet1!$C$2:$C$5</c:f>
              <c:numCache>
                <c:formatCode>0%</c:formatCode>
                <c:ptCount val="4"/>
                <c:pt idx="0">
                  <c:v>0.37</c:v>
                </c:pt>
                <c:pt idx="1">
                  <c:v>0.33</c:v>
                </c:pt>
                <c:pt idx="2">
                  <c:v>0.32</c:v>
                </c:pt>
                <c:pt idx="3">
                  <c:v>0.3</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Impt.</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Maintaining existing trails
for biking and hiking</c:v>
                </c:pt>
                <c:pt idx="1">
                  <c:v>Improving road safety for drivers, cyclists, and pedestrians</c:v>
                </c:pt>
                <c:pt idx="2">
                  <c:v>Providing safe routes to school
for children</c:v>
                </c:pt>
                <c:pt idx="3">
                  <c:v>Reducing the impact of tourism on local services</c:v>
                </c:pt>
              </c:strCache>
            </c:strRef>
          </c:cat>
          <c:val>
            <c:numRef>
              <c:f>Sheet1!$D$2:$D$5</c:f>
              <c:numCache>
                <c:formatCode>0%</c:formatCode>
                <c:ptCount val="4"/>
                <c:pt idx="0">
                  <c:v>0.17</c:v>
                </c:pt>
                <c:pt idx="1">
                  <c:v>0.18</c:v>
                </c:pt>
                <c:pt idx="2">
                  <c:v>0.18</c:v>
                </c:pt>
                <c:pt idx="3">
                  <c:v>0.17</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Not Too Impt.</c:v>
                </c:pt>
              </c:strCache>
            </c:strRef>
          </c:tx>
          <c:spPr>
            <a:solidFill>
              <a:schemeClr val="accent4"/>
            </a:solidFill>
            <a:ln>
              <a:noFill/>
            </a:ln>
          </c:spPr>
          <c:invertIfNegative val="0"/>
          <c:dLbls>
            <c:dLbl>
              <c:idx val="0"/>
              <c:spPr>
                <a:noFill/>
                <a:ln>
                  <a:noFill/>
                </a:ln>
                <a:effectLst/>
              </c:spPr>
              <c:txPr>
                <a:bodyPr wrap="square" lIns="38100" tIns="19050" rIns="38100" bIns="19050" anchor="ctr">
                  <a:spAutoFit/>
                </a:bodyPr>
                <a:lstStyle/>
                <a:p>
                  <a:pPr>
                    <a:defRPr sz="12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0E-48D8-83D2-4F5F8F710FBF}"/>
                </c:ext>
              </c:extLst>
            </c:dLbl>
            <c:dLbl>
              <c:idx val="2"/>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0E-48D8-83D2-4F5F8F710FBF}"/>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0E-48D8-83D2-4F5F8F710FBF}"/>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Sheet1!$A$2:$A$5</c:f>
              <c:strCache>
                <c:ptCount val="4"/>
                <c:pt idx="0">
                  <c:v>Maintaining existing trails
for biking and hiking</c:v>
                </c:pt>
                <c:pt idx="1">
                  <c:v>Improving road safety for drivers, cyclists, and pedestrians</c:v>
                </c:pt>
                <c:pt idx="2">
                  <c:v>Providing safe routes to school
for children</c:v>
                </c:pt>
                <c:pt idx="3">
                  <c:v>Reducing the impact of tourism on local services</c:v>
                </c:pt>
              </c:strCache>
            </c:strRef>
          </c:cat>
          <c:val>
            <c:numRef>
              <c:f>Sheet1!$E$2:$E$5</c:f>
              <c:numCache>
                <c:formatCode>0%</c:formatCode>
                <c:ptCount val="4"/>
                <c:pt idx="0">
                  <c:v>0.05</c:v>
                </c:pt>
                <c:pt idx="1">
                  <c:v>0.04</c:v>
                </c:pt>
                <c:pt idx="2">
                  <c:v>7.0000000000000007E-2</c:v>
                </c:pt>
                <c:pt idx="3">
                  <c:v>0.09</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Sheet1!$A$2:$A$5</c:f>
              <c:strCache>
                <c:ptCount val="4"/>
                <c:pt idx="0">
                  <c:v>Maintaining existing trails
for biking and hiking</c:v>
                </c:pt>
                <c:pt idx="1">
                  <c:v>Improving road safety for drivers, cyclists, and pedestrians</c:v>
                </c:pt>
                <c:pt idx="2">
                  <c:v>Providing safe routes to school
for children</c:v>
                </c:pt>
                <c:pt idx="3">
                  <c:v>Reducing the impact of tourism on local services</c:v>
                </c:pt>
              </c:strCache>
            </c:strRef>
          </c:cat>
          <c:val>
            <c:numRef>
              <c:f>Sheet1!$F$2:$F$5</c:f>
              <c:numCache>
                <c:formatCode>0%</c:formatCode>
                <c:ptCount val="4"/>
                <c:pt idx="0">
                  <c:v>0</c:v>
                </c:pt>
                <c:pt idx="1">
                  <c:v>0</c:v>
                </c:pt>
                <c:pt idx="2">
                  <c:v>0.02</c:v>
                </c:pt>
                <c:pt idx="3">
                  <c:v>0.03</c:v>
                </c:pt>
              </c:numCache>
            </c:numRef>
          </c:val>
          <c:extLst>
            <c:ext xmlns:c16="http://schemas.microsoft.com/office/drawing/2014/chart" uri="{C3380CC4-5D6E-409C-BE32-E72D297353CC}">
              <c16:uniqueId val="{0000000C-CF53-47B3-90F2-DB50A104168C}"/>
            </c:ext>
          </c:extLst>
        </c:ser>
        <c:dLbls>
          <c:dLblPos val="ctr"/>
          <c:showLegendKey val="0"/>
          <c:showVal val="1"/>
          <c:showCatName val="0"/>
          <c:showSerName val="0"/>
          <c:showPercent val="0"/>
          <c:showBubbleSize val="0"/>
        </c:dLbls>
        <c:gapWidth val="45"/>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7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8330467865828696"/>
          <c:y val="5.1380824315487753E-2"/>
          <c:w val="0.68845373112764574"/>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85658214741505"/>
          <c:y val="0.11381399080858021"/>
          <c:w val="0.54511470788373662"/>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Providing park-and-ride services from Truckee and Northstar to Lake Tahoe</c:v>
                </c:pt>
                <c:pt idx="1">
                  <c:v>Increasing local bus service</c:v>
                </c:pt>
                <c:pt idx="2">
                  <c:v>Maintaining local indoor
recreation opportunities</c:v>
                </c:pt>
                <c:pt idx="3">
                  <c:v>Providing public, on-demand van services for local trips, similar to Uber or Lyft</c:v>
                </c:pt>
              </c:strCache>
            </c:strRef>
          </c:cat>
          <c:val>
            <c:numRef>
              <c:f>Sheet1!$B$2:$B$6</c:f>
              <c:numCache>
                <c:formatCode>0%</c:formatCode>
                <c:ptCount val="5"/>
                <c:pt idx="0">
                  <c:v>0.2</c:v>
                </c:pt>
                <c:pt idx="1">
                  <c:v>0.2</c:v>
                </c:pt>
                <c:pt idx="2">
                  <c:v>0.17</c:v>
                </c:pt>
                <c:pt idx="3">
                  <c:v>0.18</c:v>
                </c:pt>
                <c:pt idx="4">
                  <c:v>0.16</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Providing park-and-ride services from Truckee and Northstar to Lake Tahoe</c:v>
                </c:pt>
                <c:pt idx="1">
                  <c:v>Increasing local bus service</c:v>
                </c:pt>
                <c:pt idx="2">
                  <c:v>Maintaining local indoor
recreation opportunities</c:v>
                </c:pt>
                <c:pt idx="3">
                  <c:v>Providing public, on-demand van services for local trips, similar to Uber or Lyft</c:v>
                </c:pt>
              </c:strCache>
            </c:strRef>
          </c:cat>
          <c:val>
            <c:numRef>
              <c:f>Sheet1!$C$2:$C$6</c:f>
              <c:numCache>
                <c:formatCode>0%</c:formatCode>
                <c:ptCount val="5"/>
                <c:pt idx="0">
                  <c:v>0.3</c:v>
                </c:pt>
                <c:pt idx="1">
                  <c:v>0.28000000000000003</c:v>
                </c:pt>
                <c:pt idx="2">
                  <c:v>0.3</c:v>
                </c:pt>
                <c:pt idx="3">
                  <c:v>0.27</c:v>
                </c:pt>
                <c:pt idx="4">
                  <c:v>0.23</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Impt.</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Providing park-and-ride services from Truckee and Northstar to Lake Tahoe</c:v>
                </c:pt>
                <c:pt idx="1">
                  <c:v>Increasing local bus service</c:v>
                </c:pt>
                <c:pt idx="2">
                  <c:v>Maintaining local indoor
recreation opportunities</c:v>
                </c:pt>
                <c:pt idx="3">
                  <c:v>Providing public, on-demand van services for local trips, similar to Uber or Lyft</c:v>
                </c:pt>
              </c:strCache>
            </c:strRef>
          </c:cat>
          <c:val>
            <c:numRef>
              <c:f>Sheet1!$D$2:$D$6</c:f>
              <c:numCache>
                <c:formatCode>0%</c:formatCode>
                <c:ptCount val="5"/>
                <c:pt idx="0">
                  <c:v>0.33</c:v>
                </c:pt>
                <c:pt idx="1">
                  <c:v>0.34</c:v>
                </c:pt>
                <c:pt idx="2">
                  <c:v>0.28000000000000003</c:v>
                </c:pt>
                <c:pt idx="3">
                  <c:v>0.35</c:v>
                </c:pt>
                <c:pt idx="4">
                  <c:v>0.34</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Not Too Impt.</c:v>
                </c:pt>
              </c:strCache>
            </c:strRef>
          </c:tx>
          <c:spPr>
            <a:solidFill>
              <a:schemeClr val="accent4"/>
            </a:solidFill>
            <a:ln>
              <a:no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0E-48D8-83D2-4F5F8F710FBF}"/>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D3-4272-8F4F-9360370DFDCA}"/>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0E-48D8-83D2-4F5F8F710FBF}"/>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0E-48D8-83D2-4F5F8F710FBF}"/>
                </c:ext>
              </c:extLst>
            </c:dLbl>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D3-4272-8F4F-9360370DFDCA}"/>
                </c:ext>
              </c:extLst>
            </c:dLbl>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c:f>
              <c:strCache>
                <c:ptCount val="4"/>
                <c:pt idx="0">
                  <c:v>Providing park-and-ride services from Truckee and Northstar to Lake Tahoe</c:v>
                </c:pt>
                <c:pt idx="1">
                  <c:v>Increasing local bus service</c:v>
                </c:pt>
                <c:pt idx="2">
                  <c:v>Maintaining local indoor
recreation opportunities</c:v>
                </c:pt>
                <c:pt idx="3">
                  <c:v>Providing public, on-demand van services for local trips, similar to Uber or Lyft</c:v>
                </c:pt>
              </c:strCache>
            </c:strRef>
          </c:cat>
          <c:val>
            <c:numRef>
              <c:f>Sheet1!$E$2:$E$6</c:f>
              <c:numCache>
                <c:formatCode>0%</c:formatCode>
                <c:ptCount val="5"/>
                <c:pt idx="0">
                  <c:v>0.14000000000000001</c:v>
                </c:pt>
                <c:pt idx="1">
                  <c:v>0.14000000000000001</c:v>
                </c:pt>
                <c:pt idx="2">
                  <c:v>0.23</c:v>
                </c:pt>
                <c:pt idx="3">
                  <c:v>0.15</c:v>
                </c:pt>
                <c:pt idx="4">
                  <c:v>0.25</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6"/>
            </a:solidFill>
            <a:ln>
              <a:noFill/>
            </a:ln>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D3-4272-8F4F-9360370DFDCA}"/>
                </c:ext>
              </c:extLst>
            </c:dLbl>
            <c:spPr>
              <a:noFill/>
              <a:ln>
                <a:noFill/>
              </a:ln>
              <a:effectLst/>
            </c:spPr>
            <c:txPr>
              <a:bodyPr wrap="square" lIns="38100" tIns="19050" rIns="38100" bIns="19050" anchor="ctr">
                <a:spAutoFit/>
              </a:bodyPr>
              <a:lstStyle/>
              <a:p>
                <a:pPr>
                  <a:defRPr sz="1200"/>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Sheet1!$A$2:$A$6</c:f>
              <c:strCache>
                <c:ptCount val="4"/>
                <c:pt idx="0">
                  <c:v>Providing park-and-ride services from Truckee and Northstar to Lake Tahoe</c:v>
                </c:pt>
                <c:pt idx="1">
                  <c:v>Increasing local bus service</c:v>
                </c:pt>
                <c:pt idx="2">
                  <c:v>Maintaining local indoor
recreation opportunities</c:v>
                </c:pt>
                <c:pt idx="3">
                  <c:v>Providing public, on-demand van services for local trips, similar to Uber or Lyft</c:v>
                </c:pt>
              </c:strCache>
            </c:strRef>
          </c:cat>
          <c:val>
            <c:numRef>
              <c:f>Sheet1!$F$2:$F$6</c:f>
              <c:numCache>
                <c:formatCode>0%</c:formatCode>
                <c:ptCount val="5"/>
                <c:pt idx="0">
                  <c:v>0.03</c:v>
                </c:pt>
                <c:pt idx="1">
                  <c:v>0.04</c:v>
                </c:pt>
                <c:pt idx="2">
                  <c:v>0.02</c:v>
                </c:pt>
                <c:pt idx="3">
                  <c:v>0.05</c:v>
                </c:pt>
                <c:pt idx="4">
                  <c:v>0.02</c:v>
                </c:pt>
              </c:numCache>
            </c:numRef>
          </c:val>
          <c:extLst>
            <c:ext xmlns:c16="http://schemas.microsoft.com/office/drawing/2014/chart" uri="{C3380CC4-5D6E-409C-BE32-E72D297353CC}">
              <c16:uniqueId val="{0000000C-CF53-47B3-90F2-DB50A104168C}"/>
            </c:ext>
          </c:extLst>
        </c:ser>
        <c:dLbls>
          <c:dLblPos val="ctr"/>
          <c:showLegendKey val="0"/>
          <c:showVal val="1"/>
          <c:showCatName val="0"/>
          <c:showSerName val="0"/>
          <c:showPercent val="0"/>
          <c:showBubbleSize val="0"/>
        </c:dLbls>
        <c:gapWidth val="45"/>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7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6648510679284354"/>
          <c:y val="5.1380847199005576E-2"/>
          <c:w val="0.68845373112764574"/>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1D415A8-10FE-4920-81F3-3F5500CD52A1}" type="datetimeFigureOut">
              <a:rPr lang="en-US" smtClean="0"/>
              <a:t>1/5/2022</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62D34AB-304C-43B1-B6C2-420EB8232DD6}" type="slidenum">
              <a:rPr lang="en-US" smtClean="0"/>
              <a:t>‹#›</a:t>
            </a:fld>
            <a:endParaRPr lang="en-US"/>
          </a:p>
        </p:txBody>
      </p:sp>
    </p:spTree>
    <p:extLst>
      <p:ext uri="{BB962C8B-B14F-4D97-AF65-F5344CB8AC3E}">
        <p14:creationId xmlns:p14="http://schemas.microsoft.com/office/powerpoint/2010/main" val="321566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w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W TAGLINE">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93C35A6-9E11-45EA-B2B9-C0D432274EFF}"/>
              </a:ext>
            </a:extLst>
          </p:cNvPr>
          <p:cNvSpPr txBox="1"/>
          <p:nvPr userDrawn="1"/>
        </p:nvSpPr>
        <p:spPr>
          <a:xfrm>
            <a:off x="7916141" y="6413013"/>
            <a:ext cx="1233055" cy="253916"/>
          </a:xfrm>
          <a:prstGeom prst="rect">
            <a:avLst/>
          </a:prstGeom>
          <a:noFill/>
        </p:spPr>
        <p:txBody>
          <a:bodyPr wrap="square" rtlCol="0">
            <a:spAutoFit/>
          </a:bodyPr>
          <a:lstStyle/>
          <a:p>
            <a:pPr algn="r"/>
            <a:r>
              <a:rPr lang="en-US" sz="1050" dirty="0"/>
              <a:t>220-6135</a:t>
            </a:r>
          </a:p>
        </p:txBody>
      </p:sp>
      <p:sp>
        <p:nvSpPr>
          <p:cNvPr id="23" name="Text Box 28">
            <a:extLst>
              <a:ext uri="{FF2B5EF4-FFF2-40B4-BE49-F238E27FC236}">
                <a16:creationId xmlns:a16="http://schemas.microsoft.com/office/drawing/2014/main" id="{8357BE43-C1B6-4287-8239-AB62D2FF870D}"/>
              </a:ext>
            </a:extLst>
          </p:cNvPr>
          <p:cNvSpPr txBox="1">
            <a:spLocks noChangeArrowheads="1"/>
          </p:cNvSpPr>
          <p:nvPr userDrawn="1"/>
        </p:nvSpPr>
        <p:spPr bwMode="auto">
          <a:xfrm>
            <a:off x="865" y="4565944"/>
            <a:ext cx="91457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b="1" kern="1200" dirty="0">
                <a:solidFill>
                  <a:srgbClr val="C00000"/>
                </a:solidFill>
                <a:effectLst/>
                <a:latin typeface="+mn-lt"/>
                <a:ea typeface="+mn-ea"/>
                <a:cs typeface="+mn-cs"/>
              </a:rPr>
              <a:t>CONSULTANT WORKING DRAFT. NOT FOR PUBLICATION. CA GOV’T CODE 6254.</a:t>
            </a:r>
          </a:p>
        </p:txBody>
      </p:sp>
      <p:grpSp>
        <p:nvGrpSpPr>
          <p:cNvPr id="21" name="Group 20">
            <a:extLst>
              <a:ext uri="{FF2B5EF4-FFF2-40B4-BE49-F238E27FC236}">
                <a16:creationId xmlns:a16="http://schemas.microsoft.com/office/drawing/2014/main" id="{2E3B3D6C-45A9-4D4E-A485-F6ADC046D933}"/>
              </a:ext>
            </a:extLst>
          </p:cNvPr>
          <p:cNvGrpSpPr/>
          <p:nvPr userDrawn="1"/>
        </p:nvGrpSpPr>
        <p:grpSpPr>
          <a:xfrm>
            <a:off x="0" y="1400"/>
            <a:ext cx="9144000" cy="1838130"/>
            <a:chOff x="0" y="-28511"/>
            <a:chExt cx="9144000" cy="1838130"/>
          </a:xfrm>
        </p:grpSpPr>
        <p:sp>
          <p:nvSpPr>
            <p:cNvPr id="27" name="Isosceles Triangle 26">
              <a:extLst>
                <a:ext uri="{FF2B5EF4-FFF2-40B4-BE49-F238E27FC236}">
                  <a16:creationId xmlns:a16="http://schemas.microsoft.com/office/drawing/2014/main" id="{8BA29889-47ED-488F-8C56-F999F2B68043}"/>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16E38D1-6F40-4BB7-AEEE-8BFB68CDF5E3}"/>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A80D267-0890-4128-AAEB-834730693A62}"/>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86BDA1B-E52E-4C6D-A782-01F96CEB3CA8}"/>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6" name="Group 15">
            <a:extLst>
              <a:ext uri="{FF2B5EF4-FFF2-40B4-BE49-F238E27FC236}">
                <a16:creationId xmlns:a16="http://schemas.microsoft.com/office/drawing/2014/main" id="{7D12EB22-A5C1-4824-A9EF-8CEFD1DAAD16}"/>
              </a:ext>
            </a:extLst>
          </p:cNvPr>
          <p:cNvGrpSpPr/>
          <p:nvPr userDrawn="1"/>
        </p:nvGrpSpPr>
        <p:grpSpPr>
          <a:xfrm flipV="1">
            <a:off x="0" y="6657975"/>
            <a:ext cx="9144000" cy="200025"/>
            <a:chOff x="0" y="0"/>
            <a:chExt cx="12192000" cy="266700"/>
          </a:xfrm>
        </p:grpSpPr>
        <p:sp>
          <p:nvSpPr>
            <p:cNvPr id="17" name="Rectangle 16">
              <a:extLst>
                <a:ext uri="{FF2B5EF4-FFF2-40B4-BE49-F238E27FC236}">
                  <a16:creationId xmlns:a16="http://schemas.microsoft.com/office/drawing/2014/main" id="{70EA23C7-C27C-472B-83D9-667F8DCD38D9}"/>
                </a:ext>
              </a:extLst>
            </p:cNvPr>
            <p:cNvSpPr/>
            <p:nvPr userDrawn="1"/>
          </p:nvSpPr>
          <p:spPr>
            <a:xfrm>
              <a:off x="0" y="76201"/>
              <a:ext cx="12192000" cy="190499"/>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Rectangle 17">
              <a:extLst>
                <a:ext uri="{FF2B5EF4-FFF2-40B4-BE49-F238E27FC236}">
                  <a16:creationId xmlns:a16="http://schemas.microsoft.com/office/drawing/2014/main" id="{F6617CCD-D31A-43AC-98FA-4075448BF93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19" name="Group 18">
            <a:extLst>
              <a:ext uri="{FF2B5EF4-FFF2-40B4-BE49-F238E27FC236}">
                <a16:creationId xmlns:a16="http://schemas.microsoft.com/office/drawing/2014/main" id="{0046FDC6-C6DA-46D6-AE77-8CAD4925B9F9}"/>
              </a:ext>
            </a:extLst>
          </p:cNvPr>
          <p:cNvGrpSpPr/>
          <p:nvPr userDrawn="1"/>
        </p:nvGrpSpPr>
        <p:grpSpPr>
          <a:xfrm>
            <a:off x="2432806" y="5106361"/>
            <a:ext cx="4278388" cy="1160568"/>
            <a:chOff x="3218737" y="5281852"/>
            <a:chExt cx="4278388" cy="1160568"/>
          </a:xfrm>
        </p:grpSpPr>
        <p:pic>
          <p:nvPicPr>
            <p:cNvPr id="20" name="Picture 2">
              <a:extLst>
                <a:ext uri="{FF2B5EF4-FFF2-40B4-BE49-F238E27FC236}">
                  <a16:creationId xmlns:a16="http://schemas.microsoft.com/office/drawing/2014/main" id="{BFBFADF7-3823-4959-B62C-9C8D438040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6336557" y="5281852"/>
              <a:ext cx="1160568" cy="116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descr="A close up of a sign&#10;&#10;Description generated with very high confidence">
              <a:extLst>
                <a:ext uri="{FF2B5EF4-FFF2-40B4-BE49-F238E27FC236}">
                  <a16:creationId xmlns:a16="http://schemas.microsoft.com/office/drawing/2014/main" id="{40A77808-AB95-43CF-BD94-B3BAFE092B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8737" y="5363598"/>
              <a:ext cx="2913560" cy="1054358"/>
            </a:xfrm>
            <a:prstGeom prst="rect">
              <a:avLst/>
            </a:prstGeom>
          </p:spPr>
        </p:pic>
      </p:grpSp>
      <p:sp>
        <p:nvSpPr>
          <p:cNvPr id="25" name="TextBox 24">
            <a:extLst>
              <a:ext uri="{FF2B5EF4-FFF2-40B4-BE49-F238E27FC236}">
                <a16:creationId xmlns:a16="http://schemas.microsoft.com/office/drawing/2014/main" id="{D29A592E-B03D-4477-98FB-D3D2617D0D5E}"/>
              </a:ext>
            </a:extLst>
          </p:cNvPr>
          <p:cNvSpPr txBox="1"/>
          <p:nvPr userDrawn="1"/>
        </p:nvSpPr>
        <p:spPr>
          <a:xfrm>
            <a:off x="865" y="3253203"/>
            <a:ext cx="9145732" cy="646331"/>
          </a:xfrm>
          <a:prstGeom prst="rect">
            <a:avLst/>
          </a:prstGeom>
          <a:noFill/>
        </p:spPr>
        <p:txBody>
          <a:bodyPr wrap="square" rtlCol="0" anchor="ctr">
            <a:spAutoFit/>
          </a:bodyPr>
          <a:lstStyle/>
          <a:p>
            <a:pPr algn="ctr"/>
            <a:r>
              <a:rPr lang="en-US" sz="3600" b="1" dirty="0">
                <a:latin typeface="+mj-lt"/>
              </a:rPr>
              <a:t>North Lake Tahoe TOT Renewal</a:t>
            </a:r>
          </a:p>
        </p:txBody>
      </p:sp>
      <p:sp>
        <p:nvSpPr>
          <p:cNvPr id="26" name="TextBox 25">
            <a:extLst>
              <a:ext uri="{FF2B5EF4-FFF2-40B4-BE49-F238E27FC236}">
                <a16:creationId xmlns:a16="http://schemas.microsoft.com/office/drawing/2014/main" id="{CB16FC65-5FED-4ED7-B00D-0712ABFDF988}"/>
              </a:ext>
            </a:extLst>
          </p:cNvPr>
          <p:cNvSpPr txBox="1"/>
          <p:nvPr userDrawn="1"/>
        </p:nvSpPr>
        <p:spPr>
          <a:xfrm>
            <a:off x="865" y="3907021"/>
            <a:ext cx="9145732" cy="461665"/>
          </a:xfrm>
          <a:prstGeom prst="rect">
            <a:avLst/>
          </a:prstGeom>
          <a:noFill/>
        </p:spPr>
        <p:txBody>
          <a:bodyPr wrap="square" rtlCol="0">
            <a:spAutoFit/>
          </a:bodyPr>
          <a:lstStyle/>
          <a:p>
            <a:pPr algn="ctr"/>
            <a:r>
              <a:rPr lang="en-US" sz="2400" b="0" i="1" dirty="0">
                <a:latin typeface="+mn-lt"/>
              </a:rPr>
              <a:t>June 2022 Measure Viability Survey</a:t>
            </a:r>
          </a:p>
        </p:txBody>
      </p:sp>
      <p:pic>
        <p:nvPicPr>
          <p:cNvPr id="31" name="Picture 2" descr="New Placer logo unveiled | Placer County, CA">
            <a:extLst>
              <a:ext uri="{FF2B5EF4-FFF2-40B4-BE49-F238E27FC236}">
                <a16:creationId xmlns:a16="http://schemas.microsoft.com/office/drawing/2014/main" id="{B2F700B4-D889-4516-80AB-917DD9D0F4E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53516" y="1956786"/>
            <a:ext cx="2836969" cy="111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93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pic>
        <p:nvPicPr>
          <p:cNvPr id="8195"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0" y="0"/>
            <a:ext cx="85153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1525" y="-228600"/>
            <a:ext cx="7982477" cy="7312426"/>
          </a:xfrm>
          <a:prstGeom prst="rect">
            <a:avLst/>
          </a:prstGeom>
        </p:spPr>
      </p:pic>
      <p:sp>
        <p:nvSpPr>
          <p:cNvPr id="2" name="Title 1"/>
          <p:cNvSpPr>
            <a:spLocks noGrp="1"/>
          </p:cNvSpPr>
          <p:nvPr>
            <p:ph type="title"/>
          </p:nvPr>
        </p:nvSpPr>
        <p:spPr/>
        <p:txBody>
          <a:bodyPr>
            <a:normAutofit/>
          </a:bodyPr>
          <a:lstStyle>
            <a:lvl1pPr algn="ctr" defTabSz="514350" rtl="0" eaLnBrk="1" latinLnBrk="0" hangingPunct="1">
              <a:spcBef>
                <a:spcPct val="0"/>
              </a:spcBef>
              <a:buNone/>
              <a:defRPr lang="en-US" sz="2475" b="1" kern="1200" dirty="0">
                <a:solidFill>
                  <a:srgbClr val="007549"/>
                </a:solidFill>
                <a:latin typeface="Century Gothic" panose="020B0502020202020204" pitchFamily="34" charset="0"/>
                <a:ea typeface="+mj-ea"/>
                <a:cs typeface="+mj-cs"/>
              </a:defRPr>
            </a:lvl1pPr>
          </a:lstStyle>
          <a:p>
            <a:r>
              <a:rPr lang="en-US" dirty="0"/>
              <a:t>Click to edit Master title style</a:t>
            </a:r>
          </a:p>
        </p:txBody>
      </p:sp>
      <p:sp>
        <p:nvSpPr>
          <p:cNvPr id="3" name="Date Placeholder 2"/>
          <p:cNvSpPr>
            <a:spLocks noGrp="1"/>
          </p:cNvSpPr>
          <p:nvPr>
            <p:ph type="dt" sz="half" idx="10"/>
          </p:nvPr>
        </p:nvSpPr>
        <p:spPr/>
        <p:txBody>
          <a:bodyPr/>
          <a:lstStyle/>
          <a:p>
            <a:fld id="{EB424788-1A2A-417D-8518-557AF26A711B}"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8E701-D032-4EC7-9C5C-CC264388408F}" type="slidenum">
              <a:rPr lang="en-US" smtClean="0"/>
              <a:t>‹#›</a:t>
            </a:fld>
            <a:endParaRPr lang="en-US"/>
          </a:p>
        </p:txBody>
      </p:sp>
      <p:sp>
        <p:nvSpPr>
          <p:cNvPr id="9" name="Text Placeholder 2"/>
          <p:cNvSpPr>
            <a:spLocks noGrp="1"/>
          </p:cNvSpPr>
          <p:nvPr>
            <p:ph idx="1"/>
          </p:nvPr>
        </p:nvSpPr>
        <p:spPr>
          <a:xfrm>
            <a:off x="1676400" y="1600204"/>
            <a:ext cx="70104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01" y="6172200"/>
            <a:ext cx="1440956" cy="559310"/>
          </a:xfrm>
          <a:prstGeom prst="rect">
            <a:avLst/>
          </a:prstGeom>
        </p:spPr>
      </p:pic>
    </p:spTree>
    <p:extLst>
      <p:ext uri="{BB962C8B-B14F-4D97-AF65-F5344CB8AC3E}">
        <p14:creationId xmlns:p14="http://schemas.microsoft.com/office/powerpoint/2010/main" val="100004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W TAGLIN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A90B8B0-5A62-4859-8D8C-484B9B2D878C}"/>
              </a:ext>
            </a:extLst>
          </p:cNvPr>
          <p:cNvSpPr txBox="1"/>
          <p:nvPr userDrawn="1"/>
        </p:nvSpPr>
        <p:spPr>
          <a:xfrm>
            <a:off x="865" y="3253203"/>
            <a:ext cx="9145732" cy="646331"/>
          </a:xfrm>
          <a:prstGeom prst="rect">
            <a:avLst/>
          </a:prstGeom>
          <a:noFill/>
        </p:spPr>
        <p:txBody>
          <a:bodyPr wrap="square" rtlCol="0" anchor="ctr">
            <a:spAutoFit/>
          </a:bodyPr>
          <a:lstStyle/>
          <a:p>
            <a:pPr algn="ctr"/>
            <a:r>
              <a:rPr lang="en-US" sz="3600" b="1" dirty="0">
                <a:latin typeface="+mj-lt"/>
              </a:rPr>
              <a:t>North Lake Tahoe Community Survey</a:t>
            </a:r>
          </a:p>
        </p:txBody>
      </p:sp>
      <p:sp>
        <p:nvSpPr>
          <p:cNvPr id="14" name="TextBox 13">
            <a:extLst>
              <a:ext uri="{FF2B5EF4-FFF2-40B4-BE49-F238E27FC236}">
                <a16:creationId xmlns:a16="http://schemas.microsoft.com/office/drawing/2014/main" id="{F967DC4F-B596-476D-8028-C9D42370C79F}"/>
              </a:ext>
            </a:extLst>
          </p:cNvPr>
          <p:cNvSpPr txBox="1"/>
          <p:nvPr userDrawn="1"/>
        </p:nvSpPr>
        <p:spPr>
          <a:xfrm>
            <a:off x="865" y="3907021"/>
            <a:ext cx="9145732" cy="461665"/>
          </a:xfrm>
          <a:prstGeom prst="rect">
            <a:avLst/>
          </a:prstGeom>
          <a:noFill/>
        </p:spPr>
        <p:txBody>
          <a:bodyPr wrap="square" rtlCol="0">
            <a:spAutoFit/>
          </a:bodyPr>
          <a:lstStyle/>
          <a:p>
            <a:pPr algn="ctr"/>
            <a:r>
              <a:rPr lang="en-US" sz="2400" b="0" i="1" dirty="0">
                <a:latin typeface="+mn-lt"/>
              </a:rPr>
              <a:t>Summary Findings</a:t>
            </a:r>
          </a:p>
        </p:txBody>
      </p:sp>
      <p:sp>
        <p:nvSpPr>
          <p:cNvPr id="15" name="TextBox 14">
            <a:extLst>
              <a:ext uri="{FF2B5EF4-FFF2-40B4-BE49-F238E27FC236}">
                <a16:creationId xmlns:a16="http://schemas.microsoft.com/office/drawing/2014/main" id="{593C35A6-9E11-45EA-B2B9-C0D432274EFF}"/>
              </a:ext>
            </a:extLst>
          </p:cNvPr>
          <p:cNvSpPr txBox="1"/>
          <p:nvPr userDrawn="1"/>
        </p:nvSpPr>
        <p:spPr>
          <a:xfrm>
            <a:off x="7916141" y="6413013"/>
            <a:ext cx="1233055" cy="253916"/>
          </a:xfrm>
          <a:prstGeom prst="rect">
            <a:avLst/>
          </a:prstGeom>
          <a:noFill/>
        </p:spPr>
        <p:txBody>
          <a:bodyPr wrap="square" rtlCol="0">
            <a:spAutoFit/>
          </a:bodyPr>
          <a:lstStyle/>
          <a:p>
            <a:pPr algn="r"/>
            <a:r>
              <a:rPr lang="en-US" sz="1050" dirty="0"/>
              <a:t>220-6135</a:t>
            </a:r>
          </a:p>
        </p:txBody>
      </p:sp>
      <p:grpSp>
        <p:nvGrpSpPr>
          <p:cNvPr id="21" name="Group 20">
            <a:extLst>
              <a:ext uri="{FF2B5EF4-FFF2-40B4-BE49-F238E27FC236}">
                <a16:creationId xmlns:a16="http://schemas.microsoft.com/office/drawing/2014/main" id="{2E3B3D6C-45A9-4D4E-A485-F6ADC046D933}"/>
              </a:ext>
            </a:extLst>
          </p:cNvPr>
          <p:cNvGrpSpPr/>
          <p:nvPr userDrawn="1"/>
        </p:nvGrpSpPr>
        <p:grpSpPr>
          <a:xfrm>
            <a:off x="0" y="1400"/>
            <a:ext cx="9144000" cy="1838130"/>
            <a:chOff x="0" y="-28511"/>
            <a:chExt cx="9144000" cy="1838130"/>
          </a:xfrm>
        </p:grpSpPr>
        <p:sp>
          <p:nvSpPr>
            <p:cNvPr id="27" name="Isosceles Triangle 26">
              <a:extLst>
                <a:ext uri="{FF2B5EF4-FFF2-40B4-BE49-F238E27FC236}">
                  <a16:creationId xmlns:a16="http://schemas.microsoft.com/office/drawing/2014/main" id="{8BA29889-47ED-488F-8C56-F999F2B68043}"/>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16E38D1-6F40-4BB7-AEEE-8BFB68CDF5E3}"/>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A80D267-0890-4128-AAEB-834730693A62}"/>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86BDA1B-E52E-4C6D-A782-01F96CEB3CA8}"/>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6" name="Group 15">
            <a:extLst>
              <a:ext uri="{FF2B5EF4-FFF2-40B4-BE49-F238E27FC236}">
                <a16:creationId xmlns:a16="http://schemas.microsoft.com/office/drawing/2014/main" id="{7D12EB22-A5C1-4824-A9EF-8CEFD1DAAD16}"/>
              </a:ext>
            </a:extLst>
          </p:cNvPr>
          <p:cNvGrpSpPr/>
          <p:nvPr userDrawn="1"/>
        </p:nvGrpSpPr>
        <p:grpSpPr>
          <a:xfrm flipV="1">
            <a:off x="0" y="6657975"/>
            <a:ext cx="9144000" cy="200025"/>
            <a:chOff x="0" y="0"/>
            <a:chExt cx="12192000" cy="266700"/>
          </a:xfrm>
        </p:grpSpPr>
        <p:sp>
          <p:nvSpPr>
            <p:cNvPr id="17" name="Rectangle 16">
              <a:extLst>
                <a:ext uri="{FF2B5EF4-FFF2-40B4-BE49-F238E27FC236}">
                  <a16:creationId xmlns:a16="http://schemas.microsoft.com/office/drawing/2014/main" id="{70EA23C7-C27C-472B-83D9-667F8DCD38D9}"/>
                </a:ext>
              </a:extLst>
            </p:cNvPr>
            <p:cNvSpPr/>
            <p:nvPr userDrawn="1"/>
          </p:nvSpPr>
          <p:spPr>
            <a:xfrm>
              <a:off x="0" y="76201"/>
              <a:ext cx="12192000" cy="190499"/>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Rectangle 17">
              <a:extLst>
                <a:ext uri="{FF2B5EF4-FFF2-40B4-BE49-F238E27FC236}">
                  <a16:creationId xmlns:a16="http://schemas.microsoft.com/office/drawing/2014/main" id="{F6617CCD-D31A-43AC-98FA-4075448BF93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pic>
        <p:nvPicPr>
          <p:cNvPr id="1026" name="Picture 2" descr="New Placer logo unveiled | Placer County, CA">
            <a:extLst>
              <a:ext uri="{FF2B5EF4-FFF2-40B4-BE49-F238E27FC236}">
                <a16:creationId xmlns:a16="http://schemas.microsoft.com/office/drawing/2014/main" id="{E9ACB206-D093-4748-8836-6E4D04210D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53516" y="1956786"/>
            <a:ext cx="2836969" cy="11120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close up of a sign&#10;&#10;Description generated with very high confidence">
            <a:extLst>
              <a:ext uri="{FF2B5EF4-FFF2-40B4-BE49-F238E27FC236}">
                <a16:creationId xmlns:a16="http://schemas.microsoft.com/office/drawing/2014/main" id="{AD837B61-95FC-4A90-87E4-2BCC5E2DDF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6740" y="5135389"/>
            <a:ext cx="3530521" cy="1277624"/>
          </a:xfrm>
          <a:prstGeom prst="rect">
            <a:avLst/>
          </a:prstGeom>
        </p:spPr>
      </p:pic>
    </p:spTree>
    <p:extLst>
      <p:ext uri="{BB962C8B-B14F-4D97-AF65-F5344CB8AC3E}">
        <p14:creationId xmlns:p14="http://schemas.microsoft.com/office/powerpoint/2010/main" val="70621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ULLET SLIDE-L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190147"/>
            <a:ext cx="9144000" cy="1138338"/>
          </a:xfrm>
          <a:prstGeom prst="rect">
            <a:avLst/>
          </a:prstGeom>
        </p:spPr>
        <p:txBody>
          <a:bodyPr vert="horz" lIns="91440" tIns="45720" rIns="91440" bIns="45720" rtlCol="0" anchor="t">
            <a:normAutofit/>
          </a:bodyPr>
          <a:lstStyle>
            <a:lvl1pPr>
              <a:defRPr lang="en-US" sz="29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790428" y="6243775"/>
            <a:ext cx="8303329" cy="413259"/>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
        <p:nvSpPr>
          <p:cNvPr id="11" name="Text Placeholder 10">
            <a:extLst>
              <a:ext uri="{FF2B5EF4-FFF2-40B4-BE49-F238E27FC236}">
                <a16:creationId xmlns:a16="http://schemas.microsoft.com/office/drawing/2014/main" id="{FE61E77B-2CD2-4F65-8B29-A7FC3EE086D1}"/>
              </a:ext>
            </a:extLst>
          </p:cNvPr>
          <p:cNvSpPr>
            <a:spLocks noGrp="1"/>
          </p:cNvSpPr>
          <p:nvPr>
            <p:ph type="body" sz="quarter" idx="11"/>
          </p:nvPr>
        </p:nvSpPr>
        <p:spPr>
          <a:xfrm>
            <a:off x="117872" y="1301751"/>
            <a:ext cx="8908257" cy="4774959"/>
          </a:xfrm>
          <a:prstGeom prst="rect">
            <a:avLst/>
          </a:prstGeom>
        </p:spPr>
        <p:txBody>
          <a:bodyPr/>
          <a:lstStyle>
            <a:lvl1pPr>
              <a:buSzPct val="120000"/>
              <a:defRPr/>
            </a:lvl1pPr>
            <a:lvl2pPr>
              <a:buFont typeface="Wingdings" panose="05000000000000000000" pitchFamily="2" charset="2"/>
              <a:buChar char="§"/>
              <a:defRPr/>
            </a:lvl2pPr>
            <a:lvl3pPr>
              <a:buSzPct val="98000"/>
              <a:buFont typeface="Courier New" panose="02070309020205020404" pitchFamily="49" charset="0"/>
              <a:buChar char="o"/>
              <a:defRPr/>
            </a:lvl3pPr>
            <a:lvl4pPr>
              <a:buFont typeface="Arial" panose="020B0604020202020204" pitchFamily="34" charset="0"/>
              <a:buChar char="•"/>
              <a:defRPr/>
            </a:lvl4pPr>
            <a:lvl5pPr>
              <a:buFont typeface="Wingdings" panose="05000000000000000000" pitchFamily="2" charset="2"/>
              <a:buChar char="§"/>
              <a:defRPr/>
            </a:lvl5pPr>
          </a:lstStyle>
          <a:p>
            <a:endParaRPr lang="en-US" dirty="0"/>
          </a:p>
        </p:txBody>
      </p:sp>
      <p:pic>
        <p:nvPicPr>
          <p:cNvPr id="5" name="Picture 4">
            <a:extLst>
              <a:ext uri="{FF2B5EF4-FFF2-40B4-BE49-F238E27FC236}">
                <a16:creationId xmlns:a16="http://schemas.microsoft.com/office/drawing/2014/main" id="{C51E12C3-603C-4A42-9982-2305C7E1CB05}"/>
              </a:ext>
            </a:extLst>
          </p:cNvPr>
          <p:cNvPicPr>
            <a:picLocks noChangeAspect="1"/>
          </p:cNvPicPr>
          <p:nvPr userDrawn="1"/>
        </p:nvPicPr>
        <p:blipFill rotWithShape="1">
          <a:blip r:embed="rId2"/>
          <a:srcRect t="23469" b="63622"/>
          <a:stretch/>
        </p:blipFill>
        <p:spPr>
          <a:xfrm>
            <a:off x="0" y="0"/>
            <a:ext cx="9144000" cy="130207"/>
          </a:xfrm>
          <a:prstGeom prst="rect">
            <a:avLst/>
          </a:prstGeom>
        </p:spPr>
      </p:pic>
      <p:sp>
        <p:nvSpPr>
          <p:cNvPr id="6" name="Rectangle 5">
            <a:extLst>
              <a:ext uri="{FF2B5EF4-FFF2-40B4-BE49-F238E27FC236}">
                <a16:creationId xmlns:a16="http://schemas.microsoft.com/office/drawing/2014/main" id="{2859CA8E-E7D0-4628-B79D-5B5801DE0CBC}"/>
              </a:ext>
            </a:extLst>
          </p:cNvPr>
          <p:cNvSpPr/>
          <p:nvPr userDrawn="1"/>
        </p:nvSpPr>
        <p:spPr>
          <a:xfrm flipV="1">
            <a:off x="818136" y="6655031"/>
            <a:ext cx="8330184" cy="94503"/>
          </a:xfrm>
          <a:prstGeom prst="rect">
            <a:avLst/>
          </a:pr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7" name="Rectangle 6">
            <a:extLst>
              <a:ext uri="{FF2B5EF4-FFF2-40B4-BE49-F238E27FC236}">
                <a16:creationId xmlns:a16="http://schemas.microsoft.com/office/drawing/2014/main" id="{A70C74A4-8C23-4C18-9B66-0367DF2A06CA}"/>
              </a:ext>
            </a:extLst>
          </p:cNvPr>
          <p:cNvSpPr/>
          <p:nvPr userDrawn="1"/>
        </p:nvSpPr>
        <p:spPr>
          <a:xfrm flipV="1">
            <a:off x="818136" y="6685121"/>
            <a:ext cx="8330184" cy="195218"/>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4" name="Picture 2">
            <a:extLst>
              <a:ext uri="{FF2B5EF4-FFF2-40B4-BE49-F238E27FC236}">
                <a16:creationId xmlns:a16="http://schemas.microsoft.com/office/drawing/2014/main" id="{5743201C-F896-46AA-88D6-68CF5F02FDD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25217" y="6007042"/>
            <a:ext cx="910338" cy="91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14">
            <a:extLst>
              <a:ext uri="{FF2B5EF4-FFF2-40B4-BE49-F238E27FC236}">
                <a16:creationId xmlns:a16="http://schemas.microsoft.com/office/drawing/2014/main" id="{3A5CE150-7F4F-4E5F-89D3-C163FB2BCBEB}"/>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
        <p:nvSpPr>
          <p:cNvPr id="13" name="Text Box 28">
            <a:extLst>
              <a:ext uri="{FF2B5EF4-FFF2-40B4-BE49-F238E27FC236}">
                <a16:creationId xmlns:a16="http://schemas.microsoft.com/office/drawing/2014/main" id="{C298240D-0D65-4578-AF8B-A871B8EDDAF2}"/>
              </a:ext>
            </a:extLst>
          </p:cNvPr>
          <p:cNvSpPr txBox="1">
            <a:spLocks noChangeArrowheads="1"/>
          </p:cNvSpPr>
          <p:nvPr userDrawn="1"/>
        </p:nvSpPr>
        <p:spPr bwMode="auto">
          <a:xfrm>
            <a:off x="886577" y="6640671"/>
            <a:ext cx="82547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100" b="1" kern="1200" dirty="0">
                <a:solidFill>
                  <a:schemeClr val="accent3"/>
                </a:solidFill>
                <a:effectLst/>
                <a:latin typeface="+mn-lt"/>
                <a:ea typeface="+mn-ea"/>
                <a:cs typeface="+mn-cs"/>
              </a:rPr>
              <a:t>CONSULTANT WORKING DRAFT. NOT FOR PUBLICATION. CA GOV’T CODE 6254.</a:t>
            </a:r>
          </a:p>
        </p:txBody>
      </p:sp>
    </p:spTree>
    <p:extLst>
      <p:ext uri="{BB962C8B-B14F-4D97-AF65-F5344CB8AC3E}">
        <p14:creationId xmlns:p14="http://schemas.microsoft.com/office/powerpoint/2010/main" val="337995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210155"/>
            <a:ext cx="9144000" cy="1118329"/>
          </a:xfrm>
          <a:prstGeom prst="rect">
            <a:avLst/>
          </a:prstGeom>
        </p:spPr>
        <p:txBody>
          <a:bodyPr vert="horz" lIns="91440" tIns="45720" rIns="91440" bIns="45720" rtlCol="0" anchor="t">
            <a:normAutofit/>
          </a:bodyPr>
          <a:lstStyle>
            <a:lvl1pPr>
              <a:defRPr lang="en-US" sz="29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156961"/>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90841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6F92F5C-DB64-4360-BC14-67E42E5A2AD4}"/>
              </a:ext>
            </a:extLst>
          </p:cNvPr>
          <p:cNvGrpSpPr/>
          <p:nvPr userDrawn="1"/>
        </p:nvGrpSpPr>
        <p:grpSpPr>
          <a:xfrm>
            <a:off x="0" y="6646536"/>
            <a:ext cx="9144000" cy="211464"/>
            <a:chOff x="0" y="6646536"/>
            <a:chExt cx="9144000" cy="211464"/>
          </a:xfrm>
        </p:grpSpPr>
        <p:sp>
          <p:nvSpPr>
            <p:cNvPr id="26" name="Rectangle 25">
              <a:extLst>
                <a:ext uri="{FF2B5EF4-FFF2-40B4-BE49-F238E27FC236}">
                  <a16:creationId xmlns:a16="http://schemas.microsoft.com/office/drawing/2014/main" id="{9C5B6115-4994-4AA6-976C-52EF6883D198}"/>
                </a:ext>
              </a:extLst>
            </p:cNvPr>
            <p:cNvSpPr/>
            <p:nvPr userDrawn="1"/>
          </p:nvSpPr>
          <p:spPr>
            <a:xfrm flipV="1">
              <a:off x="0" y="6646536"/>
              <a:ext cx="9144000" cy="13493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Rectangle 26">
              <a:extLst>
                <a:ext uri="{FF2B5EF4-FFF2-40B4-BE49-F238E27FC236}">
                  <a16:creationId xmlns:a16="http://schemas.microsoft.com/office/drawing/2014/main" id="{A9E72063-AD0B-40A9-A93B-762F591EB12C}"/>
                </a:ext>
              </a:extLst>
            </p:cNvPr>
            <p:cNvSpPr/>
            <p:nvPr userDrawn="1"/>
          </p:nvSpPr>
          <p:spPr>
            <a:xfrm flipV="1">
              <a:off x="0" y="6685121"/>
              <a:ext cx="9144000"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12" name="Title 11">
            <a:extLst>
              <a:ext uri="{FF2B5EF4-FFF2-40B4-BE49-F238E27FC236}">
                <a16:creationId xmlns:a16="http://schemas.microsoft.com/office/drawing/2014/main" id="{28B1B66E-90B1-4A74-BDB8-692D2A496ACE}"/>
              </a:ext>
            </a:extLst>
          </p:cNvPr>
          <p:cNvSpPr>
            <a:spLocks noGrp="1"/>
          </p:cNvSpPr>
          <p:nvPr>
            <p:ph type="title"/>
          </p:nvPr>
        </p:nvSpPr>
        <p:spPr>
          <a:xfrm>
            <a:off x="0" y="1846771"/>
            <a:ext cx="9144000" cy="4768394"/>
          </a:xfrm>
          <a:prstGeom prst="rect">
            <a:avLst/>
          </a:prstGeom>
        </p:spPr>
        <p:txBody>
          <a:bodyPr anchor="ctr">
            <a:normAutofit/>
          </a:bodyPr>
          <a:lstStyle>
            <a:lvl1pPr algn="ctr">
              <a:defRPr sz="4800"/>
            </a:lvl1pPr>
          </a:lstStyle>
          <a:p>
            <a:r>
              <a:rPr lang="en-US" dirty="0"/>
              <a:t>Click to edit Master title style</a:t>
            </a:r>
          </a:p>
        </p:txBody>
      </p:sp>
      <p:grpSp>
        <p:nvGrpSpPr>
          <p:cNvPr id="13" name="Group 12">
            <a:extLst>
              <a:ext uri="{FF2B5EF4-FFF2-40B4-BE49-F238E27FC236}">
                <a16:creationId xmlns:a16="http://schemas.microsoft.com/office/drawing/2014/main" id="{5B275E11-3F5B-4A4A-92C8-918EAA67EDA6}"/>
              </a:ext>
            </a:extLst>
          </p:cNvPr>
          <p:cNvGrpSpPr/>
          <p:nvPr userDrawn="1"/>
        </p:nvGrpSpPr>
        <p:grpSpPr>
          <a:xfrm>
            <a:off x="0" y="1400"/>
            <a:ext cx="9144000" cy="1838130"/>
            <a:chOff x="0" y="-28511"/>
            <a:chExt cx="9144000" cy="1838130"/>
          </a:xfrm>
        </p:grpSpPr>
        <p:sp>
          <p:nvSpPr>
            <p:cNvPr id="14" name="Isosceles Triangle 13">
              <a:extLst>
                <a:ext uri="{FF2B5EF4-FFF2-40B4-BE49-F238E27FC236}">
                  <a16:creationId xmlns:a16="http://schemas.microsoft.com/office/drawing/2014/main" id="{2B76856F-14D1-4A59-B085-37EE318A8BB5}"/>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104C8A6-DAA4-4026-BDF7-AA13AB823C72}"/>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FE9838C-10C3-45DC-95CC-986580E576F9}"/>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8BBDCE5-A7EB-4D06-93B0-BAF630C06474}"/>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Text Box 14">
            <a:extLst>
              <a:ext uri="{FF2B5EF4-FFF2-40B4-BE49-F238E27FC236}">
                <a16:creationId xmlns:a16="http://schemas.microsoft.com/office/drawing/2014/main" id="{0F74557B-7E04-4829-AB03-DC17CD925B05}"/>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3041765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ACT - FM3 OK">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463BDC7-E808-478E-9BD4-AFD01951039F}"/>
              </a:ext>
            </a:extLst>
          </p:cNvPr>
          <p:cNvGrpSpPr/>
          <p:nvPr userDrawn="1"/>
        </p:nvGrpSpPr>
        <p:grpSpPr>
          <a:xfrm>
            <a:off x="0" y="1400"/>
            <a:ext cx="9144000" cy="1838130"/>
            <a:chOff x="0" y="-28511"/>
            <a:chExt cx="9144000" cy="1838130"/>
          </a:xfrm>
        </p:grpSpPr>
        <p:sp>
          <p:nvSpPr>
            <p:cNvPr id="16" name="Isosceles Triangle 15">
              <a:extLst>
                <a:ext uri="{FF2B5EF4-FFF2-40B4-BE49-F238E27FC236}">
                  <a16:creationId xmlns:a16="http://schemas.microsoft.com/office/drawing/2014/main" id="{36871DD3-B7AA-4447-AFDD-9C4A00E9C22B}"/>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634C9E-9461-45FA-9962-40D843021F8C}"/>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11327F-918C-4A53-A86C-5C3957EA8BAE}"/>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DC42A22-B8C3-464A-AA3F-3904B8F6D500}"/>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 name="TextBox 11">
            <a:extLst>
              <a:ext uri="{FF2B5EF4-FFF2-40B4-BE49-F238E27FC236}">
                <a16:creationId xmlns:a16="http://schemas.microsoft.com/office/drawing/2014/main" id="{20B8067E-2023-4915-9CA9-897042AADBBD}"/>
              </a:ext>
            </a:extLst>
          </p:cNvPr>
          <p:cNvSpPr txBox="1"/>
          <p:nvPr userDrawn="1"/>
        </p:nvSpPr>
        <p:spPr>
          <a:xfrm>
            <a:off x="0" y="551045"/>
            <a:ext cx="3976255" cy="729430"/>
          </a:xfrm>
          <a:prstGeom prst="rect">
            <a:avLst/>
          </a:prstGeom>
          <a:noFill/>
        </p:spPr>
        <p:txBody>
          <a:bodyPr wrap="square" rtlCol="0">
            <a:spAutoFit/>
          </a:bodyPr>
          <a:lstStyle/>
          <a:p>
            <a:pPr marL="0" algn="l" defTabSz="685800" rtl="0" eaLnBrk="1" latinLnBrk="0" hangingPunct="1">
              <a:lnSpc>
                <a:spcPct val="90000"/>
              </a:lnSpc>
              <a:spcBef>
                <a:spcPct val="0"/>
              </a:spcBef>
              <a:tabLst>
                <a:tab pos="2743200" algn="l"/>
              </a:tabLst>
            </a:pPr>
            <a:r>
              <a:rPr lang="en-US" sz="2300" b="1" kern="1200" dirty="0">
                <a:ln w="10541" cmpd="sng">
                  <a:noFill/>
                  <a:prstDash val="solid"/>
                </a:ln>
                <a:solidFill>
                  <a:schemeClr val="bg1"/>
                </a:solidFill>
                <a:latin typeface="+mj-lt"/>
                <a:ea typeface="+mn-ea"/>
                <a:cs typeface="+mn-cs"/>
              </a:rPr>
              <a:t>For more information, </a:t>
            </a:r>
            <a:br>
              <a:rPr lang="en-US" sz="2300" b="1" kern="1200" dirty="0">
                <a:ln w="10541" cmpd="sng">
                  <a:noFill/>
                  <a:prstDash val="solid"/>
                </a:ln>
                <a:solidFill>
                  <a:schemeClr val="bg1"/>
                </a:solidFill>
                <a:latin typeface="+mj-lt"/>
                <a:ea typeface="+mn-ea"/>
                <a:cs typeface="+mn-cs"/>
              </a:rPr>
            </a:br>
            <a:r>
              <a:rPr lang="en-US" sz="2300" b="1" kern="1200" dirty="0">
                <a:ln w="10541" cmpd="sng">
                  <a:noFill/>
                  <a:prstDash val="solid"/>
                </a:ln>
                <a:solidFill>
                  <a:schemeClr val="bg1"/>
                </a:solidFill>
                <a:latin typeface="+mj-lt"/>
                <a:ea typeface="+mn-ea"/>
                <a:cs typeface="+mn-cs"/>
              </a:rPr>
              <a:t>contact:</a:t>
            </a:r>
          </a:p>
        </p:txBody>
      </p:sp>
      <p:grpSp>
        <p:nvGrpSpPr>
          <p:cNvPr id="21" name="Group 20">
            <a:extLst>
              <a:ext uri="{FF2B5EF4-FFF2-40B4-BE49-F238E27FC236}">
                <a16:creationId xmlns:a16="http://schemas.microsoft.com/office/drawing/2014/main" id="{44841C91-1C7D-4115-A0BE-DC161C490C68}"/>
              </a:ext>
            </a:extLst>
          </p:cNvPr>
          <p:cNvGrpSpPr/>
          <p:nvPr userDrawn="1"/>
        </p:nvGrpSpPr>
        <p:grpSpPr>
          <a:xfrm>
            <a:off x="265677" y="2888343"/>
            <a:ext cx="4368800" cy="2716475"/>
            <a:chOff x="147782" y="2497154"/>
            <a:chExt cx="4368800" cy="2716475"/>
          </a:xfrm>
        </p:grpSpPr>
        <p:sp>
          <p:nvSpPr>
            <p:cNvPr id="22" name="TextBox 21">
              <a:extLst>
                <a:ext uri="{FF2B5EF4-FFF2-40B4-BE49-F238E27FC236}">
                  <a16:creationId xmlns:a16="http://schemas.microsoft.com/office/drawing/2014/main" id="{4E2B5040-BAA2-41CB-A2F5-768A7CFC01F5}"/>
                </a:ext>
              </a:extLst>
            </p:cNvPr>
            <p:cNvSpPr txBox="1"/>
            <p:nvPr userDrawn="1"/>
          </p:nvSpPr>
          <p:spPr>
            <a:xfrm>
              <a:off x="147782" y="3890190"/>
              <a:ext cx="4368800" cy="1323439"/>
            </a:xfrm>
            <a:prstGeom prst="rect">
              <a:avLst/>
            </a:prstGeom>
            <a:noFill/>
          </p:spPr>
          <p:txBody>
            <a:bodyPr wrap="square" rtlCol="0">
              <a:spAutoFit/>
            </a:bodyPr>
            <a:lstStyle/>
            <a:p>
              <a:pPr algn="ctr"/>
              <a:r>
                <a:rPr lang="en-US" sz="2000" b="0" dirty="0">
                  <a:solidFill>
                    <a:schemeClr val="tx1"/>
                  </a:solidFill>
                </a:rPr>
                <a:t>1999 Harrison St., Suite 2020</a:t>
              </a:r>
              <a:br>
                <a:rPr lang="en-US" sz="2000" b="0" dirty="0">
                  <a:solidFill>
                    <a:schemeClr val="tx1"/>
                  </a:solidFill>
                </a:rPr>
              </a:br>
              <a:r>
                <a:rPr lang="en-US" sz="2000" b="0" dirty="0">
                  <a:solidFill>
                    <a:schemeClr val="tx1"/>
                  </a:solidFill>
                </a:rPr>
                <a:t>Oakland, CA 94612</a:t>
              </a:r>
              <a:br>
                <a:rPr lang="en-US" sz="2000" b="0" dirty="0">
                  <a:solidFill>
                    <a:schemeClr val="tx1"/>
                  </a:solidFill>
                </a:rPr>
              </a:br>
              <a:r>
                <a:rPr lang="en-US" sz="2000" b="0" dirty="0">
                  <a:solidFill>
                    <a:schemeClr val="tx1"/>
                  </a:solidFill>
                </a:rPr>
                <a:t>Phone (510) 451-9521</a:t>
              </a:r>
            </a:p>
            <a:p>
              <a:pPr algn="ctr"/>
              <a:r>
                <a:rPr lang="en-US" sz="2000" b="0" dirty="0">
                  <a:solidFill>
                    <a:schemeClr val="tx1"/>
                  </a:solidFill>
                </a:rPr>
                <a:t>Fax (510) 451-0384 </a:t>
              </a:r>
            </a:p>
          </p:txBody>
        </p:sp>
        <p:pic>
          <p:nvPicPr>
            <p:cNvPr id="23" name="Picture 22" descr="A close up of a sign&#10;&#10;Description generated with very high confidence">
              <a:extLst>
                <a:ext uri="{FF2B5EF4-FFF2-40B4-BE49-F238E27FC236}">
                  <a16:creationId xmlns:a16="http://schemas.microsoft.com/office/drawing/2014/main" id="{F5CD081F-724E-4914-850F-7A4C609FBA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9478" y="2497154"/>
              <a:ext cx="3525408" cy="1275773"/>
            </a:xfrm>
            <a:prstGeom prst="rect">
              <a:avLst/>
            </a:prstGeom>
          </p:spPr>
        </p:pic>
      </p:grpSp>
      <p:graphicFrame>
        <p:nvGraphicFramePr>
          <p:cNvPr id="24" name="Table 23">
            <a:extLst>
              <a:ext uri="{FF2B5EF4-FFF2-40B4-BE49-F238E27FC236}">
                <a16:creationId xmlns:a16="http://schemas.microsoft.com/office/drawing/2014/main" id="{B4B5D9BC-5541-4139-A856-E0891115F887}"/>
              </a:ext>
            </a:extLst>
          </p:cNvPr>
          <p:cNvGraphicFramePr>
            <a:graphicFrameLocks noGrp="1"/>
          </p:cNvGraphicFramePr>
          <p:nvPr userDrawn="1">
            <p:extLst>
              <p:ext uri="{D42A27DB-BD31-4B8C-83A1-F6EECF244321}">
                <p14:modId xmlns:p14="http://schemas.microsoft.com/office/powerpoint/2010/main" val="2142187812"/>
              </p:ext>
            </p:extLst>
          </p:nvPr>
        </p:nvGraphicFramePr>
        <p:xfrm>
          <a:off x="4986070" y="3880820"/>
          <a:ext cx="3495508" cy="731520"/>
        </p:xfrm>
        <a:graphic>
          <a:graphicData uri="http://schemas.openxmlformats.org/drawingml/2006/table">
            <a:tbl>
              <a:tblPr>
                <a:tableStyleId>{93296810-A885-4BE3-A3E7-6D5BEEA58F35}</a:tableStyleId>
              </a:tblPr>
              <a:tblGrid>
                <a:gridCol w="3495508">
                  <a:extLst>
                    <a:ext uri="{9D8B030D-6E8A-4147-A177-3AD203B41FA5}">
                      <a16:colId xmlns:a16="http://schemas.microsoft.com/office/drawing/2014/main" val="183010763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dirty="0">
                          <a:ln w="10541" cmpd="sng">
                            <a:noFill/>
                            <a:prstDash val="solid"/>
                          </a:ln>
                          <a:solidFill>
                            <a:schemeClr val="tx1"/>
                          </a:solidFill>
                          <a:latin typeface="+mj-lt"/>
                          <a:ea typeface="+mn-ea"/>
                          <a:cs typeface="+mn-cs"/>
                        </a:rPr>
                        <a:t>Curt Below</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1608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Curt@FM3research.com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32688"/>
                  </a:ext>
                </a:extLst>
              </a:tr>
            </a:tbl>
          </a:graphicData>
        </a:graphic>
      </p:graphicFrame>
      <p:grpSp>
        <p:nvGrpSpPr>
          <p:cNvPr id="27" name="Group 26">
            <a:extLst>
              <a:ext uri="{FF2B5EF4-FFF2-40B4-BE49-F238E27FC236}">
                <a16:creationId xmlns:a16="http://schemas.microsoft.com/office/drawing/2014/main" id="{2776CA02-42CF-4FE1-A65E-2FD9BF4C9354}"/>
              </a:ext>
            </a:extLst>
          </p:cNvPr>
          <p:cNvGrpSpPr/>
          <p:nvPr userDrawn="1"/>
        </p:nvGrpSpPr>
        <p:grpSpPr>
          <a:xfrm flipV="1">
            <a:off x="0" y="6675741"/>
            <a:ext cx="9144000" cy="182259"/>
            <a:chOff x="0" y="0"/>
            <a:chExt cx="12192000" cy="243012"/>
          </a:xfrm>
        </p:grpSpPr>
        <p:sp>
          <p:nvSpPr>
            <p:cNvPr id="28" name="Rectangle 27">
              <a:extLst>
                <a:ext uri="{FF2B5EF4-FFF2-40B4-BE49-F238E27FC236}">
                  <a16:creationId xmlns:a16="http://schemas.microsoft.com/office/drawing/2014/main" id="{4BC8BCCE-5BFD-46AB-BC75-E0BE3C106981}"/>
                </a:ext>
              </a:extLst>
            </p:cNvPr>
            <p:cNvSpPr/>
            <p:nvPr userDrawn="1"/>
          </p:nvSpPr>
          <p:spPr>
            <a:xfrm>
              <a:off x="0" y="99888"/>
              <a:ext cx="12192000" cy="14312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259F284E-255E-4604-8FEA-446B25E3495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Tree>
    <p:extLst>
      <p:ext uri="{BB962C8B-B14F-4D97-AF65-F5344CB8AC3E}">
        <p14:creationId xmlns:p14="http://schemas.microsoft.com/office/powerpoint/2010/main" val="183499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FM3 OKLAN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F6C1AB6-D7E9-4D3A-83C4-A8CDA64F09FC}"/>
              </a:ext>
            </a:extLst>
          </p:cNvPr>
          <p:cNvGrpSpPr/>
          <p:nvPr userDrawn="1"/>
        </p:nvGrpSpPr>
        <p:grpSpPr>
          <a:xfrm>
            <a:off x="0" y="0"/>
            <a:ext cx="9144000" cy="1838130"/>
            <a:chOff x="0" y="-28511"/>
            <a:chExt cx="9144000" cy="1838130"/>
          </a:xfrm>
        </p:grpSpPr>
        <p:sp>
          <p:nvSpPr>
            <p:cNvPr id="20" name="Isosceles Triangle 19">
              <a:extLst>
                <a:ext uri="{FF2B5EF4-FFF2-40B4-BE49-F238E27FC236}">
                  <a16:creationId xmlns:a16="http://schemas.microsoft.com/office/drawing/2014/main" id="{77433553-E1DB-4567-A071-F7352595D414}"/>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FE2A113-A74F-4DAC-9A3E-01EBB8E342C2}"/>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9D2FEB1-FFF6-49BB-B3D0-9F044FA62FD0}"/>
                </a:ext>
              </a:extLst>
            </p:cNvPr>
            <p:cNvSpPr/>
            <p:nvPr/>
          </p:nvSpPr>
          <p:spPr>
            <a:xfrm rot="3156271">
              <a:off x="3695634"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125B259C-9F10-4FD1-8C73-573B9A12AAC6}"/>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extBox 32">
            <a:extLst>
              <a:ext uri="{FF2B5EF4-FFF2-40B4-BE49-F238E27FC236}">
                <a16:creationId xmlns:a16="http://schemas.microsoft.com/office/drawing/2014/main" id="{8D8725F4-3901-4FDC-8BEB-5234C3068404}"/>
              </a:ext>
            </a:extLst>
          </p:cNvPr>
          <p:cNvSpPr txBox="1"/>
          <p:nvPr userDrawn="1"/>
        </p:nvSpPr>
        <p:spPr>
          <a:xfrm>
            <a:off x="0" y="551045"/>
            <a:ext cx="3976255" cy="729430"/>
          </a:xfrm>
          <a:prstGeom prst="rect">
            <a:avLst/>
          </a:prstGeom>
          <a:noFill/>
        </p:spPr>
        <p:txBody>
          <a:bodyPr wrap="square" rtlCol="0">
            <a:spAutoFit/>
          </a:bodyPr>
          <a:lstStyle/>
          <a:p>
            <a:pPr marL="0" algn="l" defTabSz="685800" rtl="0" eaLnBrk="1" latinLnBrk="0" hangingPunct="1">
              <a:lnSpc>
                <a:spcPct val="90000"/>
              </a:lnSpc>
              <a:spcBef>
                <a:spcPct val="0"/>
              </a:spcBef>
              <a:tabLst>
                <a:tab pos="2743200" algn="l"/>
              </a:tabLst>
            </a:pPr>
            <a:r>
              <a:rPr lang="en-US" sz="2300" b="1" kern="1200" dirty="0">
                <a:ln w="10541" cmpd="sng">
                  <a:noFill/>
                  <a:prstDash val="solid"/>
                </a:ln>
                <a:solidFill>
                  <a:schemeClr val="bg1"/>
                </a:solidFill>
                <a:latin typeface="+mj-lt"/>
                <a:ea typeface="+mn-ea"/>
                <a:cs typeface="+mn-cs"/>
              </a:rPr>
              <a:t>For more information, </a:t>
            </a:r>
            <a:br>
              <a:rPr lang="en-US" sz="2300" b="1" kern="1200" dirty="0">
                <a:ln w="10541" cmpd="sng">
                  <a:noFill/>
                  <a:prstDash val="solid"/>
                </a:ln>
                <a:solidFill>
                  <a:schemeClr val="bg1"/>
                </a:solidFill>
                <a:latin typeface="+mj-lt"/>
                <a:ea typeface="+mn-ea"/>
                <a:cs typeface="+mn-cs"/>
              </a:rPr>
            </a:br>
            <a:r>
              <a:rPr lang="en-US" sz="2300" b="1" kern="1200" dirty="0">
                <a:ln w="10541" cmpd="sng">
                  <a:noFill/>
                  <a:prstDash val="solid"/>
                </a:ln>
                <a:solidFill>
                  <a:schemeClr val="bg1"/>
                </a:solidFill>
                <a:latin typeface="+mj-lt"/>
                <a:ea typeface="+mn-ea"/>
                <a:cs typeface="+mn-cs"/>
              </a:rPr>
              <a:t>contact:</a:t>
            </a:r>
          </a:p>
        </p:txBody>
      </p:sp>
      <p:grpSp>
        <p:nvGrpSpPr>
          <p:cNvPr id="27" name="Group 26">
            <a:extLst>
              <a:ext uri="{FF2B5EF4-FFF2-40B4-BE49-F238E27FC236}">
                <a16:creationId xmlns:a16="http://schemas.microsoft.com/office/drawing/2014/main" id="{E6BFCDEE-9499-41C3-9434-2875C66E1B57}"/>
              </a:ext>
            </a:extLst>
          </p:cNvPr>
          <p:cNvGrpSpPr/>
          <p:nvPr userDrawn="1"/>
        </p:nvGrpSpPr>
        <p:grpSpPr>
          <a:xfrm flipV="1">
            <a:off x="0" y="6675741"/>
            <a:ext cx="9144000" cy="182259"/>
            <a:chOff x="0" y="0"/>
            <a:chExt cx="12192000" cy="243012"/>
          </a:xfrm>
        </p:grpSpPr>
        <p:sp>
          <p:nvSpPr>
            <p:cNvPr id="28" name="Rectangle 27">
              <a:extLst>
                <a:ext uri="{FF2B5EF4-FFF2-40B4-BE49-F238E27FC236}">
                  <a16:creationId xmlns:a16="http://schemas.microsoft.com/office/drawing/2014/main" id="{75CE5F40-51F8-4815-A7AF-B1E3F9701F73}"/>
                </a:ext>
              </a:extLst>
            </p:cNvPr>
            <p:cNvSpPr/>
            <p:nvPr userDrawn="1"/>
          </p:nvSpPr>
          <p:spPr>
            <a:xfrm>
              <a:off x="0" y="99888"/>
              <a:ext cx="12192000" cy="14312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11E1C5C7-AD4A-4460-A300-C0A4F2DAAF3D}"/>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aphicFrame>
        <p:nvGraphicFramePr>
          <p:cNvPr id="17" name="Table 16">
            <a:extLst>
              <a:ext uri="{FF2B5EF4-FFF2-40B4-BE49-F238E27FC236}">
                <a16:creationId xmlns:a16="http://schemas.microsoft.com/office/drawing/2014/main" id="{EFFB54E6-A1BD-4CE2-AF12-70B54CBC656C}"/>
              </a:ext>
            </a:extLst>
          </p:cNvPr>
          <p:cNvGraphicFramePr>
            <a:graphicFrameLocks noGrp="1"/>
          </p:cNvGraphicFramePr>
          <p:nvPr userDrawn="1">
            <p:extLst>
              <p:ext uri="{D42A27DB-BD31-4B8C-83A1-F6EECF244321}">
                <p14:modId xmlns:p14="http://schemas.microsoft.com/office/powerpoint/2010/main" val="3538485251"/>
              </p:ext>
            </p:extLst>
          </p:nvPr>
        </p:nvGraphicFramePr>
        <p:xfrm>
          <a:off x="3383331" y="2684186"/>
          <a:ext cx="5104014" cy="731520"/>
        </p:xfrm>
        <a:graphic>
          <a:graphicData uri="http://schemas.openxmlformats.org/drawingml/2006/table">
            <a:tbl>
              <a:tblPr>
                <a:tableStyleId>{93296810-A885-4BE3-A3E7-6D5BEEA58F35}</a:tableStyleId>
              </a:tblPr>
              <a:tblGrid>
                <a:gridCol w="5104014">
                  <a:extLst>
                    <a:ext uri="{9D8B030D-6E8A-4147-A177-3AD203B41FA5}">
                      <a16:colId xmlns:a16="http://schemas.microsoft.com/office/drawing/2014/main" val="1830107636"/>
                    </a:ext>
                  </a:extLst>
                </a:gridCol>
              </a:tblGrid>
              <a:tr h="266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dirty="0">
                          <a:ln w="10541" cmpd="sng">
                            <a:noFill/>
                            <a:prstDash val="solid"/>
                          </a:ln>
                          <a:solidFill>
                            <a:schemeClr val="tx1"/>
                          </a:solidFill>
                          <a:latin typeface="+mj-lt"/>
                          <a:ea typeface="+mn-ea"/>
                          <a:cs typeface="+mn-cs"/>
                        </a:rPr>
                        <a:t>Curt Below</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160880"/>
                  </a:ext>
                </a:extLst>
              </a:tr>
              <a:tr h="160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Curt@FM3research.com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32688"/>
                  </a:ext>
                </a:extLst>
              </a:tr>
            </a:tbl>
          </a:graphicData>
        </a:graphic>
      </p:graphicFrame>
      <p:graphicFrame>
        <p:nvGraphicFramePr>
          <p:cNvPr id="18" name="Table 17">
            <a:extLst>
              <a:ext uri="{FF2B5EF4-FFF2-40B4-BE49-F238E27FC236}">
                <a16:creationId xmlns:a16="http://schemas.microsoft.com/office/drawing/2014/main" id="{BE5C74DC-1A46-49E9-84EA-B334055DE30D}"/>
              </a:ext>
            </a:extLst>
          </p:cNvPr>
          <p:cNvGraphicFramePr>
            <a:graphicFrameLocks noGrp="1"/>
          </p:cNvGraphicFramePr>
          <p:nvPr userDrawn="1">
            <p:extLst>
              <p:ext uri="{D42A27DB-BD31-4B8C-83A1-F6EECF244321}">
                <p14:modId xmlns:p14="http://schemas.microsoft.com/office/powerpoint/2010/main" val="450870138"/>
              </p:ext>
            </p:extLst>
          </p:nvPr>
        </p:nvGraphicFramePr>
        <p:xfrm>
          <a:off x="3383331" y="5144950"/>
          <a:ext cx="5104014" cy="731520"/>
        </p:xfrm>
        <a:graphic>
          <a:graphicData uri="http://schemas.openxmlformats.org/drawingml/2006/table">
            <a:tbl>
              <a:tblPr>
                <a:tableStyleId>{93296810-A885-4BE3-A3E7-6D5BEEA58F35}</a:tableStyleId>
              </a:tblPr>
              <a:tblGrid>
                <a:gridCol w="5104014">
                  <a:extLst>
                    <a:ext uri="{9D8B030D-6E8A-4147-A177-3AD203B41FA5}">
                      <a16:colId xmlns:a16="http://schemas.microsoft.com/office/drawing/2014/main" val="1830107636"/>
                    </a:ext>
                  </a:extLst>
                </a:gridCol>
              </a:tblGrid>
              <a:tr h="266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dirty="0">
                          <a:ln w="10541" cmpd="sng">
                            <a:noFill/>
                            <a:prstDash val="solid"/>
                          </a:ln>
                          <a:solidFill>
                            <a:schemeClr val="tx1"/>
                          </a:solidFill>
                          <a:latin typeface="+mj-lt"/>
                          <a:ea typeface="+mn-ea"/>
                          <a:cs typeface="+mn-cs"/>
                        </a:rPr>
                        <a:t>The Lew Edwards Group</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9625237"/>
                  </a:ext>
                </a:extLst>
              </a:tr>
              <a:tr h="1600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Info@lewedwardsgroup.com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195803"/>
                  </a:ext>
                </a:extLst>
              </a:tr>
            </a:tbl>
          </a:graphicData>
        </a:graphic>
      </p:graphicFrame>
      <p:pic>
        <p:nvPicPr>
          <p:cNvPr id="19" name="Picture 10">
            <a:extLst>
              <a:ext uri="{FF2B5EF4-FFF2-40B4-BE49-F238E27FC236}">
                <a16:creationId xmlns:a16="http://schemas.microsoft.com/office/drawing/2014/main" id="{499739D4-100E-4F93-8C66-5E8AD46D48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16" r="516"/>
          <a:stretch/>
        </p:blipFill>
        <p:spPr bwMode="auto">
          <a:xfrm>
            <a:off x="1088471" y="4515671"/>
            <a:ext cx="1841103" cy="1860312"/>
          </a:xfrm>
          <a:prstGeom prst="rect">
            <a:avLst/>
          </a:prstGeom>
          <a:extLst>
            <a:ext uri="{909E8E84-426E-40DD-AFC4-6F175D3DCCD1}">
              <a14:hiddenFill xmlns:a14="http://schemas.microsoft.com/office/drawing/2010/main">
                <a:solidFill>
                  <a:srgbClr val="FFFFFF"/>
                </a:solidFill>
              </a14:hiddenFill>
            </a:ext>
          </a:extLst>
        </p:spPr>
      </p:pic>
      <p:pic>
        <p:nvPicPr>
          <p:cNvPr id="30" name="Picture 29" descr="A close up of a sign&#10;&#10;Description generated with very high confidence">
            <a:extLst>
              <a:ext uri="{FF2B5EF4-FFF2-40B4-BE49-F238E27FC236}">
                <a16:creationId xmlns:a16="http://schemas.microsoft.com/office/drawing/2014/main" id="{99E45C70-8E36-45C2-BFC2-1977CCA88A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519" y="2369251"/>
            <a:ext cx="2189006" cy="1361390"/>
          </a:xfrm>
          <a:prstGeom prst="rect">
            <a:avLst/>
          </a:prstGeom>
        </p:spPr>
      </p:pic>
    </p:spTree>
    <p:extLst>
      <p:ext uri="{BB962C8B-B14F-4D97-AF65-F5344CB8AC3E}">
        <p14:creationId xmlns:p14="http://schemas.microsoft.com/office/powerpoint/2010/main" val="322083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49468"/>
            <a:ext cx="9143999" cy="931985"/>
          </a:xfrm>
          <a:prstGeom prst="rect">
            <a:avLst/>
          </a:prstGeom>
          <a:scene3d>
            <a:camera prst="orthographicFront"/>
            <a:lightRig rig="threePt" dir="t"/>
          </a:scene3d>
          <a:sp3d>
            <a:bevelT/>
          </a:sp3d>
        </p:spPr>
        <p:txBody>
          <a:bodyPr anchor="t" anchorCtr="1">
            <a:sp3d extrusionH="57150">
              <a:bevelT w="38100" h="38100"/>
            </a:sp3d>
          </a:bodyPr>
          <a:lstStyle>
            <a:lvl1pPr>
              <a:defRPr sz="2900" b="1">
                <a:ln w="3175">
                  <a:noFill/>
                </a:ln>
                <a:solidFill>
                  <a:schemeClr val="tx1"/>
                </a:solidFill>
              </a:defRPr>
            </a:lvl1pPr>
          </a:lstStyle>
          <a:p>
            <a:r>
              <a:rPr lang="en-US" dirty="0"/>
              <a:t>Click to edit Master title style</a:t>
            </a:r>
          </a:p>
        </p:txBody>
      </p:sp>
      <p:sp>
        <p:nvSpPr>
          <p:cNvPr id="4" name="Text Placeholder 9"/>
          <p:cNvSpPr>
            <a:spLocks noGrp="1"/>
          </p:cNvSpPr>
          <p:nvPr>
            <p:ph type="body" sz="quarter" idx="10"/>
          </p:nvPr>
        </p:nvSpPr>
        <p:spPr>
          <a:xfrm>
            <a:off x="869769" y="6295921"/>
            <a:ext cx="8083731" cy="485879"/>
          </a:xfrm>
          <a:prstGeom prst="rect">
            <a:avLst/>
          </a:prstGeom>
        </p:spPr>
        <p:txBody>
          <a:bodyPr anchor="b"/>
          <a:lstStyle>
            <a:lvl1pPr marL="0" indent="0">
              <a:buNone/>
              <a:defRPr sz="1000" i="1">
                <a:solidFill>
                  <a:schemeClr val="tx1"/>
                </a:solidFill>
                <a:effectLst/>
              </a:defRPr>
            </a:lvl1pPr>
          </a:lstStyle>
          <a:p>
            <a:pPr lvl="0"/>
            <a:r>
              <a:rPr lang="en-US" dirty="0"/>
              <a:t>Click to edit Master text styles</a:t>
            </a:r>
          </a:p>
        </p:txBody>
      </p:sp>
    </p:spTree>
    <p:extLst>
      <p:ext uri="{BB962C8B-B14F-4D97-AF65-F5344CB8AC3E}">
        <p14:creationId xmlns:p14="http://schemas.microsoft.com/office/powerpoint/2010/main" val="190092418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FM3 Bullets">
    <p:spTree>
      <p:nvGrpSpPr>
        <p:cNvPr id="1" name=""/>
        <p:cNvGrpSpPr/>
        <p:nvPr/>
      </p:nvGrpSpPr>
      <p:grpSpPr>
        <a:xfrm>
          <a:off x="0" y="0"/>
          <a:ext cx="0" cy="0"/>
          <a:chOff x="0" y="0"/>
          <a:chExt cx="0" cy="0"/>
        </a:xfrm>
      </p:grpSpPr>
      <p:sp>
        <p:nvSpPr>
          <p:cNvPr id="7" name="Rectangle 22"/>
          <p:cNvSpPr>
            <a:spLocks noChangeArrowheads="1"/>
          </p:cNvSpPr>
          <p:nvPr userDrawn="1"/>
        </p:nvSpPr>
        <p:spPr bwMode="auto">
          <a:xfrm>
            <a:off x="42729" y="52387"/>
            <a:ext cx="9058542" cy="6753226"/>
          </a:xfrm>
          <a:prstGeom prst="rect">
            <a:avLst/>
          </a:prstGeom>
          <a:solidFill>
            <a:srgbClr val="FFFFFF"/>
          </a:solidFill>
          <a:ln w="28575" cmpd="sng">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lstStyle/>
          <a:p>
            <a:pPr defTabSz="820738"/>
            <a:br>
              <a:rPr lang="en-US" b="1" u="sng" dirty="0">
                <a:solidFill>
                  <a:srgbClr val="0000FF"/>
                </a:solidFill>
                <a:cs typeface="Times New Roman" pitchFamily="18" charset="0"/>
              </a:rPr>
            </a:br>
            <a:endParaRPr lang="en-US" b="1" u="sng" dirty="0">
              <a:solidFill>
                <a:srgbClr val="0000FF"/>
              </a:solidFill>
              <a:cs typeface="Times New Roman" pitchFamily="18" charset="0"/>
            </a:endParaRPr>
          </a:p>
        </p:txBody>
      </p:sp>
      <p:sp>
        <p:nvSpPr>
          <p:cNvPr id="12" name="Text Box 51"/>
          <p:cNvSpPr txBox="1">
            <a:spLocks noChangeArrowheads="1"/>
          </p:cNvSpPr>
          <p:nvPr userDrawn="1"/>
        </p:nvSpPr>
        <p:spPr bwMode="auto">
          <a:xfrm>
            <a:off x="8171863" y="6539913"/>
            <a:ext cx="955675" cy="2444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pPr>
            <a:fld id="{1748490F-2088-4798-94E4-9235526F0353}" type="slidenum">
              <a:rPr lang="en-US" sz="1000" i="1">
                <a:solidFill>
                  <a:schemeClr val="tx1"/>
                </a:solidFill>
                <a:latin typeface="Arial" charset="0"/>
              </a:rPr>
              <a:pPr algn="r">
                <a:spcBef>
                  <a:spcPct val="50000"/>
                </a:spcBef>
              </a:pPr>
              <a:t>‹#›</a:t>
            </a:fld>
            <a:endParaRPr lang="en-US" sz="1000" i="1" dirty="0">
              <a:solidFill>
                <a:schemeClr val="tx1"/>
              </a:solidFill>
              <a:latin typeface="Arial" charset="0"/>
            </a:endParaRPr>
          </a:p>
        </p:txBody>
      </p:sp>
      <p:sp>
        <p:nvSpPr>
          <p:cNvPr id="2" name="Title 1"/>
          <p:cNvSpPr>
            <a:spLocks noGrp="1"/>
          </p:cNvSpPr>
          <p:nvPr>
            <p:ph type="title"/>
          </p:nvPr>
        </p:nvSpPr>
        <p:spPr>
          <a:xfrm>
            <a:off x="76200" y="160842"/>
            <a:ext cx="8974667" cy="668891"/>
          </a:xfrm>
          <a:prstGeom prst="rect">
            <a:avLst/>
          </a:prstGeom>
        </p:spPr>
        <p:txBody>
          <a:bodyPr anchor="ctr" anchorCtr="1">
            <a:noAutofit/>
          </a:bodyPr>
          <a:lstStyle>
            <a:lvl1pPr>
              <a:defRPr sz="3000" b="1">
                <a:solidFill>
                  <a:schemeClr val="tx1"/>
                </a:solidFill>
              </a:defRPr>
            </a:lvl1pPr>
          </a:lstStyle>
          <a:p>
            <a:r>
              <a:rPr lang="en-US" dirty="0"/>
              <a:t>Click to edit Master title style</a:t>
            </a:r>
          </a:p>
        </p:txBody>
      </p:sp>
      <p:sp>
        <p:nvSpPr>
          <p:cNvPr id="5" name="Text Placeholder 4"/>
          <p:cNvSpPr>
            <a:spLocks noGrp="1"/>
          </p:cNvSpPr>
          <p:nvPr>
            <p:ph type="body" sz="quarter" idx="11"/>
          </p:nvPr>
        </p:nvSpPr>
        <p:spPr>
          <a:xfrm>
            <a:off x="65088" y="865187"/>
            <a:ext cx="9013825" cy="5381037"/>
          </a:xfrm>
          <a:prstGeom prst="rect">
            <a:avLst/>
          </a:prstGeom>
        </p:spPr>
        <p:txBody>
          <a:bodyPr/>
          <a:lstStyle>
            <a:lvl1pPr marL="342900" indent="-342900">
              <a:buFont typeface="Wingdings" pitchFamily="2" charset="2"/>
              <a:buChar cha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close up of a sign&#10;&#10;Description generated with very high confidence">
            <a:extLst>
              <a:ext uri="{FF2B5EF4-FFF2-40B4-BE49-F238E27FC236}">
                <a16:creationId xmlns:a16="http://schemas.microsoft.com/office/drawing/2014/main" id="{99C18855-C955-40D0-9318-5F8CA39E0B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14" y="6250002"/>
            <a:ext cx="843955" cy="524874"/>
          </a:xfrm>
          <a:prstGeom prst="rect">
            <a:avLst/>
          </a:prstGeom>
        </p:spPr>
      </p:pic>
    </p:spTree>
    <p:extLst>
      <p:ext uri="{BB962C8B-B14F-4D97-AF65-F5344CB8AC3E}">
        <p14:creationId xmlns:p14="http://schemas.microsoft.com/office/powerpoint/2010/main" val="5745832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53E10-0CE5-4EE1-BF9C-9C766EE89349}"/>
              </a:ext>
            </a:extLst>
          </p:cNvPr>
          <p:cNvSpPr/>
          <p:nvPr userDrawn="1"/>
        </p:nvSpPr>
        <p:spPr>
          <a:xfrm flipV="1">
            <a:off x="877454" y="6655031"/>
            <a:ext cx="8266545" cy="142876"/>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55C138F3-F323-4FA0-A776-C9074B0A7A5D}"/>
              </a:ext>
            </a:extLst>
          </p:cNvPr>
          <p:cNvSpPr/>
          <p:nvPr userDrawn="1"/>
        </p:nvSpPr>
        <p:spPr>
          <a:xfrm flipV="1">
            <a:off x="877454" y="6685121"/>
            <a:ext cx="8266545"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8" name="Picture 7" descr="A close up of a sign&#10;&#10;Description generated with very high confidence">
            <a:extLst>
              <a:ext uri="{FF2B5EF4-FFF2-40B4-BE49-F238E27FC236}">
                <a16:creationId xmlns:a16="http://schemas.microsoft.com/office/drawing/2014/main" id="{797934B2-AA93-48A7-9F01-3FFCE32F10CB}"/>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7862" y="6333126"/>
            <a:ext cx="843955" cy="524874"/>
          </a:xfrm>
          <a:prstGeom prst="rect">
            <a:avLst/>
          </a:prstGeom>
        </p:spPr>
      </p:pic>
      <p:pic>
        <p:nvPicPr>
          <p:cNvPr id="9" name="Picture 8">
            <a:extLst>
              <a:ext uri="{FF2B5EF4-FFF2-40B4-BE49-F238E27FC236}">
                <a16:creationId xmlns:a16="http://schemas.microsoft.com/office/drawing/2014/main" id="{AEBA8295-75CD-475E-8C10-FCF800E06AB7}"/>
              </a:ext>
            </a:extLst>
          </p:cNvPr>
          <p:cNvPicPr>
            <a:picLocks noChangeAspect="1"/>
          </p:cNvPicPr>
          <p:nvPr userDrawn="1"/>
        </p:nvPicPr>
        <p:blipFill rotWithShape="1">
          <a:blip r:embed="rId13"/>
          <a:srcRect t="23469" b="63622"/>
          <a:stretch/>
        </p:blipFill>
        <p:spPr>
          <a:xfrm>
            <a:off x="0" y="0"/>
            <a:ext cx="9144000" cy="130207"/>
          </a:xfrm>
          <a:prstGeom prst="rect">
            <a:avLst/>
          </a:prstGeom>
        </p:spPr>
      </p:pic>
      <p:sp>
        <p:nvSpPr>
          <p:cNvPr id="13" name="Text Box 14">
            <a:extLst>
              <a:ext uri="{FF2B5EF4-FFF2-40B4-BE49-F238E27FC236}">
                <a16:creationId xmlns:a16="http://schemas.microsoft.com/office/drawing/2014/main" id="{FC81D046-0B41-41D6-A7EC-513B2EAFA637}"/>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3165294198"/>
      </p:ext>
    </p:extLst>
  </p:cSld>
  <p:clrMap bg1="lt1" tx1="dk1" bg2="lt2" tx2="dk2" accent1="accent1" accent2="accent2" accent3="accent3" accent4="accent4" accent5="accent5" accent6="accent6" hlink="hlink" folHlink="folHlink"/>
  <p:sldLayoutIdLst>
    <p:sldLayoutId id="2147483675" r:id="rId1"/>
    <p:sldLayoutId id="2147483682" r:id="rId2"/>
    <p:sldLayoutId id="2147483680" r:id="rId3"/>
    <p:sldLayoutId id="2147483679" r:id="rId4"/>
    <p:sldLayoutId id="2147483677" r:id="rId5"/>
    <p:sldLayoutId id="2147483661" r:id="rId6"/>
    <p:sldLayoutId id="2147483681" r:id="rId7"/>
    <p:sldLayoutId id="2147483683" r:id="rId8"/>
    <p:sldLayoutId id="2147483684" r:id="rId9"/>
    <p:sldLayoutId id="2147483685" r:id="rId10"/>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Community </a:t>
            </a:r>
            <a:br>
              <a:rPr lang="en-US" dirty="0"/>
            </a:br>
            <a:r>
              <a:rPr lang="en-US" dirty="0"/>
              <a:t>Funding Priorities</a:t>
            </a:r>
          </a:p>
        </p:txBody>
      </p:sp>
    </p:spTree>
    <p:extLst>
      <p:ext uri="{BB962C8B-B14F-4D97-AF65-F5344CB8AC3E}">
        <p14:creationId xmlns:p14="http://schemas.microsoft.com/office/powerpoint/2010/main" val="1791435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12721589"/>
              </p:ext>
            </p:extLst>
          </p:nvPr>
        </p:nvGraphicFramePr>
        <p:xfrm>
          <a:off x="8064741" y="1600006"/>
          <a:ext cx="1066800" cy="3791144"/>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0">
                <a:tc>
                  <a:txBody>
                    <a:bodyPr/>
                    <a:lstStyle/>
                    <a:p>
                      <a:pPr algn="ctr" fontAlgn="b">
                        <a:lnSpc>
                          <a:spcPts val="1900"/>
                        </a:lnSpc>
                      </a:pPr>
                      <a:r>
                        <a:rPr lang="en-US" sz="1800" b="1" u="none" strike="noStrike" dirty="0">
                          <a:solidFill>
                            <a:schemeClr val="accent1"/>
                          </a:solidFill>
                          <a:effectLst/>
                        </a:rPr>
                        <a:t>Ext./Very</a:t>
                      </a:r>
                      <a:r>
                        <a:rPr lang="en-US" sz="1800" b="1" u="none" strike="noStrike" baseline="0" dirty="0">
                          <a:solidFill>
                            <a:schemeClr val="accent1"/>
                          </a:solidFill>
                          <a:effectLst/>
                        </a:rPr>
                        <a:t> </a:t>
                      </a:r>
                      <a:r>
                        <a:rPr lang="en-US" sz="1800" b="1" u="none" strike="noStrike" dirty="0">
                          <a:solidFill>
                            <a:schemeClr val="accent1"/>
                          </a:solidFill>
                          <a:effectLst/>
                        </a:rPr>
                        <a:t>Impt.</a:t>
                      </a:r>
                      <a:endParaRPr lang="en-US" sz="1800" b="1" i="0" u="none" strike="noStrike" dirty="0">
                        <a:solidFill>
                          <a:schemeClr val="accent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72024">
                <a:tc>
                  <a:txBody>
                    <a:bodyPr/>
                    <a:lstStyle/>
                    <a:p>
                      <a:pPr algn="ctr" fontAlgn="b"/>
                      <a:r>
                        <a:rPr lang="en-US" sz="1800" b="1" i="0" u="none" strike="noStrike" dirty="0">
                          <a:solidFill>
                            <a:schemeClr val="accent1"/>
                          </a:solidFill>
                          <a:effectLst/>
                          <a:latin typeface="Calibri" panose="020F0502020204030204" pitchFamily="34" charset="0"/>
                        </a:rPr>
                        <a:t>92%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23975">
                <a:tc>
                  <a:txBody>
                    <a:bodyPr/>
                    <a:lstStyle/>
                    <a:p>
                      <a:pPr algn="ctr" fontAlgn="b"/>
                      <a:r>
                        <a:rPr lang="en-US" sz="1800" b="1" i="0" u="none" strike="noStrike" dirty="0">
                          <a:solidFill>
                            <a:schemeClr val="accent1"/>
                          </a:solidFill>
                          <a:effectLst/>
                          <a:latin typeface="Calibri" panose="020F0502020204030204" pitchFamily="34" charset="0"/>
                        </a:rPr>
                        <a:t>91%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1304925">
                <a:tc>
                  <a:txBody>
                    <a:bodyPr/>
                    <a:lstStyle/>
                    <a:p>
                      <a:pPr algn="ctr" fontAlgn="b"/>
                      <a:r>
                        <a:rPr lang="en-US" sz="1800" b="1" i="0" u="none" strike="noStrike" dirty="0">
                          <a:solidFill>
                            <a:schemeClr val="accent1"/>
                          </a:solidFill>
                          <a:effectLst/>
                          <a:latin typeface="Calibri" panose="020F0502020204030204" pitchFamily="34" charset="0"/>
                        </a:rPr>
                        <a:t>90%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Text Placeholder 3">
            <a:extLst>
              <a:ext uri="{FF2B5EF4-FFF2-40B4-BE49-F238E27FC236}">
                <a16:creationId xmlns:a16="http://schemas.microsoft.com/office/drawing/2014/main" id="{95E9F333-47BD-4F29-9827-C16F7D1F42E0}"/>
              </a:ext>
            </a:extLst>
          </p:cNvPr>
          <p:cNvSpPr>
            <a:spLocks noGrp="1"/>
          </p:cNvSpPr>
          <p:nvPr>
            <p:ph type="body" sz="quarter" idx="10"/>
          </p:nvPr>
        </p:nvSpPr>
        <p:spPr/>
        <p:txBody>
          <a:bodyPr/>
          <a:lstStyle/>
          <a:p>
            <a:r>
              <a:rPr lang="en-US" dirty="0"/>
              <a:t>I am going to read you a list of the types of projects and programs that could be funded by this measure.  Please tell me how important increasing spending on each project or program would be to you personally: extremely important, very important, somewhat important, or not too important.</a:t>
            </a:r>
            <a:br>
              <a:rPr lang="en-US" dirty="0"/>
            </a:br>
            <a:r>
              <a:rPr lang="en-US" dirty="0"/>
              <a:t>Not Part of Split Sample</a:t>
            </a:r>
          </a:p>
        </p:txBody>
      </p:sp>
      <p:graphicFrame>
        <p:nvGraphicFramePr>
          <p:cNvPr id="7" name="Chart 6">
            <a:extLst>
              <a:ext uri="{FF2B5EF4-FFF2-40B4-BE49-F238E27FC236}">
                <a16:creationId xmlns:a16="http://schemas.microsoft.com/office/drawing/2014/main" id="{6EE9E50D-A993-4F60-BFD2-DD6682185180}"/>
              </a:ext>
            </a:extLst>
          </p:cNvPr>
          <p:cNvGraphicFramePr/>
          <p:nvPr>
            <p:extLst>
              <p:ext uri="{D42A27DB-BD31-4B8C-83A1-F6EECF244321}">
                <p14:modId xmlns:p14="http://schemas.microsoft.com/office/powerpoint/2010/main" val="528688087"/>
              </p:ext>
            </p:extLst>
          </p:nvPr>
        </p:nvGraphicFramePr>
        <p:xfrm>
          <a:off x="28575" y="1447801"/>
          <a:ext cx="8305800" cy="46386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B67AD7A4-1B4F-4E07-9709-65EC6DBEE8BA}"/>
              </a:ext>
            </a:extLst>
          </p:cNvPr>
          <p:cNvSpPr>
            <a:spLocks noGrp="1"/>
          </p:cNvSpPr>
          <p:nvPr>
            <p:ph type="title"/>
          </p:nvPr>
        </p:nvSpPr>
        <p:spPr/>
        <p:txBody>
          <a:bodyPr>
            <a:normAutofit fontScale="90000"/>
          </a:bodyPr>
          <a:lstStyle/>
          <a:p>
            <a:r>
              <a:rPr lang="en-US" dirty="0"/>
              <a:t>Protecting Lake Tahoe’s water quality, </a:t>
            </a:r>
            <a:br>
              <a:rPr lang="en-US" dirty="0"/>
            </a:br>
            <a:r>
              <a:rPr lang="en-US" dirty="0"/>
              <a:t>the local quality of life, and keeping </a:t>
            </a:r>
            <a:br>
              <a:rPr lang="en-US" dirty="0"/>
            </a:br>
            <a:r>
              <a:rPr lang="en-US" dirty="0"/>
              <a:t>funds local were the top priorities.</a:t>
            </a:r>
          </a:p>
        </p:txBody>
      </p:sp>
    </p:spTree>
    <p:extLst>
      <p:ext uri="{BB962C8B-B14F-4D97-AF65-F5344CB8AC3E}">
        <p14:creationId xmlns:p14="http://schemas.microsoft.com/office/powerpoint/2010/main" val="1942235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647355992"/>
              </p:ext>
            </p:extLst>
          </p:nvPr>
        </p:nvGraphicFramePr>
        <p:xfrm>
          <a:off x="8074266" y="1095377"/>
          <a:ext cx="1066800" cy="4772023"/>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502597">
                <a:tc>
                  <a:txBody>
                    <a:bodyPr/>
                    <a:lstStyle/>
                    <a:p>
                      <a:pPr algn="ctr" fontAlgn="b">
                        <a:lnSpc>
                          <a:spcPts val="1900"/>
                        </a:lnSpc>
                      </a:pPr>
                      <a:r>
                        <a:rPr lang="en-US" sz="1800" b="1" u="none" strike="noStrike" dirty="0">
                          <a:solidFill>
                            <a:schemeClr val="accent1"/>
                          </a:solidFill>
                          <a:effectLst/>
                        </a:rPr>
                        <a:t>Ext./Very</a:t>
                      </a:r>
                      <a:r>
                        <a:rPr lang="en-US" sz="1800" b="1" u="none" strike="noStrike" baseline="0" dirty="0">
                          <a:solidFill>
                            <a:schemeClr val="accent1"/>
                          </a:solidFill>
                          <a:effectLst/>
                        </a:rPr>
                        <a:t> </a:t>
                      </a:r>
                      <a:r>
                        <a:rPr lang="en-US" sz="1800" b="1" u="none" strike="noStrike" dirty="0">
                          <a:solidFill>
                            <a:schemeClr val="accent1"/>
                          </a:solidFill>
                          <a:effectLst/>
                        </a:rPr>
                        <a:t>Impt.</a:t>
                      </a:r>
                      <a:endParaRPr lang="en-US" sz="1800" b="1" i="0" u="none" strike="noStrike" dirty="0">
                        <a:solidFill>
                          <a:schemeClr val="accent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0196">
                <a:tc>
                  <a:txBody>
                    <a:bodyPr/>
                    <a:lstStyle/>
                    <a:p>
                      <a:pPr algn="ctr" fontAlgn="b"/>
                      <a:r>
                        <a:rPr lang="en-US" sz="1800" b="1" i="0" u="none" strike="noStrike" dirty="0">
                          <a:solidFill>
                            <a:schemeClr val="accent1"/>
                          </a:solidFill>
                          <a:effectLst/>
                          <a:latin typeface="Calibri" panose="020F0502020204030204" pitchFamily="34" charset="0"/>
                        </a:rPr>
                        <a:t>88%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8013">
                <a:tc>
                  <a:txBody>
                    <a:bodyPr/>
                    <a:lstStyle/>
                    <a:p>
                      <a:pPr algn="ctr" fontAlgn="b"/>
                      <a:r>
                        <a:rPr lang="en-US" sz="1800" b="1" i="0" u="none" strike="noStrike" dirty="0">
                          <a:solidFill>
                            <a:schemeClr val="accent1"/>
                          </a:solidFill>
                          <a:effectLst/>
                          <a:latin typeface="Calibri" panose="020F0502020204030204" pitchFamily="34" charset="0"/>
                        </a:rPr>
                        <a:t>85%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568013">
                <a:tc>
                  <a:txBody>
                    <a:bodyPr/>
                    <a:lstStyle/>
                    <a:p>
                      <a:pPr algn="ctr" fontAlgn="b"/>
                      <a:r>
                        <a:rPr lang="en-US" sz="1800" b="1" i="0" u="none" strike="noStrike">
                          <a:solidFill>
                            <a:schemeClr val="accent1"/>
                          </a:solidFill>
                          <a:effectLst/>
                          <a:latin typeface="Calibri" panose="020F0502020204030204" pitchFamily="34" charset="0"/>
                        </a:rPr>
                        <a:t>85%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5304">
                <a:tc>
                  <a:txBody>
                    <a:bodyPr/>
                    <a:lstStyle/>
                    <a:p>
                      <a:pPr algn="ctr" fontAlgn="b"/>
                      <a:r>
                        <a:rPr lang="en-US" sz="1800" b="1" i="0" u="none" strike="noStrike">
                          <a:solidFill>
                            <a:schemeClr val="accent1"/>
                          </a:solidFill>
                          <a:effectLst/>
                          <a:latin typeface="Calibri" panose="020F0502020204030204" pitchFamily="34" charset="0"/>
                        </a:rPr>
                        <a:t>85%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8013">
                <a:tc>
                  <a:txBody>
                    <a:bodyPr/>
                    <a:lstStyle/>
                    <a:p>
                      <a:pPr algn="ctr" fontAlgn="b"/>
                      <a:r>
                        <a:rPr lang="en-US" sz="1800" b="1" i="0" u="none" strike="noStrike" dirty="0">
                          <a:solidFill>
                            <a:schemeClr val="accent1"/>
                          </a:solidFill>
                          <a:effectLst/>
                          <a:latin typeface="Calibri" panose="020F0502020204030204" pitchFamily="34" charset="0"/>
                        </a:rPr>
                        <a:t>85%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8013">
                <a:tc>
                  <a:txBody>
                    <a:bodyPr/>
                    <a:lstStyle/>
                    <a:p>
                      <a:pPr algn="ctr" fontAlgn="b"/>
                      <a:r>
                        <a:rPr lang="en-US" sz="1800" b="1" i="0" u="none" strike="noStrike">
                          <a:solidFill>
                            <a:schemeClr val="accent1"/>
                          </a:solidFill>
                          <a:effectLst/>
                          <a:latin typeface="Calibri" panose="020F0502020204030204" pitchFamily="34" charset="0"/>
                        </a:rPr>
                        <a:t>84%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68949">
                <a:tc>
                  <a:txBody>
                    <a:bodyPr/>
                    <a:lstStyle/>
                    <a:p>
                      <a:pPr algn="ctr" fontAlgn="b"/>
                      <a:r>
                        <a:rPr lang="en-US" sz="1800" b="1" i="0" u="none" strike="noStrike" dirty="0">
                          <a:solidFill>
                            <a:schemeClr val="accent1"/>
                          </a:solidFill>
                          <a:effectLst/>
                          <a:latin typeface="Calibri" panose="020F0502020204030204" pitchFamily="34" charset="0"/>
                        </a:rPr>
                        <a:t>81%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42925">
                <a:tc>
                  <a:txBody>
                    <a:bodyPr/>
                    <a:lstStyle/>
                    <a:p>
                      <a:pPr algn="ctr" fontAlgn="b"/>
                      <a:r>
                        <a:rPr lang="en-US" sz="1800" b="1" i="0" u="none" strike="noStrike" dirty="0">
                          <a:solidFill>
                            <a:schemeClr val="accent1"/>
                          </a:solidFill>
                          <a:effectLst/>
                          <a:latin typeface="Calibri" panose="020F0502020204030204" pitchFamily="34" charset="0"/>
                        </a:rPr>
                        <a:t>80%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4" name="Text Placeholder 3">
            <a:extLst>
              <a:ext uri="{FF2B5EF4-FFF2-40B4-BE49-F238E27FC236}">
                <a16:creationId xmlns:a16="http://schemas.microsoft.com/office/drawing/2014/main" id="{95E9F333-47BD-4F29-9827-C16F7D1F42E0}"/>
              </a:ext>
            </a:extLst>
          </p:cNvPr>
          <p:cNvSpPr>
            <a:spLocks noGrp="1"/>
          </p:cNvSpPr>
          <p:nvPr>
            <p:ph type="body" sz="quarter" idx="10"/>
          </p:nvPr>
        </p:nvSpPr>
        <p:spPr/>
        <p:txBody>
          <a:bodyPr/>
          <a:lstStyle/>
          <a:p>
            <a:r>
              <a:rPr lang="en-US" dirty="0"/>
              <a:t>I am going to read you a list of the types of projects and programs that could be funded by this measure.  Please tell me how important increasing spending on each project or program would be to you personally: extremely important, very important, somewhat important, or not too important.</a:t>
            </a:r>
            <a:br>
              <a:rPr lang="en-US" dirty="0"/>
            </a:br>
            <a:r>
              <a:rPr lang="en-US" dirty="0"/>
              <a:t>*Split Sample</a:t>
            </a:r>
          </a:p>
        </p:txBody>
      </p:sp>
      <p:graphicFrame>
        <p:nvGraphicFramePr>
          <p:cNvPr id="7" name="Chart 6">
            <a:extLst>
              <a:ext uri="{FF2B5EF4-FFF2-40B4-BE49-F238E27FC236}">
                <a16:creationId xmlns:a16="http://schemas.microsoft.com/office/drawing/2014/main" id="{6EE9E50D-A993-4F60-BFD2-DD6682185180}"/>
              </a:ext>
            </a:extLst>
          </p:cNvPr>
          <p:cNvGraphicFramePr/>
          <p:nvPr>
            <p:extLst>
              <p:ext uri="{D42A27DB-BD31-4B8C-83A1-F6EECF244321}">
                <p14:modId xmlns:p14="http://schemas.microsoft.com/office/powerpoint/2010/main" val="1426936496"/>
              </p:ext>
            </p:extLst>
          </p:nvPr>
        </p:nvGraphicFramePr>
        <p:xfrm>
          <a:off x="0" y="1076326"/>
          <a:ext cx="8305800" cy="528821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030D60A8-2251-4CE2-965E-64C50BA0068E}"/>
              </a:ext>
            </a:extLst>
          </p:cNvPr>
          <p:cNvSpPr>
            <a:spLocks noGrp="1"/>
          </p:cNvSpPr>
          <p:nvPr>
            <p:ph type="title"/>
          </p:nvPr>
        </p:nvSpPr>
        <p:spPr/>
        <p:txBody>
          <a:bodyPr/>
          <a:lstStyle/>
          <a:p>
            <a:r>
              <a:rPr lang="en-US" dirty="0"/>
              <a:t>Providing more housing options</a:t>
            </a:r>
            <a:br>
              <a:rPr lang="en-US" dirty="0"/>
            </a:br>
            <a:r>
              <a:rPr lang="en-US" dirty="0"/>
              <a:t> was also seen as extremely important.</a:t>
            </a:r>
          </a:p>
        </p:txBody>
      </p:sp>
      <p:sp>
        <p:nvSpPr>
          <p:cNvPr id="10" name="TextBox 9">
            <a:extLst>
              <a:ext uri="{FF2B5EF4-FFF2-40B4-BE49-F238E27FC236}">
                <a16:creationId xmlns:a16="http://schemas.microsoft.com/office/drawing/2014/main" id="{B6E63154-531E-4660-B167-69B34E1FA078}"/>
              </a:ext>
            </a:extLst>
          </p:cNvPr>
          <p:cNvSpPr txBox="1"/>
          <p:nvPr/>
        </p:nvSpPr>
        <p:spPr>
          <a:xfrm>
            <a:off x="19051" y="5415647"/>
            <a:ext cx="3486149" cy="717504"/>
          </a:xfrm>
          <a:prstGeom prst="rect">
            <a:avLst/>
          </a:prstGeom>
          <a:noFill/>
        </p:spPr>
        <p:txBody>
          <a:bodyPr wrap="square">
            <a:spAutoFit/>
          </a:bodyPr>
          <a:lstStyle/>
          <a:p>
            <a:pPr algn="r">
              <a:lnSpc>
                <a:spcPts val="1600"/>
              </a:lnSpc>
            </a:pPr>
            <a:r>
              <a:rPr lang="en-US" sz="1800" b="0" i="0" u="none" strike="noStrike" dirty="0">
                <a:solidFill>
                  <a:srgbClr val="000000"/>
                </a:solidFill>
                <a:effectLst/>
                <a:latin typeface="Calibri" panose="020F0502020204030204" pitchFamily="34" charset="0"/>
              </a:rPr>
              <a:t>Reducing the amount of trash and litter on local streets and</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public places</a:t>
            </a:r>
            <a:r>
              <a:rPr lang="en-US" dirty="0"/>
              <a:t> </a:t>
            </a:r>
          </a:p>
        </p:txBody>
      </p:sp>
      <p:sp>
        <p:nvSpPr>
          <p:cNvPr id="11" name="TextBox 10">
            <a:extLst>
              <a:ext uri="{FF2B5EF4-FFF2-40B4-BE49-F238E27FC236}">
                <a16:creationId xmlns:a16="http://schemas.microsoft.com/office/drawing/2014/main" id="{50966BF9-0689-4148-AB36-698A0AD598ED}"/>
              </a:ext>
            </a:extLst>
          </p:cNvPr>
          <p:cNvSpPr txBox="1"/>
          <p:nvPr/>
        </p:nvSpPr>
        <p:spPr>
          <a:xfrm>
            <a:off x="0" y="2596247"/>
            <a:ext cx="3486150" cy="717504"/>
          </a:xfrm>
          <a:prstGeom prst="rect">
            <a:avLst/>
          </a:prstGeom>
          <a:noFill/>
        </p:spPr>
        <p:txBody>
          <a:bodyPr wrap="square">
            <a:spAutoFit/>
          </a:bodyPr>
          <a:lstStyle/>
          <a:p>
            <a:pPr algn="r">
              <a:lnSpc>
                <a:spcPts val="1600"/>
              </a:lnSpc>
            </a:pPr>
            <a:r>
              <a:rPr lang="en-US" sz="1800" b="0" i="0" u="none" strike="noStrike" dirty="0">
                <a:solidFill>
                  <a:srgbClr val="000000"/>
                </a:solidFill>
                <a:effectLst/>
              </a:rPr>
              <a:t>*Providing more housing options affordable for people working in the area</a:t>
            </a:r>
            <a:r>
              <a:rPr lang="en-US" dirty="0"/>
              <a:t> </a:t>
            </a:r>
          </a:p>
        </p:txBody>
      </p:sp>
    </p:spTree>
    <p:extLst>
      <p:ext uri="{BB962C8B-B14F-4D97-AF65-F5344CB8AC3E}">
        <p14:creationId xmlns:p14="http://schemas.microsoft.com/office/powerpoint/2010/main" val="279807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842939554"/>
              </p:ext>
            </p:extLst>
          </p:nvPr>
        </p:nvGraphicFramePr>
        <p:xfrm>
          <a:off x="8064741" y="1600006"/>
          <a:ext cx="1066800" cy="3962594"/>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0">
                <a:tc>
                  <a:txBody>
                    <a:bodyPr/>
                    <a:lstStyle/>
                    <a:p>
                      <a:pPr algn="ctr" fontAlgn="b">
                        <a:lnSpc>
                          <a:spcPts val="1900"/>
                        </a:lnSpc>
                      </a:pPr>
                      <a:r>
                        <a:rPr lang="en-US" sz="1800" b="1" u="none" strike="noStrike" dirty="0">
                          <a:solidFill>
                            <a:schemeClr val="accent1"/>
                          </a:solidFill>
                          <a:effectLst/>
                        </a:rPr>
                        <a:t>Ext./Very</a:t>
                      </a:r>
                      <a:r>
                        <a:rPr lang="en-US" sz="1800" b="1" u="none" strike="noStrike" baseline="0" dirty="0">
                          <a:solidFill>
                            <a:schemeClr val="accent1"/>
                          </a:solidFill>
                          <a:effectLst/>
                        </a:rPr>
                        <a:t> </a:t>
                      </a:r>
                      <a:r>
                        <a:rPr lang="en-US" sz="1800" b="1" u="none" strike="noStrike" dirty="0">
                          <a:solidFill>
                            <a:schemeClr val="accent1"/>
                          </a:solidFill>
                          <a:effectLst/>
                        </a:rPr>
                        <a:t>Impt.</a:t>
                      </a:r>
                      <a:endParaRPr lang="en-US" sz="1800" b="1" i="0" u="none" strike="noStrike" dirty="0">
                        <a:solidFill>
                          <a:schemeClr val="accent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0099">
                <a:tc>
                  <a:txBody>
                    <a:bodyPr/>
                    <a:lstStyle/>
                    <a:p>
                      <a:pPr algn="ctr" fontAlgn="b"/>
                      <a:r>
                        <a:rPr lang="en-US" sz="1800" b="1" i="0" u="none" strike="noStrike" dirty="0">
                          <a:solidFill>
                            <a:schemeClr val="accent1"/>
                          </a:solidFill>
                          <a:effectLst/>
                          <a:latin typeface="Calibri" panose="020F0502020204030204" pitchFamily="34" charset="0"/>
                        </a:rPr>
                        <a:t>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62025">
                <a:tc>
                  <a:txBody>
                    <a:bodyPr/>
                    <a:lstStyle/>
                    <a:p>
                      <a:pPr algn="ctr" fontAlgn="b"/>
                      <a:r>
                        <a:rPr lang="en-US" sz="1800" b="1" i="0" u="none" strike="noStrike">
                          <a:solidFill>
                            <a:schemeClr val="accent1"/>
                          </a:solidFill>
                          <a:effectLst/>
                          <a:latin typeface="Calibri" panose="020F0502020204030204" pitchFamily="34" charset="0"/>
                        </a:rPr>
                        <a:t>77%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9582956"/>
                  </a:ext>
                </a:extLst>
              </a:tr>
              <a:tr h="1000125">
                <a:tc>
                  <a:txBody>
                    <a:bodyPr/>
                    <a:lstStyle/>
                    <a:p>
                      <a:pPr algn="ctr" fontAlgn="b"/>
                      <a:r>
                        <a:rPr lang="en-US" sz="1800" b="1" i="0" u="none" strike="noStrike" dirty="0">
                          <a:solidFill>
                            <a:schemeClr val="accent1"/>
                          </a:solidFill>
                          <a:effectLst/>
                          <a:latin typeface="Calibri" panose="020F0502020204030204" pitchFamily="34" charset="0"/>
                        </a:rPr>
                        <a:t>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1000125">
                <a:tc>
                  <a:txBody>
                    <a:bodyPr/>
                    <a:lstStyle/>
                    <a:p>
                      <a:pPr algn="ctr" fontAlgn="b"/>
                      <a:r>
                        <a:rPr lang="en-US" sz="1800" b="1" i="0" u="none" strike="noStrike" dirty="0">
                          <a:solidFill>
                            <a:schemeClr val="accent1"/>
                          </a:solidFill>
                          <a:effectLst/>
                          <a:latin typeface="Calibri" panose="020F0502020204030204" pitchFamily="34" charset="0"/>
                        </a:rPr>
                        <a:t>71%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Text Placeholder 3">
            <a:extLst>
              <a:ext uri="{FF2B5EF4-FFF2-40B4-BE49-F238E27FC236}">
                <a16:creationId xmlns:a16="http://schemas.microsoft.com/office/drawing/2014/main" id="{95E9F333-47BD-4F29-9827-C16F7D1F42E0}"/>
              </a:ext>
            </a:extLst>
          </p:cNvPr>
          <p:cNvSpPr>
            <a:spLocks noGrp="1"/>
          </p:cNvSpPr>
          <p:nvPr>
            <p:ph type="body" sz="quarter" idx="10"/>
          </p:nvPr>
        </p:nvSpPr>
        <p:spPr/>
        <p:txBody>
          <a:bodyPr/>
          <a:lstStyle/>
          <a:p>
            <a:r>
              <a:rPr lang="en-US" dirty="0"/>
              <a:t>I am going to read you a list of the types of projects and programs that could be funded by this measure.  Please tell me how important increasing spending on each project or program would be to you personally: extremely important, very important, somewhat important, or not too important.</a:t>
            </a:r>
            <a:br>
              <a:rPr lang="en-US" dirty="0"/>
            </a:br>
            <a:r>
              <a:rPr lang="en-US" dirty="0"/>
              <a:t>Not Part of Split Sample</a:t>
            </a:r>
          </a:p>
        </p:txBody>
      </p:sp>
      <p:graphicFrame>
        <p:nvGraphicFramePr>
          <p:cNvPr id="7" name="Chart 6">
            <a:extLst>
              <a:ext uri="{FF2B5EF4-FFF2-40B4-BE49-F238E27FC236}">
                <a16:creationId xmlns:a16="http://schemas.microsoft.com/office/drawing/2014/main" id="{6EE9E50D-A993-4F60-BFD2-DD6682185180}"/>
              </a:ext>
            </a:extLst>
          </p:cNvPr>
          <p:cNvGraphicFramePr/>
          <p:nvPr>
            <p:extLst>
              <p:ext uri="{D42A27DB-BD31-4B8C-83A1-F6EECF244321}">
                <p14:modId xmlns:p14="http://schemas.microsoft.com/office/powerpoint/2010/main" val="416936057"/>
              </p:ext>
            </p:extLst>
          </p:nvPr>
        </p:nvGraphicFramePr>
        <p:xfrm>
          <a:off x="28575" y="1447801"/>
          <a:ext cx="8305800" cy="46386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B67AD7A4-1B4F-4E07-9709-65EC6DBEE8BA}"/>
              </a:ext>
            </a:extLst>
          </p:cNvPr>
          <p:cNvSpPr>
            <a:spLocks noGrp="1"/>
          </p:cNvSpPr>
          <p:nvPr>
            <p:ph type="title"/>
          </p:nvPr>
        </p:nvSpPr>
        <p:spPr/>
        <p:txBody>
          <a:bodyPr>
            <a:normAutofit fontScale="90000"/>
          </a:bodyPr>
          <a:lstStyle/>
          <a:p>
            <a:r>
              <a:rPr lang="en-US" dirty="0"/>
              <a:t>Trails and road safety were also seen as </a:t>
            </a:r>
            <a:br>
              <a:rPr lang="en-US" dirty="0"/>
            </a:br>
            <a:r>
              <a:rPr lang="en-US" dirty="0"/>
              <a:t>broadly important, but with notably lower levels </a:t>
            </a:r>
            <a:br>
              <a:rPr lang="en-US" dirty="0"/>
            </a:br>
            <a:r>
              <a:rPr lang="en-US" dirty="0"/>
              <a:t>of intensity compared other funding priorities.</a:t>
            </a:r>
          </a:p>
        </p:txBody>
      </p:sp>
    </p:spTree>
    <p:extLst>
      <p:ext uri="{BB962C8B-B14F-4D97-AF65-F5344CB8AC3E}">
        <p14:creationId xmlns:p14="http://schemas.microsoft.com/office/powerpoint/2010/main" val="53507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651457927"/>
              </p:ext>
            </p:extLst>
          </p:nvPr>
        </p:nvGraphicFramePr>
        <p:xfrm>
          <a:off x="8045691" y="1600006"/>
          <a:ext cx="1066800" cy="4038794"/>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0">
                <a:tc>
                  <a:txBody>
                    <a:bodyPr/>
                    <a:lstStyle/>
                    <a:p>
                      <a:pPr algn="ctr" fontAlgn="b">
                        <a:lnSpc>
                          <a:spcPts val="1900"/>
                        </a:lnSpc>
                      </a:pPr>
                      <a:r>
                        <a:rPr lang="en-US" sz="1800" b="1" u="none" strike="noStrike" dirty="0">
                          <a:solidFill>
                            <a:schemeClr val="accent1"/>
                          </a:solidFill>
                          <a:effectLst/>
                        </a:rPr>
                        <a:t>Ext./Very</a:t>
                      </a:r>
                      <a:r>
                        <a:rPr lang="en-US" sz="1800" b="1" u="none" strike="noStrike" baseline="0" dirty="0">
                          <a:solidFill>
                            <a:schemeClr val="accent1"/>
                          </a:solidFill>
                          <a:effectLst/>
                        </a:rPr>
                        <a:t> </a:t>
                      </a:r>
                      <a:r>
                        <a:rPr lang="en-US" sz="1800" b="1" u="none" strike="noStrike" dirty="0">
                          <a:solidFill>
                            <a:schemeClr val="accent1"/>
                          </a:solidFill>
                          <a:effectLst/>
                        </a:rPr>
                        <a:t>Impt.</a:t>
                      </a:r>
                      <a:endParaRPr lang="en-US" sz="1800" b="1" i="0" u="none" strike="noStrike" dirty="0">
                        <a:solidFill>
                          <a:schemeClr val="accent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5799">
                <a:tc>
                  <a:txBody>
                    <a:bodyPr/>
                    <a:lstStyle/>
                    <a:p>
                      <a:pPr algn="ctr" fontAlgn="b"/>
                      <a:r>
                        <a:rPr lang="en-US" sz="1800" b="1" i="0" u="none" strike="noStrike" dirty="0">
                          <a:solidFill>
                            <a:schemeClr val="accent1"/>
                          </a:solidFill>
                          <a:effectLst/>
                          <a:latin typeface="Calibri" panose="020F0502020204030204" pitchFamily="34" charset="0"/>
                        </a:rPr>
                        <a:t>49%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0575">
                <a:tc>
                  <a:txBody>
                    <a:bodyPr/>
                    <a:lstStyle/>
                    <a:p>
                      <a:pPr algn="ctr" fontAlgn="b"/>
                      <a:r>
                        <a:rPr lang="en-US" sz="1800" b="1" i="0" u="none" strike="noStrike" dirty="0">
                          <a:solidFill>
                            <a:schemeClr val="accent1"/>
                          </a:solidFill>
                          <a:effectLst/>
                          <a:latin typeface="Calibri" panose="020F0502020204030204" pitchFamily="34" charset="0"/>
                        </a:rPr>
                        <a:t>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0929075"/>
                  </a:ext>
                </a:extLst>
              </a:tr>
              <a:tr h="781050">
                <a:tc>
                  <a:txBody>
                    <a:bodyPr/>
                    <a:lstStyle/>
                    <a:p>
                      <a:pPr algn="ctr" fontAlgn="b"/>
                      <a:r>
                        <a:rPr lang="en-US" sz="1800" b="1" i="0" u="none" strike="noStrike">
                          <a:solidFill>
                            <a:schemeClr val="accent1"/>
                          </a:solidFill>
                          <a:effectLst/>
                          <a:latin typeface="Calibri" panose="020F0502020204030204" pitchFamily="34" charset="0"/>
                        </a:rPr>
                        <a:t>47%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9582956"/>
                  </a:ext>
                </a:extLst>
              </a:tr>
              <a:tr h="819150">
                <a:tc>
                  <a:txBody>
                    <a:bodyPr/>
                    <a:lstStyle/>
                    <a:p>
                      <a:pPr algn="ctr" fontAlgn="b"/>
                      <a:r>
                        <a:rPr lang="en-US" sz="1800" b="1" i="0" u="none" strike="noStrike">
                          <a:solidFill>
                            <a:schemeClr val="accent1"/>
                          </a:solidFill>
                          <a:effectLst/>
                          <a:latin typeface="Calibri" panose="020F0502020204030204" pitchFamily="34" charset="0"/>
                        </a:rPr>
                        <a:t>45%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762000">
                <a:tc>
                  <a:txBody>
                    <a:bodyPr/>
                    <a:lstStyle/>
                    <a:p>
                      <a:pPr algn="ctr" fontAlgn="b"/>
                      <a:r>
                        <a:rPr lang="en-US" sz="1800" b="1" i="0" u="none" strike="noStrike" dirty="0">
                          <a:solidFill>
                            <a:schemeClr val="accent1"/>
                          </a:solidFill>
                          <a:effectLst/>
                          <a:latin typeface="Calibri" panose="020F0502020204030204" pitchFamily="34" charset="0"/>
                        </a:rPr>
                        <a:t>39%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4" name="Text Placeholder 3">
            <a:extLst>
              <a:ext uri="{FF2B5EF4-FFF2-40B4-BE49-F238E27FC236}">
                <a16:creationId xmlns:a16="http://schemas.microsoft.com/office/drawing/2014/main" id="{95E9F333-47BD-4F29-9827-C16F7D1F42E0}"/>
              </a:ext>
            </a:extLst>
          </p:cNvPr>
          <p:cNvSpPr>
            <a:spLocks noGrp="1"/>
          </p:cNvSpPr>
          <p:nvPr>
            <p:ph type="body" sz="quarter" idx="10"/>
          </p:nvPr>
        </p:nvSpPr>
        <p:spPr/>
        <p:txBody>
          <a:bodyPr/>
          <a:lstStyle/>
          <a:p>
            <a:r>
              <a:rPr lang="en-US" dirty="0"/>
              <a:t>I am going to read you a list of the types of projects and programs that could be funded by this measure.  Please tell me how important increasing spending on each project or program would be to you personally: extremely important, very important, somewhat important, or not too important.</a:t>
            </a:r>
            <a:br>
              <a:rPr lang="en-US" dirty="0"/>
            </a:br>
            <a:r>
              <a:rPr lang="en-US" dirty="0"/>
              <a:t>Not Part of Split Sample</a:t>
            </a:r>
          </a:p>
        </p:txBody>
      </p:sp>
      <p:graphicFrame>
        <p:nvGraphicFramePr>
          <p:cNvPr id="7" name="Chart 6">
            <a:extLst>
              <a:ext uri="{FF2B5EF4-FFF2-40B4-BE49-F238E27FC236}">
                <a16:creationId xmlns:a16="http://schemas.microsoft.com/office/drawing/2014/main" id="{6EE9E50D-A993-4F60-BFD2-DD6682185180}"/>
              </a:ext>
            </a:extLst>
          </p:cNvPr>
          <p:cNvGraphicFramePr/>
          <p:nvPr>
            <p:extLst>
              <p:ext uri="{D42A27DB-BD31-4B8C-83A1-F6EECF244321}">
                <p14:modId xmlns:p14="http://schemas.microsoft.com/office/powerpoint/2010/main" val="842761345"/>
              </p:ext>
            </p:extLst>
          </p:nvPr>
        </p:nvGraphicFramePr>
        <p:xfrm>
          <a:off x="171450" y="1447801"/>
          <a:ext cx="8229600" cy="463867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B67AD7A4-1B4F-4E07-9709-65EC6DBEE8BA}"/>
              </a:ext>
            </a:extLst>
          </p:cNvPr>
          <p:cNvSpPr>
            <a:spLocks noGrp="1"/>
          </p:cNvSpPr>
          <p:nvPr>
            <p:ph type="title"/>
          </p:nvPr>
        </p:nvSpPr>
        <p:spPr/>
        <p:txBody>
          <a:bodyPr>
            <a:normAutofit fontScale="90000"/>
          </a:bodyPr>
          <a:lstStyle/>
          <a:p>
            <a:r>
              <a:rPr lang="en-US" dirty="0"/>
              <a:t>While reducing traffic was more of a </a:t>
            </a:r>
            <a:br>
              <a:rPr lang="en-US" dirty="0"/>
            </a:br>
            <a:r>
              <a:rPr lang="en-US" dirty="0"/>
              <a:t>top-tier priority, less than 50% view </a:t>
            </a:r>
            <a:br>
              <a:rPr lang="en-US" dirty="0"/>
            </a:br>
            <a:r>
              <a:rPr lang="en-US" dirty="0"/>
              <a:t>specific mitigation efforts as priorities.</a:t>
            </a:r>
            <a:endParaRPr lang="en-US" strike="sngStrike" dirty="0"/>
          </a:p>
        </p:txBody>
      </p:sp>
      <p:sp>
        <p:nvSpPr>
          <p:cNvPr id="8" name="TextBox 7">
            <a:extLst>
              <a:ext uri="{FF2B5EF4-FFF2-40B4-BE49-F238E27FC236}">
                <a16:creationId xmlns:a16="http://schemas.microsoft.com/office/drawing/2014/main" id="{07A2F535-E29C-4A6B-8430-A24A5BBC2FA5}"/>
              </a:ext>
            </a:extLst>
          </p:cNvPr>
          <p:cNvSpPr txBox="1"/>
          <p:nvPr/>
        </p:nvSpPr>
        <p:spPr>
          <a:xfrm>
            <a:off x="19050" y="5225147"/>
            <a:ext cx="3514725" cy="717504"/>
          </a:xfrm>
          <a:prstGeom prst="rect">
            <a:avLst/>
          </a:prstGeom>
          <a:noFill/>
        </p:spPr>
        <p:txBody>
          <a:bodyPr wrap="square">
            <a:spAutoFit/>
          </a:bodyPr>
          <a:lstStyle/>
          <a:p>
            <a:pPr algn="r">
              <a:lnSpc>
                <a:spcPts val="1600"/>
              </a:lnSpc>
            </a:pPr>
            <a:r>
              <a:rPr lang="en-US" sz="1800" b="0" i="0" u="none" strike="noStrike" dirty="0">
                <a:solidFill>
                  <a:srgbClr val="000000"/>
                </a:solidFill>
                <a:effectLst/>
                <a:latin typeface="Calibri" panose="020F0502020204030204" pitchFamily="34" charset="0"/>
              </a:rPr>
              <a:t>Providing alternative transportation options for individuals, such as bicycle or scooter sharing</a:t>
            </a:r>
            <a:r>
              <a:rPr lang="en-US" dirty="0"/>
              <a:t> </a:t>
            </a:r>
          </a:p>
        </p:txBody>
      </p:sp>
    </p:spTree>
    <p:extLst>
      <p:ext uri="{BB962C8B-B14F-4D97-AF65-F5344CB8AC3E}">
        <p14:creationId xmlns:p14="http://schemas.microsoft.com/office/powerpoint/2010/main" val="61658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00C1F5-57FA-4E56-8482-162B5ACF233F}"/>
              </a:ext>
            </a:extLst>
          </p:cNvPr>
          <p:cNvSpPr>
            <a:spLocks noGrp="1"/>
          </p:cNvSpPr>
          <p:nvPr>
            <p:ph type="body" sz="quarter" idx="10"/>
          </p:nvPr>
        </p:nvSpPr>
        <p:spPr/>
        <p:txBody>
          <a:bodyPr/>
          <a:lstStyle/>
          <a:p>
            <a:r>
              <a:rPr lang="en-US" dirty="0"/>
              <a:t>I am going to read you some statements from people who </a:t>
            </a:r>
            <a:r>
              <a:rPr lang="en-US" u="sng" dirty="0"/>
              <a:t>support</a:t>
            </a:r>
            <a:r>
              <a:rPr lang="en-US" dirty="0"/>
              <a:t> this measure.  Please tell me whether you find it very convincing, somewhat convincing, or not convincing as a reason to </a:t>
            </a:r>
            <a:r>
              <a:rPr lang="en-US" u="sng" dirty="0"/>
              <a:t>support</a:t>
            </a:r>
            <a:r>
              <a:rPr lang="en-US" dirty="0"/>
              <a:t> such a measure. </a:t>
            </a:r>
          </a:p>
        </p:txBody>
      </p:sp>
      <p:graphicFrame>
        <p:nvGraphicFramePr>
          <p:cNvPr id="6" name="Chart 5">
            <a:extLst>
              <a:ext uri="{FF2B5EF4-FFF2-40B4-BE49-F238E27FC236}">
                <a16:creationId xmlns:a16="http://schemas.microsoft.com/office/drawing/2014/main" id="{17E7C514-986B-4F3F-A0E8-2A353FAE9005}"/>
              </a:ext>
            </a:extLst>
          </p:cNvPr>
          <p:cNvGraphicFramePr/>
          <p:nvPr>
            <p:extLst>
              <p:ext uri="{D42A27DB-BD31-4B8C-83A1-F6EECF244321}">
                <p14:modId xmlns:p14="http://schemas.microsoft.com/office/powerpoint/2010/main" val="1818442085"/>
              </p:ext>
            </p:extLst>
          </p:nvPr>
        </p:nvGraphicFramePr>
        <p:xfrm>
          <a:off x="134556" y="1219200"/>
          <a:ext cx="8794840" cy="524059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4BB242B7-4C69-4B34-BF7D-D95ED277838B}"/>
              </a:ext>
            </a:extLst>
          </p:cNvPr>
          <p:cNvSpPr>
            <a:spLocks noGrp="1"/>
          </p:cNvSpPr>
          <p:nvPr>
            <p:ph type="title"/>
          </p:nvPr>
        </p:nvSpPr>
        <p:spPr/>
        <p:txBody>
          <a:bodyPr>
            <a:noAutofit/>
          </a:bodyPr>
          <a:lstStyle/>
          <a:p>
            <a:r>
              <a:rPr lang="en-US" sz="2200" dirty="0"/>
              <a:t>Providing workforce housing options, keeping taxes flat and paid only by visitors, and mitigating tourism impacts were seen as compelling rationales for supporting the measure.</a:t>
            </a:r>
          </a:p>
        </p:txBody>
      </p:sp>
      <p:cxnSp>
        <p:nvCxnSpPr>
          <p:cNvPr id="7" name="Straight Connector 6">
            <a:extLst>
              <a:ext uri="{FF2B5EF4-FFF2-40B4-BE49-F238E27FC236}">
                <a16:creationId xmlns:a16="http://schemas.microsoft.com/office/drawing/2014/main" id="{F9E42D21-7C68-440B-A9CF-59C24A864498}"/>
              </a:ext>
            </a:extLst>
          </p:cNvPr>
          <p:cNvCxnSpPr/>
          <p:nvPr/>
        </p:nvCxnSpPr>
        <p:spPr>
          <a:xfrm>
            <a:off x="134556" y="4450081"/>
            <a:ext cx="8891451"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66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7DBD62-3A23-4296-9EEB-EAC38F453C3C}"/>
              </a:ext>
            </a:extLst>
          </p:cNvPr>
          <p:cNvSpPr>
            <a:spLocks noGrp="1"/>
          </p:cNvSpPr>
          <p:nvPr>
            <p:ph type="body" sz="quarter" idx="10"/>
          </p:nvPr>
        </p:nvSpPr>
        <p:spPr/>
        <p:txBody>
          <a:bodyPr/>
          <a:lstStyle/>
          <a:p>
            <a:r>
              <a:rPr lang="en-US" dirty="0"/>
              <a:t>Q10. Now I am going to read you some statements from people who </a:t>
            </a:r>
            <a:r>
              <a:rPr lang="en-US" u="sng" dirty="0"/>
              <a:t>oppose</a:t>
            </a:r>
            <a:r>
              <a:rPr lang="en-US" dirty="0"/>
              <a:t> this measure.  Please tell me whether you find it very convincing, somewhat convincing, or not convincing as a reason to </a:t>
            </a:r>
            <a:r>
              <a:rPr lang="en-US" u="sng" dirty="0"/>
              <a:t>oppose</a:t>
            </a:r>
            <a:r>
              <a:rPr lang="en-US" dirty="0"/>
              <a:t> such a measure. </a:t>
            </a:r>
          </a:p>
        </p:txBody>
      </p:sp>
      <p:graphicFrame>
        <p:nvGraphicFramePr>
          <p:cNvPr id="6" name="Chart 5">
            <a:extLst>
              <a:ext uri="{FF2B5EF4-FFF2-40B4-BE49-F238E27FC236}">
                <a16:creationId xmlns:a16="http://schemas.microsoft.com/office/drawing/2014/main" id="{2C1DE588-0735-4B91-BF72-F869D08E83EE}"/>
              </a:ext>
            </a:extLst>
          </p:cNvPr>
          <p:cNvGraphicFramePr/>
          <p:nvPr>
            <p:extLst>
              <p:ext uri="{D42A27DB-BD31-4B8C-83A1-F6EECF244321}">
                <p14:modId xmlns:p14="http://schemas.microsoft.com/office/powerpoint/2010/main" val="223119923"/>
              </p:ext>
            </p:extLst>
          </p:nvPr>
        </p:nvGraphicFramePr>
        <p:xfrm>
          <a:off x="306006" y="1219200"/>
          <a:ext cx="8794840" cy="524059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1CCCB529-E787-4E37-9F6D-3F7394AF7DAA}"/>
              </a:ext>
            </a:extLst>
          </p:cNvPr>
          <p:cNvSpPr>
            <a:spLocks noGrp="1"/>
          </p:cNvSpPr>
          <p:nvPr>
            <p:ph type="title"/>
          </p:nvPr>
        </p:nvSpPr>
        <p:spPr/>
        <p:txBody>
          <a:bodyPr>
            <a:normAutofit/>
          </a:bodyPr>
          <a:lstStyle/>
          <a:p>
            <a:r>
              <a:rPr lang="en-US" dirty="0"/>
              <a:t>No critical statement was seen as </a:t>
            </a:r>
            <a:br>
              <a:rPr lang="en-US" dirty="0"/>
            </a:br>
            <a:r>
              <a:rPr lang="en-US" dirty="0"/>
              <a:t>compelling by a majority of respondents.</a:t>
            </a:r>
          </a:p>
        </p:txBody>
      </p:sp>
      <p:cxnSp>
        <p:nvCxnSpPr>
          <p:cNvPr id="7" name="Straight Connector 6">
            <a:extLst>
              <a:ext uri="{FF2B5EF4-FFF2-40B4-BE49-F238E27FC236}">
                <a16:creationId xmlns:a16="http://schemas.microsoft.com/office/drawing/2014/main" id="{5510E76F-CF91-4FD7-989E-11387B558A42}"/>
              </a:ext>
            </a:extLst>
          </p:cNvPr>
          <p:cNvCxnSpPr/>
          <p:nvPr/>
        </p:nvCxnSpPr>
        <p:spPr>
          <a:xfrm>
            <a:off x="134556" y="3892732"/>
            <a:ext cx="8891451"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31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Survey Conclusions</a:t>
            </a:r>
          </a:p>
        </p:txBody>
      </p:sp>
    </p:spTree>
    <p:extLst>
      <p:ext uri="{BB962C8B-B14F-4D97-AF65-F5344CB8AC3E}">
        <p14:creationId xmlns:p14="http://schemas.microsoft.com/office/powerpoint/2010/main" val="1735327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76D92-C092-4DC1-BEC3-C068CE3EA827}"/>
              </a:ext>
            </a:extLst>
          </p:cNvPr>
          <p:cNvSpPr>
            <a:spLocks noGrp="1"/>
          </p:cNvSpPr>
          <p:nvPr>
            <p:ph type="title"/>
          </p:nvPr>
        </p:nvSpPr>
        <p:spPr/>
        <p:txBody>
          <a:bodyPr/>
          <a:lstStyle/>
          <a:p>
            <a:r>
              <a:rPr lang="en-US" dirty="0"/>
              <a:t>Key Numbers: Measure Viability</a:t>
            </a:r>
          </a:p>
        </p:txBody>
      </p:sp>
      <p:graphicFrame>
        <p:nvGraphicFramePr>
          <p:cNvPr id="6" name="Chart 5">
            <a:extLst>
              <a:ext uri="{FF2B5EF4-FFF2-40B4-BE49-F238E27FC236}">
                <a16:creationId xmlns:a16="http://schemas.microsoft.com/office/drawing/2014/main" id="{AA0B5868-1A5A-4D18-A862-B12AEF800EAE}"/>
              </a:ext>
            </a:extLst>
          </p:cNvPr>
          <p:cNvGraphicFramePr/>
          <p:nvPr>
            <p:extLst>
              <p:ext uri="{D42A27DB-BD31-4B8C-83A1-F6EECF244321}">
                <p14:modId xmlns:p14="http://schemas.microsoft.com/office/powerpoint/2010/main" val="1028787416"/>
              </p:ext>
            </p:extLst>
          </p:nvPr>
        </p:nvGraphicFramePr>
        <p:xfrm>
          <a:off x="162396" y="803431"/>
          <a:ext cx="1791457" cy="12188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52A1B338-1076-4E28-8EBA-D83EFCE6D104}"/>
              </a:ext>
            </a:extLst>
          </p:cNvPr>
          <p:cNvGraphicFramePr/>
          <p:nvPr>
            <p:extLst>
              <p:ext uri="{D42A27DB-BD31-4B8C-83A1-F6EECF244321}">
                <p14:modId xmlns:p14="http://schemas.microsoft.com/office/powerpoint/2010/main" val="208683423"/>
              </p:ext>
            </p:extLst>
          </p:nvPr>
        </p:nvGraphicFramePr>
        <p:xfrm>
          <a:off x="162396" y="1848765"/>
          <a:ext cx="1791457" cy="12188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ED08988-6649-4DA6-B367-752B6EC56220}"/>
              </a:ext>
            </a:extLst>
          </p:cNvPr>
          <p:cNvGraphicFramePr/>
          <p:nvPr>
            <p:extLst>
              <p:ext uri="{D42A27DB-BD31-4B8C-83A1-F6EECF244321}">
                <p14:modId xmlns:p14="http://schemas.microsoft.com/office/powerpoint/2010/main" val="842348119"/>
              </p:ext>
            </p:extLst>
          </p:nvPr>
        </p:nvGraphicFramePr>
        <p:xfrm>
          <a:off x="162396" y="2894099"/>
          <a:ext cx="1791457" cy="121889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58FB8BBE-554E-4918-B084-2CAA187BE465}"/>
              </a:ext>
            </a:extLst>
          </p:cNvPr>
          <p:cNvSpPr txBox="1"/>
          <p:nvPr/>
        </p:nvSpPr>
        <p:spPr>
          <a:xfrm>
            <a:off x="1714501" y="1058936"/>
            <a:ext cx="7267104" cy="707886"/>
          </a:xfrm>
          <a:prstGeom prst="rect">
            <a:avLst/>
          </a:prstGeom>
          <a:noFill/>
        </p:spPr>
        <p:txBody>
          <a:bodyPr wrap="square" rtlCol="0">
            <a:spAutoFit/>
          </a:bodyPr>
          <a:lstStyle/>
          <a:p>
            <a:r>
              <a:rPr lang="en-US" sz="2000" dirty="0"/>
              <a:t>Feel North Lake Tahoe has a “great need” or “some need” for additional funding to provide local services.</a:t>
            </a:r>
          </a:p>
        </p:txBody>
      </p:sp>
      <p:sp>
        <p:nvSpPr>
          <p:cNvPr id="10" name="TextBox 9">
            <a:extLst>
              <a:ext uri="{FF2B5EF4-FFF2-40B4-BE49-F238E27FC236}">
                <a16:creationId xmlns:a16="http://schemas.microsoft.com/office/drawing/2014/main" id="{5141E1C9-B7E7-4AFC-B66C-BE06BA337F9F}"/>
              </a:ext>
            </a:extLst>
          </p:cNvPr>
          <p:cNvSpPr txBox="1"/>
          <p:nvPr/>
        </p:nvSpPr>
        <p:spPr>
          <a:xfrm>
            <a:off x="1714500" y="2995715"/>
            <a:ext cx="7059499" cy="1015663"/>
          </a:xfrm>
          <a:prstGeom prst="rect">
            <a:avLst/>
          </a:prstGeom>
          <a:noFill/>
        </p:spPr>
        <p:txBody>
          <a:bodyPr wrap="square" rtlCol="0">
            <a:spAutoFit/>
          </a:bodyPr>
          <a:lstStyle/>
          <a:p>
            <a:r>
              <a:rPr lang="en-US" sz="2000" dirty="0"/>
              <a:t>View “maintaining the local quality of life” as an “extremely” or “very important” investment priority for any funds raised by a measure.</a:t>
            </a:r>
          </a:p>
        </p:txBody>
      </p:sp>
      <p:sp>
        <p:nvSpPr>
          <p:cNvPr id="11" name="TextBox 10">
            <a:extLst>
              <a:ext uri="{FF2B5EF4-FFF2-40B4-BE49-F238E27FC236}">
                <a16:creationId xmlns:a16="http://schemas.microsoft.com/office/drawing/2014/main" id="{5D840BFE-92CB-4A39-983D-1A2E269F3B21}"/>
              </a:ext>
            </a:extLst>
          </p:cNvPr>
          <p:cNvSpPr txBox="1"/>
          <p:nvPr/>
        </p:nvSpPr>
        <p:spPr>
          <a:xfrm>
            <a:off x="1714500" y="2258158"/>
            <a:ext cx="7267104" cy="400110"/>
          </a:xfrm>
          <a:prstGeom prst="rect">
            <a:avLst/>
          </a:prstGeom>
          <a:noFill/>
        </p:spPr>
        <p:txBody>
          <a:bodyPr wrap="square" rtlCol="0">
            <a:spAutoFit/>
          </a:bodyPr>
          <a:lstStyle/>
          <a:p>
            <a:r>
              <a:rPr lang="en-US" sz="2000" dirty="0"/>
              <a:t>Expressed initial support for a TOT renewal measure</a:t>
            </a:r>
          </a:p>
        </p:txBody>
      </p:sp>
      <p:sp>
        <p:nvSpPr>
          <p:cNvPr id="12" name="Text Placeholder 1">
            <a:extLst>
              <a:ext uri="{FF2B5EF4-FFF2-40B4-BE49-F238E27FC236}">
                <a16:creationId xmlns:a16="http://schemas.microsoft.com/office/drawing/2014/main" id="{8D7A8FB7-4194-4959-ADF6-84F494CBC6BF}"/>
              </a:ext>
            </a:extLst>
          </p:cNvPr>
          <p:cNvSpPr txBox="1">
            <a:spLocks/>
          </p:cNvSpPr>
          <p:nvPr/>
        </p:nvSpPr>
        <p:spPr>
          <a:xfrm>
            <a:off x="495300" y="920754"/>
            <a:ext cx="1002535" cy="984250"/>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Wingdings" panose="05000000000000000000" pitchFamily="2" charset="2"/>
              <a:buChar char="ü"/>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v"/>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lnSpc>
                <a:spcPct val="100000"/>
              </a:lnSpc>
              <a:buFont typeface="Wingdings" panose="05000000000000000000" pitchFamily="2" charset="2"/>
              <a:buNone/>
            </a:pPr>
            <a:r>
              <a:rPr lang="en-US" b="1" dirty="0">
                <a:solidFill>
                  <a:schemeClr val="accent1"/>
                </a:solidFill>
                <a:effectLst/>
              </a:rPr>
              <a:t>71%</a:t>
            </a:r>
            <a:endParaRPr lang="en-US" sz="1800" b="1" dirty="0">
              <a:solidFill>
                <a:schemeClr val="accent1"/>
              </a:solidFill>
              <a:effectLst/>
            </a:endParaRPr>
          </a:p>
        </p:txBody>
      </p:sp>
      <p:sp>
        <p:nvSpPr>
          <p:cNvPr id="13" name="Text Placeholder 1">
            <a:extLst>
              <a:ext uri="{FF2B5EF4-FFF2-40B4-BE49-F238E27FC236}">
                <a16:creationId xmlns:a16="http://schemas.microsoft.com/office/drawing/2014/main" id="{A8D416C9-5B77-4078-8828-4F144E47FFBB}"/>
              </a:ext>
            </a:extLst>
          </p:cNvPr>
          <p:cNvSpPr txBox="1">
            <a:spLocks/>
          </p:cNvSpPr>
          <p:nvPr/>
        </p:nvSpPr>
        <p:spPr>
          <a:xfrm>
            <a:off x="495300" y="1966088"/>
            <a:ext cx="1002535" cy="984250"/>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Wingdings" panose="05000000000000000000" pitchFamily="2" charset="2"/>
              <a:buChar char="ü"/>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v"/>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lnSpc>
                <a:spcPct val="100000"/>
              </a:lnSpc>
              <a:buFont typeface="Wingdings" panose="05000000000000000000" pitchFamily="2" charset="2"/>
              <a:buNone/>
            </a:pPr>
            <a:r>
              <a:rPr lang="en-US" b="1" dirty="0">
                <a:solidFill>
                  <a:schemeClr val="accent1"/>
                </a:solidFill>
                <a:effectLst/>
              </a:rPr>
              <a:t>81%</a:t>
            </a:r>
            <a:endParaRPr lang="en-US" sz="1800" b="1" dirty="0">
              <a:solidFill>
                <a:schemeClr val="accent1"/>
              </a:solidFill>
              <a:effectLst/>
            </a:endParaRPr>
          </a:p>
        </p:txBody>
      </p:sp>
      <p:sp>
        <p:nvSpPr>
          <p:cNvPr id="14" name="Text Placeholder 1">
            <a:extLst>
              <a:ext uri="{FF2B5EF4-FFF2-40B4-BE49-F238E27FC236}">
                <a16:creationId xmlns:a16="http://schemas.microsoft.com/office/drawing/2014/main" id="{F294FC56-ACDE-4551-A754-5A4ABA8E80E7}"/>
              </a:ext>
            </a:extLst>
          </p:cNvPr>
          <p:cNvSpPr txBox="1">
            <a:spLocks/>
          </p:cNvSpPr>
          <p:nvPr/>
        </p:nvSpPr>
        <p:spPr>
          <a:xfrm>
            <a:off x="495300" y="3011422"/>
            <a:ext cx="1002535" cy="984250"/>
          </a:xfrm>
          <a:prstGeom prst="rect">
            <a:avLst/>
          </a:prstGeom>
          <a:effectLst>
            <a:glow rad="139700">
              <a:schemeClr val="accent1">
                <a:satMod val="175000"/>
                <a:alpha val="40000"/>
              </a:schemeClr>
            </a:glow>
          </a:effectLst>
        </p:spPr>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Wingdings" panose="05000000000000000000" pitchFamily="2" charset="2"/>
              <a:buChar char="ü"/>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v"/>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lnSpc>
                <a:spcPct val="100000"/>
              </a:lnSpc>
              <a:buFont typeface="Wingdings" panose="05000000000000000000" pitchFamily="2" charset="2"/>
              <a:buNone/>
            </a:pPr>
            <a:r>
              <a:rPr lang="en-US" b="1" dirty="0">
                <a:solidFill>
                  <a:schemeClr val="accent1"/>
                </a:solidFill>
                <a:effectLst/>
              </a:rPr>
              <a:t>91%</a:t>
            </a:r>
            <a:endParaRPr lang="en-US" sz="1800" b="1" dirty="0">
              <a:solidFill>
                <a:schemeClr val="accent1"/>
              </a:solidFill>
              <a:effectLst/>
            </a:endParaRPr>
          </a:p>
        </p:txBody>
      </p:sp>
      <p:sp>
        <p:nvSpPr>
          <p:cNvPr id="15" name="TextBox 14">
            <a:extLst>
              <a:ext uri="{FF2B5EF4-FFF2-40B4-BE49-F238E27FC236}">
                <a16:creationId xmlns:a16="http://schemas.microsoft.com/office/drawing/2014/main" id="{F0707885-FF2D-42D4-99BF-E7892D978177}"/>
              </a:ext>
            </a:extLst>
          </p:cNvPr>
          <p:cNvSpPr txBox="1"/>
          <p:nvPr/>
        </p:nvSpPr>
        <p:spPr>
          <a:xfrm>
            <a:off x="495300" y="4213082"/>
            <a:ext cx="8278700" cy="1631216"/>
          </a:xfrm>
          <a:prstGeom prst="rect">
            <a:avLst/>
          </a:prstGeom>
          <a:noFill/>
        </p:spPr>
        <p:txBody>
          <a:bodyPr wrap="square" rtlCol="0">
            <a:spAutoFit/>
          </a:bodyPr>
          <a:lstStyle/>
          <a:p>
            <a:r>
              <a:rPr lang="en-US" sz="2000" dirty="0"/>
              <a:t>Summary:</a:t>
            </a:r>
          </a:p>
          <a:p>
            <a:endParaRPr lang="en-US" sz="2000" dirty="0"/>
          </a:p>
          <a:p>
            <a:r>
              <a:rPr lang="en-US" sz="2000" dirty="0"/>
              <a:t>Support for a measure renewing North Lake Tahoe’s TOT appears quite high, suggesting that </a:t>
            </a:r>
            <a:r>
              <a:rPr lang="en-US" sz="2000" u="sng" dirty="0"/>
              <a:t>were the election held today</a:t>
            </a:r>
            <a:r>
              <a:rPr lang="en-US" sz="2000" dirty="0"/>
              <a:t>, the measure would pass with similar levels of support as the last renewal.</a:t>
            </a:r>
          </a:p>
        </p:txBody>
      </p:sp>
    </p:spTree>
    <p:extLst>
      <p:ext uri="{BB962C8B-B14F-4D97-AF65-F5344CB8AC3E}">
        <p14:creationId xmlns:p14="http://schemas.microsoft.com/office/powerpoint/2010/main" val="41944802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P spid="9" grpId="0"/>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E0FB97-D107-4921-BB5E-373ABB09C4A6}"/>
              </a:ext>
            </a:extLst>
          </p:cNvPr>
          <p:cNvSpPr/>
          <p:nvPr/>
        </p:nvSpPr>
        <p:spPr>
          <a:xfrm>
            <a:off x="7429500" y="5372100"/>
            <a:ext cx="17145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F1D0C408-2577-43BA-B13A-32FF391F5D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4702" y="5372100"/>
            <a:ext cx="1384097" cy="537240"/>
          </a:xfrm>
          <a:prstGeom prst="rect">
            <a:avLst/>
          </a:prstGeom>
        </p:spPr>
      </p:pic>
      <p:sp>
        <p:nvSpPr>
          <p:cNvPr id="5" name="Title 4">
            <a:extLst>
              <a:ext uri="{FF2B5EF4-FFF2-40B4-BE49-F238E27FC236}">
                <a16:creationId xmlns:a16="http://schemas.microsoft.com/office/drawing/2014/main" id="{2DB544FC-4C92-47E8-86E4-4084734FBD07}"/>
              </a:ext>
            </a:extLst>
          </p:cNvPr>
          <p:cNvSpPr>
            <a:spLocks noGrp="1"/>
          </p:cNvSpPr>
          <p:nvPr>
            <p:ph type="title"/>
          </p:nvPr>
        </p:nvSpPr>
        <p:spPr>
          <a:xfrm>
            <a:off x="1885949" y="986966"/>
            <a:ext cx="7092849" cy="857250"/>
          </a:xfrm>
        </p:spPr>
        <p:txBody>
          <a:bodyPr>
            <a:normAutofit/>
          </a:bodyPr>
          <a:lstStyle/>
          <a:p>
            <a:r>
              <a:rPr lang="en-US" sz="3000" dirty="0"/>
              <a:t>NEXT STEPS</a:t>
            </a:r>
          </a:p>
        </p:txBody>
      </p:sp>
      <p:sp>
        <p:nvSpPr>
          <p:cNvPr id="12" name="TextBox 11">
            <a:extLst>
              <a:ext uri="{FF2B5EF4-FFF2-40B4-BE49-F238E27FC236}">
                <a16:creationId xmlns:a16="http://schemas.microsoft.com/office/drawing/2014/main" id="{B598AFE0-79C9-4C24-BD8A-1BC5AFDFBE0A}"/>
              </a:ext>
            </a:extLst>
          </p:cNvPr>
          <p:cNvSpPr txBox="1"/>
          <p:nvPr/>
        </p:nvSpPr>
        <p:spPr>
          <a:xfrm>
            <a:off x="1885949" y="1988850"/>
            <a:ext cx="7092849" cy="3291840"/>
          </a:xfrm>
          <a:prstGeom prst="rect">
            <a:avLst/>
          </a:prstGeom>
          <a:noFill/>
        </p:spPr>
        <p:txBody>
          <a:bodyPr wrap="square" rtlCol="0">
            <a:noAutofit/>
          </a:bodyPr>
          <a:lstStyle/>
          <a:p>
            <a:pPr marL="428625" indent="-428625">
              <a:buFont typeface="Arial" panose="020B0604020202020204" pitchFamily="34" charset="0"/>
              <a:buChar char="•"/>
            </a:pPr>
            <a:r>
              <a:rPr lang="en-US" sz="2400" b="1" dirty="0"/>
              <a:t>Community Education Presentations in January</a:t>
            </a:r>
          </a:p>
          <a:p>
            <a:endParaRPr lang="en-US" sz="2400" b="1" dirty="0"/>
          </a:p>
          <a:p>
            <a:pPr marL="428625" indent="-428625">
              <a:buFont typeface="Arial" panose="020B0604020202020204" pitchFamily="34" charset="0"/>
              <a:buChar char="•"/>
            </a:pPr>
            <a:r>
              <a:rPr lang="en-US" sz="2400" b="1"/>
              <a:t>BOS scheduled for February 8</a:t>
            </a:r>
            <a:endParaRPr lang="en-US" sz="2400" b="1" dirty="0"/>
          </a:p>
          <a:p>
            <a:pPr marL="428625" indent="-428625">
              <a:buFont typeface="Arial" panose="020B0604020202020204" pitchFamily="34" charset="0"/>
              <a:buChar char="•"/>
            </a:pPr>
            <a:endParaRPr lang="en-US" sz="2400" b="1" dirty="0"/>
          </a:p>
          <a:p>
            <a:pPr marL="428625" indent="-428625">
              <a:buFont typeface="Arial" panose="020B0604020202020204" pitchFamily="34" charset="0"/>
              <a:buChar char="•"/>
            </a:pPr>
            <a:r>
              <a:rPr lang="en-US" sz="2400" b="1" dirty="0"/>
              <a:t>Continued Education</a:t>
            </a:r>
          </a:p>
          <a:p>
            <a:endParaRPr lang="en-US" sz="2400" b="1" dirty="0"/>
          </a:p>
          <a:p>
            <a:pPr marL="428625" indent="-428625">
              <a:buFont typeface="Arial" panose="020B0604020202020204" pitchFamily="34" charset="0"/>
              <a:buChar char="•"/>
            </a:pPr>
            <a:r>
              <a:rPr lang="en-US" sz="2400" b="1" dirty="0"/>
              <a:t>Election on June 7, 2022</a:t>
            </a:r>
          </a:p>
          <a:p>
            <a:endParaRPr lang="en-US" sz="2400" dirty="0">
              <a:latin typeface="Century Gothic" panose="020B0502020202020204" pitchFamily="34" charset="0"/>
            </a:endParaRPr>
          </a:p>
          <a:p>
            <a:endParaRPr lang="en-US" sz="2700" dirty="0">
              <a:latin typeface="Century Gothic" panose="020B0502020202020204" pitchFamily="34" charset="0"/>
            </a:endParaRPr>
          </a:p>
          <a:p>
            <a:endParaRPr lang="en-US" sz="2700" dirty="0">
              <a:latin typeface="Century Gothic" panose="020B0502020202020204" pitchFamily="34" charset="0"/>
            </a:endParaRPr>
          </a:p>
          <a:p>
            <a:endParaRPr lang="en-US" sz="2700" dirty="0">
              <a:latin typeface="Century Gothic" panose="020B0502020202020204" pitchFamily="34" charset="0"/>
            </a:endParaRPr>
          </a:p>
          <a:p>
            <a:endParaRPr lang="en-US" sz="2700" dirty="0">
              <a:latin typeface="Century Gothic" panose="020B0502020202020204" pitchFamily="34" charset="0"/>
            </a:endParaRPr>
          </a:p>
        </p:txBody>
      </p:sp>
    </p:spTree>
    <p:extLst>
      <p:ext uri="{BB962C8B-B14F-4D97-AF65-F5344CB8AC3E}">
        <p14:creationId xmlns:p14="http://schemas.microsoft.com/office/powerpoint/2010/main" val="301247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C8F1-5808-414F-BD13-F3409783CF66}"/>
              </a:ext>
            </a:extLst>
          </p:cNvPr>
          <p:cNvSpPr>
            <a:spLocks noGrp="1"/>
          </p:cNvSpPr>
          <p:nvPr>
            <p:ph type="title"/>
          </p:nvPr>
        </p:nvSpPr>
        <p:spPr/>
        <p:txBody>
          <a:bodyPr/>
          <a:lstStyle/>
          <a:p>
            <a:r>
              <a:rPr lang="en-US" dirty="0"/>
              <a:t>Survey Specifics and Methodology</a:t>
            </a:r>
          </a:p>
        </p:txBody>
      </p:sp>
      <p:sp>
        <p:nvSpPr>
          <p:cNvPr id="3" name="Text Placeholder 2">
            <a:extLst>
              <a:ext uri="{FF2B5EF4-FFF2-40B4-BE49-F238E27FC236}">
                <a16:creationId xmlns:a16="http://schemas.microsoft.com/office/drawing/2014/main" id="{15936DCB-CE1E-4D12-8B79-7AB47BE534E8}"/>
              </a:ext>
            </a:extLst>
          </p:cNvPr>
          <p:cNvSpPr>
            <a:spLocks noGrp="1"/>
          </p:cNvSpPr>
          <p:nvPr>
            <p:ph type="body" sz="quarter" idx="10"/>
          </p:nvPr>
        </p:nvSpPr>
        <p:spPr/>
        <p:txBody>
          <a:bodyPr/>
          <a:lstStyle/>
          <a:p>
            <a:endParaRPr lang="en-US"/>
          </a:p>
        </p:txBody>
      </p:sp>
      <p:graphicFrame>
        <p:nvGraphicFramePr>
          <p:cNvPr id="4" name="Table 3">
            <a:extLst>
              <a:ext uri="{FF2B5EF4-FFF2-40B4-BE49-F238E27FC236}">
                <a16:creationId xmlns:a16="http://schemas.microsoft.com/office/drawing/2014/main" id="{6A75F9DE-46CC-4900-8089-65512A37F967}"/>
              </a:ext>
            </a:extLst>
          </p:cNvPr>
          <p:cNvGraphicFramePr>
            <a:graphicFrameLocks noGrp="1"/>
          </p:cNvGraphicFramePr>
          <p:nvPr>
            <p:extLst>
              <p:ext uri="{D42A27DB-BD31-4B8C-83A1-F6EECF244321}">
                <p14:modId xmlns:p14="http://schemas.microsoft.com/office/powerpoint/2010/main" val="2497231598"/>
              </p:ext>
            </p:extLst>
          </p:nvPr>
        </p:nvGraphicFramePr>
        <p:xfrm>
          <a:off x="102733" y="904875"/>
          <a:ext cx="8938534" cy="5172075"/>
        </p:xfrm>
        <a:graphic>
          <a:graphicData uri="http://schemas.openxmlformats.org/drawingml/2006/table">
            <a:tbl>
              <a:tblPr firstCol="1" bandRow="1">
                <a:tableStyleId>{93296810-A885-4BE3-A3E7-6D5BEEA58F35}</a:tableStyleId>
              </a:tblPr>
              <a:tblGrid>
                <a:gridCol w="2851243">
                  <a:extLst>
                    <a:ext uri="{9D8B030D-6E8A-4147-A177-3AD203B41FA5}">
                      <a16:colId xmlns:a16="http://schemas.microsoft.com/office/drawing/2014/main" val="90720934"/>
                    </a:ext>
                  </a:extLst>
                </a:gridCol>
                <a:gridCol w="6087291">
                  <a:extLst>
                    <a:ext uri="{9D8B030D-6E8A-4147-A177-3AD203B41FA5}">
                      <a16:colId xmlns:a16="http://schemas.microsoft.com/office/drawing/2014/main" val="4125130851"/>
                    </a:ext>
                  </a:extLst>
                </a:gridCol>
              </a:tblGrid>
              <a:tr h="417299">
                <a:tc>
                  <a:txBody>
                    <a:bodyPr/>
                    <a:lstStyle/>
                    <a:p>
                      <a:pPr algn="ctr"/>
                      <a:r>
                        <a:rPr lang="en-US" sz="1800" dirty="0"/>
                        <a:t>Dates</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mn-lt"/>
                          <a:ea typeface="Calibri" panose="020F0502020204030204" pitchFamily="34" charset="0"/>
                          <a:cs typeface="Calibri" panose="020F0502020204030204" pitchFamily="34" charset="0"/>
                        </a:rPr>
                        <a:t>July 13-21, 2021</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9337317"/>
                  </a:ext>
                </a:extLst>
              </a:tr>
              <a:tr h="417299">
                <a:tc>
                  <a:txBody>
                    <a:bodyPr/>
                    <a:lstStyle/>
                    <a:p>
                      <a:pPr algn="ctr"/>
                      <a:r>
                        <a:rPr lang="en-US" sz="1800" dirty="0"/>
                        <a:t>Survey Type</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mn-lt"/>
                          <a:ea typeface="Calibri" panose="020F0502020204030204" pitchFamily="34" charset="0"/>
                          <a:cs typeface="Calibri" panose="020F0502020204030204" pitchFamily="34" charset="0"/>
                        </a:rPr>
                        <a:t>Dual-mode Voter Survey      </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586739"/>
                  </a:ext>
                </a:extLst>
              </a:tr>
              <a:tr h="417299">
                <a:tc>
                  <a:txBody>
                    <a:bodyPr/>
                    <a:lstStyle/>
                    <a:p>
                      <a:pPr algn="ctr"/>
                      <a:r>
                        <a:rPr lang="en-US" sz="1800" dirty="0"/>
                        <a:t>Research Population</a:t>
                      </a:r>
                    </a:p>
                  </a:txBody>
                  <a:tcPr anchor="ctr">
                    <a:solidFill>
                      <a:schemeClr val="accent1"/>
                    </a:solidFill>
                  </a:tcPr>
                </a:tc>
                <a:tc>
                  <a:txBody>
                    <a:bodyPr/>
                    <a:lstStyle/>
                    <a:p>
                      <a:pPr algn="ctr"/>
                      <a:r>
                        <a:rPr lang="en-US" sz="1800" dirty="0">
                          <a:latin typeface="+mn-lt"/>
                        </a:rPr>
                        <a:t>Likely June 2022 Voters in North Lake Tahoe (Placer County)</a:t>
                      </a:r>
                    </a:p>
                  </a:txBody>
                  <a:tcPr anchor="ctr"/>
                </a:tc>
                <a:extLst>
                  <a:ext uri="{0D108BD9-81ED-4DB2-BD59-A6C34878D82A}">
                    <a16:rowId xmlns:a16="http://schemas.microsoft.com/office/drawing/2014/main" val="745775839"/>
                  </a:ext>
                </a:extLst>
              </a:tr>
              <a:tr h="417299">
                <a:tc>
                  <a:txBody>
                    <a:bodyPr/>
                    <a:lstStyle/>
                    <a:p>
                      <a:pPr algn="ctr"/>
                      <a:r>
                        <a:rPr lang="en-US" sz="1800" dirty="0"/>
                        <a:t>Total Interviews</a:t>
                      </a:r>
                    </a:p>
                  </a:txBody>
                  <a:tcPr anchor="ctr">
                    <a:solidFill>
                      <a:schemeClr val="accent1"/>
                    </a:solidFill>
                  </a:tcPr>
                </a:tc>
                <a:tc>
                  <a:txBody>
                    <a:bodyPr/>
                    <a:lstStyle/>
                    <a:p>
                      <a:pPr algn="ctr"/>
                      <a:r>
                        <a:rPr lang="en-US" sz="1800" dirty="0">
                          <a:latin typeface="+mn-lt"/>
                        </a:rPr>
                        <a:t>328</a:t>
                      </a:r>
                    </a:p>
                  </a:txBody>
                  <a:tcPr anchor="ctr"/>
                </a:tc>
                <a:extLst>
                  <a:ext uri="{0D108BD9-81ED-4DB2-BD59-A6C34878D82A}">
                    <a16:rowId xmlns:a16="http://schemas.microsoft.com/office/drawing/2014/main" val="3255793943"/>
                  </a:ext>
                </a:extLst>
              </a:tr>
              <a:tr h="730272">
                <a:tc>
                  <a:txBody>
                    <a:bodyPr/>
                    <a:lstStyle/>
                    <a:p>
                      <a:pPr algn="ctr"/>
                      <a:r>
                        <a:rPr lang="en-US" sz="1800" dirty="0"/>
                        <a:t>Margin of Sampling Error</a:t>
                      </a:r>
                    </a:p>
                  </a:txBody>
                  <a:tcPr anchor="ctr">
                    <a:solidFill>
                      <a:schemeClr val="accent1"/>
                    </a:solidFill>
                  </a:tcPr>
                </a:tc>
                <a:tc>
                  <a:txBody>
                    <a:bodyPr/>
                    <a:lstStyle/>
                    <a:p>
                      <a:pPr algn="ctr"/>
                      <a:r>
                        <a:rPr lang="en-US" sz="1800" dirty="0"/>
                        <a:t>(Full Sample) ±5.4% at the 95% Confidence Level</a:t>
                      </a:r>
                    </a:p>
                    <a:p>
                      <a:pPr algn="ctr"/>
                      <a:r>
                        <a:rPr lang="en-US" sz="1800" dirty="0"/>
                        <a:t>(Half Sample) ±7.7% at the 95% Confidence Level</a:t>
                      </a:r>
                    </a:p>
                  </a:txBody>
                  <a:tcPr anchor="ctr"/>
                </a:tc>
                <a:extLst>
                  <a:ext uri="{0D108BD9-81ED-4DB2-BD59-A6C34878D82A}">
                    <a16:rowId xmlns:a16="http://schemas.microsoft.com/office/drawing/2014/main" val="2374126025"/>
                  </a:ext>
                </a:extLst>
              </a:tr>
              <a:tr h="1359210">
                <a:tc>
                  <a:txBody>
                    <a:bodyPr/>
                    <a:lstStyle/>
                    <a:p>
                      <a:pPr algn="ctr"/>
                      <a:r>
                        <a:rPr lang="en-US" sz="1800" dirty="0"/>
                        <a:t>Contact Methods</a:t>
                      </a:r>
                    </a:p>
                  </a:txBody>
                  <a:tcPr anchor="ctr">
                    <a:solidFill>
                      <a:schemeClr val="accent1"/>
                    </a:solidFill>
                  </a:tcPr>
                </a:tc>
                <a:tc>
                  <a:txBody>
                    <a:bodyPr/>
                    <a:lstStyle/>
                    <a:p>
                      <a:pPr algn="ctr"/>
                      <a:endParaRPr lang="en-US" sz="1800" dirty="0"/>
                    </a:p>
                  </a:txBody>
                  <a:tcPr anchor="ctr"/>
                </a:tc>
                <a:extLst>
                  <a:ext uri="{0D108BD9-81ED-4DB2-BD59-A6C34878D82A}">
                    <a16:rowId xmlns:a16="http://schemas.microsoft.com/office/drawing/2014/main" val="1056214626"/>
                  </a:ext>
                </a:extLst>
              </a:tr>
              <a:tr h="1413397">
                <a:tc>
                  <a:txBody>
                    <a:bodyPr/>
                    <a:lstStyle/>
                    <a:p>
                      <a:pPr algn="ctr"/>
                      <a:r>
                        <a:rPr lang="en-US" sz="1800" dirty="0"/>
                        <a:t>Data Collection Modes</a:t>
                      </a:r>
                    </a:p>
                  </a:txBody>
                  <a:tcPr anchor="ctr">
                    <a:solidFill>
                      <a:schemeClr val="accent1"/>
                    </a:solidFill>
                  </a:tcPr>
                </a:tc>
                <a:tc>
                  <a:txBody>
                    <a:bodyPr/>
                    <a:lstStyle/>
                    <a:p>
                      <a:pPr algn="ctr"/>
                      <a:endParaRPr lang="en-US" sz="1800" dirty="0"/>
                    </a:p>
                  </a:txBody>
                  <a:tcPr anchor="ctr"/>
                </a:tc>
                <a:extLst>
                  <a:ext uri="{0D108BD9-81ED-4DB2-BD59-A6C34878D82A}">
                    <a16:rowId xmlns:a16="http://schemas.microsoft.com/office/drawing/2014/main" val="598336593"/>
                  </a:ext>
                </a:extLst>
              </a:tr>
            </a:tbl>
          </a:graphicData>
        </a:graphic>
      </p:graphicFrame>
      <p:sp>
        <p:nvSpPr>
          <p:cNvPr id="41" name="TextBox 40">
            <a:extLst>
              <a:ext uri="{FF2B5EF4-FFF2-40B4-BE49-F238E27FC236}">
                <a16:creationId xmlns:a16="http://schemas.microsoft.com/office/drawing/2014/main" id="{F369C111-5CD4-46B7-B625-5B0327EF8E58}"/>
              </a:ext>
            </a:extLst>
          </p:cNvPr>
          <p:cNvSpPr txBox="1"/>
          <p:nvPr/>
        </p:nvSpPr>
        <p:spPr>
          <a:xfrm>
            <a:off x="2089404" y="6294100"/>
            <a:ext cx="4965192" cy="338554"/>
          </a:xfrm>
          <a:prstGeom prst="rect">
            <a:avLst/>
          </a:prstGeom>
          <a:noFill/>
        </p:spPr>
        <p:txBody>
          <a:bodyPr wrap="square" rtlCol="0">
            <a:spAutoFit/>
          </a:bodyPr>
          <a:lstStyle/>
          <a:p>
            <a:pPr algn="ctr"/>
            <a:r>
              <a:rPr lang="en-US" sz="1600" i="1" dirty="0"/>
              <a:t>(Note: Not All Results Will Sum to 100% Due to Rounding)</a:t>
            </a:r>
          </a:p>
        </p:txBody>
      </p:sp>
      <p:grpSp>
        <p:nvGrpSpPr>
          <p:cNvPr id="47" name="Group 46">
            <a:extLst>
              <a:ext uri="{FF2B5EF4-FFF2-40B4-BE49-F238E27FC236}">
                <a16:creationId xmlns:a16="http://schemas.microsoft.com/office/drawing/2014/main" id="{C815DACE-C697-4F8B-A489-4E3547856A6D}"/>
              </a:ext>
            </a:extLst>
          </p:cNvPr>
          <p:cNvGrpSpPr/>
          <p:nvPr/>
        </p:nvGrpSpPr>
        <p:grpSpPr>
          <a:xfrm>
            <a:off x="4145626" y="3672156"/>
            <a:ext cx="1769788" cy="571429"/>
            <a:chOff x="26693" y="1917957"/>
            <a:chExt cx="1769788" cy="571429"/>
          </a:xfrm>
        </p:grpSpPr>
        <p:sp>
          <p:nvSpPr>
            <p:cNvPr id="50" name="TextBox 49">
              <a:extLst>
                <a:ext uri="{FF2B5EF4-FFF2-40B4-BE49-F238E27FC236}">
                  <a16:creationId xmlns:a16="http://schemas.microsoft.com/office/drawing/2014/main" id="{98347F97-7574-4C4C-8F64-0203A849AAF4}"/>
                </a:ext>
              </a:extLst>
            </p:cNvPr>
            <p:cNvSpPr txBox="1"/>
            <p:nvPr/>
          </p:nvSpPr>
          <p:spPr>
            <a:xfrm>
              <a:off x="575414" y="1930491"/>
              <a:ext cx="1221067" cy="546360"/>
            </a:xfrm>
            <a:prstGeom prst="rect">
              <a:avLst/>
            </a:prstGeom>
            <a:noFill/>
          </p:spPr>
          <p:txBody>
            <a:bodyPr wrap="square" rtlCol="0">
              <a:spAutoFit/>
            </a:bodyPr>
            <a:lstStyle/>
            <a:p>
              <a:pPr algn="ctr"/>
              <a:r>
                <a:rPr lang="en-US" dirty="0"/>
                <a:t>Telephone</a:t>
              </a:r>
            </a:p>
            <a:p>
              <a:pPr algn="ctr"/>
              <a:r>
                <a:rPr lang="en-US" dirty="0"/>
                <a:t>Calls</a:t>
              </a:r>
            </a:p>
          </p:txBody>
        </p:sp>
        <p:pic>
          <p:nvPicPr>
            <p:cNvPr id="65" name="Picture 64" descr="A close up of a logo&#10;&#10;Description automatically generated">
              <a:extLst>
                <a:ext uri="{FF2B5EF4-FFF2-40B4-BE49-F238E27FC236}">
                  <a16:creationId xmlns:a16="http://schemas.microsoft.com/office/drawing/2014/main" id="{28DD6040-CB37-4D37-847F-6669F67F7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3" y="1917957"/>
              <a:ext cx="571429" cy="571429"/>
            </a:xfrm>
            <a:prstGeom prst="rect">
              <a:avLst/>
            </a:prstGeom>
          </p:spPr>
        </p:pic>
      </p:grpSp>
      <p:grpSp>
        <p:nvGrpSpPr>
          <p:cNvPr id="66" name="Group 65">
            <a:extLst>
              <a:ext uri="{FF2B5EF4-FFF2-40B4-BE49-F238E27FC236}">
                <a16:creationId xmlns:a16="http://schemas.microsoft.com/office/drawing/2014/main" id="{1FFF3E03-5803-41A9-9CF8-B06EFCEEE8A4}"/>
              </a:ext>
            </a:extLst>
          </p:cNvPr>
          <p:cNvGrpSpPr/>
          <p:nvPr/>
        </p:nvGrpSpPr>
        <p:grpSpPr>
          <a:xfrm>
            <a:off x="6276305" y="3659246"/>
            <a:ext cx="1651286" cy="646331"/>
            <a:chOff x="145195" y="1099142"/>
            <a:chExt cx="1651286" cy="646331"/>
          </a:xfrm>
        </p:grpSpPr>
        <p:sp>
          <p:nvSpPr>
            <p:cNvPr id="67" name="TextBox 66">
              <a:extLst>
                <a:ext uri="{FF2B5EF4-FFF2-40B4-BE49-F238E27FC236}">
                  <a16:creationId xmlns:a16="http://schemas.microsoft.com/office/drawing/2014/main" id="{AD098D47-6FCD-4FA3-82DE-BFFD96522406}"/>
                </a:ext>
              </a:extLst>
            </p:cNvPr>
            <p:cNvSpPr txBox="1"/>
            <p:nvPr/>
          </p:nvSpPr>
          <p:spPr>
            <a:xfrm>
              <a:off x="575414" y="1099142"/>
              <a:ext cx="1221067" cy="646331"/>
            </a:xfrm>
            <a:prstGeom prst="rect">
              <a:avLst/>
            </a:prstGeom>
            <a:noFill/>
          </p:spPr>
          <p:txBody>
            <a:bodyPr wrap="square" rtlCol="0">
              <a:spAutoFit/>
            </a:bodyPr>
            <a:lstStyle/>
            <a:p>
              <a:pPr algn="ctr"/>
              <a:r>
                <a:rPr lang="en-US" dirty="0"/>
                <a:t>Email</a:t>
              </a:r>
            </a:p>
            <a:p>
              <a:pPr algn="ctr"/>
              <a:r>
                <a:rPr lang="en-US" dirty="0"/>
                <a:t>Invitations</a:t>
              </a:r>
            </a:p>
          </p:txBody>
        </p:sp>
        <p:pic>
          <p:nvPicPr>
            <p:cNvPr id="68" name="Picture 22">
              <a:extLst>
                <a:ext uri="{FF2B5EF4-FFF2-40B4-BE49-F238E27FC236}">
                  <a16:creationId xmlns:a16="http://schemas.microsoft.com/office/drawing/2014/main" id="{73D49A04-6C18-4C92-BFED-EC8C049193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5195" y="1202851"/>
              <a:ext cx="438912" cy="438912"/>
            </a:xfrm>
            <a:prstGeom prst="rect">
              <a:avLst/>
            </a:prstGeom>
          </p:spPr>
        </p:pic>
      </p:grpSp>
      <p:grpSp>
        <p:nvGrpSpPr>
          <p:cNvPr id="69" name="Group 68">
            <a:extLst>
              <a:ext uri="{FF2B5EF4-FFF2-40B4-BE49-F238E27FC236}">
                <a16:creationId xmlns:a16="http://schemas.microsoft.com/office/drawing/2014/main" id="{668BFA11-29C3-4417-B370-D1A02934334C}"/>
              </a:ext>
            </a:extLst>
          </p:cNvPr>
          <p:cNvGrpSpPr/>
          <p:nvPr/>
        </p:nvGrpSpPr>
        <p:grpSpPr>
          <a:xfrm>
            <a:off x="4152042" y="5067218"/>
            <a:ext cx="1756956" cy="646331"/>
            <a:chOff x="1191481" y="1911054"/>
            <a:chExt cx="1756956" cy="646331"/>
          </a:xfrm>
        </p:grpSpPr>
        <p:sp>
          <p:nvSpPr>
            <p:cNvPr id="70" name="TextBox 69">
              <a:extLst>
                <a:ext uri="{FF2B5EF4-FFF2-40B4-BE49-F238E27FC236}">
                  <a16:creationId xmlns:a16="http://schemas.microsoft.com/office/drawing/2014/main" id="{197C245D-692C-4CB3-82C4-4177D049FF99}"/>
                </a:ext>
              </a:extLst>
            </p:cNvPr>
            <p:cNvSpPr txBox="1"/>
            <p:nvPr/>
          </p:nvSpPr>
          <p:spPr>
            <a:xfrm>
              <a:off x="1727370" y="1911054"/>
              <a:ext cx="1221067" cy="646331"/>
            </a:xfrm>
            <a:prstGeom prst="rect">
              <a:avLst/>
            </a:prstGeom>
            <a:noFill/>
          </p:spPr>
          <p:txBody>
            <a:bodyPr wrap="square" lIns="0" rIns="0" rtlCol="0">
              <a:spAutoFit/>
            </a:bodyPr>
            <a:lstStyle/>
            <a:p>
              <a:pPr algn="ctr"/>
              <a:r>
                <a:rPr lang="en-US" dirty="0"/>
                <a:t>Telephone</a:t>
              </a:r>
            </a:p>
            <a:p>
              <a:pPr algn="ctr"/>
              <a:r>
                <a:rPr lang="en-US" dirty="0"/>
                <a:t>Interviews</a:t>
              </a:r>
            </a:p>
          </p:txBody>
        </p:sp>
        <p:pic>
          <p:nvPicPr>
            <p:cNvPr id="71" name="Picture 70" descr="A close up of a logo&#10;&#10;Description automatically generated">
              <a:extLst>
                <a:ext uri="{FF2B5EF4-FFF2-40B4-BE49-F238E27FC236}">
                  <a16:creationId xmlns:a16="http://schemas.microsoft.com/office/drawing/2014/main" id="{F8010FA2-2BB2-46BC-A246-C1505C531C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481" y="1948505"/>
              <a:ext cx="571429" cy="571429"/>
            </a:xfrm>
            <a:prstGeom prst="rect">
              <a:avLst/>
            </a:prstGeom>
          </p:spPr>
        </p:pic>
      </p:grpSp>
      <p:grpSp>
        <p:nvGrpSpPr>
          <p:cNvPr id="72" name="Group 71">
            <a:extLst>
              <a:ext uri="{FF2B5EF4-FFF2-40B4-BE49-F238E27FC236}">
                <a16:creationId xmlns:a16="http://schemas.microsoft.com/office/drawing/2014/main" id="{B3B2D4EB-5F77-481D-A94A-EA3B04447A32}"/>
              </a:ext>
            </a:extLst>
          </p:cNvPr>
          <p:cNvGrpSpPr/>
          <p:nvPr/>
        </p:nvGrpSpPr>
        <p:grpSpPr>
          <a:xfrm>
            <a:off x="6221127" y="5029767"/>
            <a:ext cx="1761643" cy="646331"/>
            <a:chOff x="1151854" y="5270525"/>
            <a:chExt cx="1761643" cy="646331"/>
          </a:xfrm>
        </p:grpSpPr>
        <p:sp>
          <p:nvSpPr>
            <p:cNvPr id="73" name="TextBox 72">
              <a:extLst>
                <a:ext uri="{FF2B5EF4-FFF2-40B4-BE49-F238E27FC236}">
                  <a16:creationId xmlns:a16="http://schemas.microsoft.com/office/drawing/2014/main" id="{9F9E23F9-2980-401A-ABA9-1ED68B9433D7}"/>
                </a:ext>
              </a:extLst>
            </p:cNvPr>
            <p:cNvSpPr txBox="1"/>
            <p:nvPr/>
          </p:nvSpPr>
          <p:spPr>
            <a:xfrm>
              <a:off x="1826275" y="5270525"/>
              <a:ext cx="1087222" cy="646331"/>
            </a:xfrm>
            <a:prstGeom prst="rect">
              <a:avLst/>
            </a:prstGeom>
            <a:noFill/>
          </p:spPr>
          <p:txBody>
            <a:bodyPr wrap="square" lIns="0" rIns="0" rtlCol="0">
              <a:spAutoFit/>
            </a:bodyPr>
            <a:lstStyle/>
            <a:p>
              <a:pPr algn="ctr"/>
              <a:r>
                <a:rPr lang="en-US" dirty="0"/>
                <a:t>Online</a:t>
              </a:r>
            </a:p>
            <a:p>
              <a:pPr algn="ctr"/>
              <a:r>
                <a:rPr lang="en-US" dirty="0"/>
                <a:t>Interviews</a:t>
              </a:r>
            </a:p>
          </p:txBody>
        </p:sp>
        <p:pic>
          <p:nvPicPr>
            <p:cNvPr id="74" name="Picture 73">
              <a:extLst>
                <a:ext uri="{FF2B5EF4-FFF2-40B4-BE49-F238E27FC236}">
                  <a16:creationId xmlns:a16="http://schemas.microsoft.com/office/drawing/2014/main" id="{F6C9BD1B-D8C4-4E84-BED7-8B58772DA8F3}"/>
                </a:ext>
              </a:extLst>
            </p:cNvPr>
            <p:cNvPicPr>
              <a:picLocks noChangeAspect="1"/>
            </p:cNvPicPr>
            <p:nvPr/>
          </p:nvPicPr>
          <p:blipFill>
            <a:blip r:embed="rId5"/>
            <a:stretch>
              <a:fillRect/>
            </a:stretch>
          </p:blipFill>
          <p:spPr>
            <a:xfrm>
              <a:off x="1151854" y="5348286"/>
              <a:ext cx="622155" cy="490810"/>
            </a:xfrm>
            <a:prstGeom prst="rect">
              <a:avLst/>
            </a:prstGeom>
          </p:spPr>
        </p:pic>
      </p:grpSp>
    </p:spTree>
    <p:extLst>
      <p:ext uri="{BB962C8B-B14F-4D97-AF65-F5344CB8AC3E}">
        <p14:creationId xmlns:p14="http://schemas.microsoft.com/office/powerpoint/2010/main" val="11941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North Lake Tahoe</a:t>
            </a:r>
            <a:br>
              <a:rPr lang="en-US" dirty="0"/>
            </a:br>
            <a:r>
              <a:rPr lang="en-US" dirty="0"/>
              <a:t>Community Concerns</a:t>
            </a:r>
          </a:p>
        </p:txBody>
      </p:sp>
    </p:spTree>
    <p:extLst>
      <p:ext uri="{BB962C8B-B14F-4D97-AF65-F5344CB8AC3E}">
        <p14:creationId xmlns:p14="http://schemas.microsoft.com/office/powerpoint/2010/main" val="19546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0291-FCCC-42AD-BA93-72A5D7F09A56}"/>
              </a:ext>
            </a:extLst>
          </p:cNvPr>
          <p:cNvSpPr>
            <a:spLocks noGrp="1"/>
          </p:cNvSpPr>
          <p:nvPr>
            <p:ph type="body" sz="quarter" idx="10"/>
          </p:nvPr>
        </p:nvSpPr>
        <p:spPr/>
        <p:txBody>
          <a:bodyPr/>
          <a:lstStyle/>
          <a:p>
            <a:r>
              <a:rPr lang="en-US" dirty="0"/>
              <a:t>I’m going to read you a list of issues that could be problems for people living in the North Lake Tahoe area. Please tell me whether you personally consider it to be an extremely serious problem, a very serious problem, a somewhat serious problem, or not too serious a problem at all for people living in the area.</a:t>
            </a:r>
            <a:br>
              <a:rPr lang="en-US" dirty="0"/>
            </a:br>
            <a:r>
              <a:rPr lang="en-US" dirty="0"/>
              <a:t>^Not Part of Split Sample</a:t>
            </a:r>
          </a:p>
        </p:txBody>
      </p:sp>
      <p:graphicFrame>
        <p:nvGraphicFramePr>
          <p:cNvPr id="6" name="Chart 5">
            <a:extLst>
              <a:ext uri="{FF2B5EF4-FFF2-40B4-BE49-F238E27FC236}">
                <a16:creationId xmlns:a16="http://schemas.microsoft.com/office/drawing/2014/main" id="{16157359-A03D-4DFD-8548-0380529A57A9}"/>
              </a:ext>
            </a:extLst>
          </p:cNvPr>
          <p:cNvGraphicFramePr/>
          <p:nvPr>
            <p:extLst>
              <p:ext uri="{D42A27DB-BD31-4B8C-83A1-F6EECF244321}">
                <p14:modId xmlns:p14="http://schemas.microsoft.com/office/powerpoint/2010/main" val="2428961388"/>
              </p:ext>
            </p:extLst>
          </p:nvPr>
        </p:nvGraphicFramePr>
        <p:xfrm>
          <a:off x="1" y="1328484"/>
          <a:ext cx="8232128" cy="49640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4F238356-BF2A-4944-A5F7-0D9604018ACF}"/>
              </a:ext>
            </a:extLst>
          </p:cNvPr>
          <p:cNvGraphicFramePr>
            <a:graphicFrameLocks noGrp="1"/>
          </p:cNvGraphicFramePr>
          <p:nvPr>
            <p:extLst>
              <p:ext uri="{D42A27DB-BD31-4B8C-83A1-F6EECF244321}">
                <p14:modId xmlns:p14="http://schemas.microsoft.com/office/powerpoint/2010/main" val="3122877913"/>
              </p:ext>
            </p:extLst>
          </p:nvPr>
        </p:nvGraphicFramePr>
        <p:xfrm>
          <a:off x="8050918" y="1306868"/>
          <a:ext cx="1055566" cy="4674832"/>
        </p:xfrm>
        <a:graphic>
          <a:graphicData uri="http://schemas.openxmlformats.org/drawingml/2006/table">
            <a:tbl>
              <a:tblPr>
                <a:tableStyleId>{5C22544A-7EE6-4342-B048-85BDC9FD1C3A}</a:tableStyleId>
              </a:tblPr>
              <a:tblGrid>
                <a:gridCol w="1055566">
                  <a:extLst>
                    <a:ext uri="{9D8B030D-6E8A-4147-A177-3AD203B41FA5}">
                      <a16:colId xmlns:a16="http://schemas.microsoft.com/office/drawing/2014/main" val="20000"/>
                    </a:ext>
                  </a:extLst>
                </a:gridCol>
              </a:tblGrid>
              <a:tr h="0">
                <a:tc>
                  <a:txBody>
                    <a:bodyPr/>
                    <a:lstStyle/>
                    <a:p>
                      <a:pPr algn="ctr" fontAlgn="ctr">
                        <a:lnSpc>
                          <a:spcPts val="1700"/>
                        </a:lnSpc>
                      </a:pPr>
                      <a:r>
                        <a:rPr lang="en-US" sz="1800" b="1" i="0" u="none" strike="noStrike" dirty="0">
                          <a:solidFill>
                            <a:schemeClr val="accent4"/>
                          </a:solidFill>
                          <a:effectLst/>
                          <a:latin typeface="+mn-lt"/>
                        </a:rPr>
                        <a:t>Ext./Very Ser. Prob.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5564">
                <a:tc>
                  <a:txBody>
                    <a:bodyPr/>
                    <a:lstStyle/>
                    <a:p>
                      <a:pPr algn="ctr" fontAlgn="b"/>
                      <a:r>
                        <a:rPr lang="en-US" sz="1800" b="1" i="0" u="none" strike="noStrike" dirty="0">
                          <a:solidFill>
                            <a:schemeClr val="accent4"/>
                          </a:solidFill>
                          <a:effectLst/>
                          <a:latin typeface="Calibri" panose="020F0502020204030204" pitchFamily="34" charset="0"/>
                        </a:rPr>
                        <a:t>84%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34604"/>
                  </a:ext>
                </a:extLst>
              </a:tr>
              <a:tr h="542925">
                <a:tc>
                  <a:txBody>
                    <a:bodyPr/>
                    <a:lstStyle/>
                    <a:p>
                      <a:pPr algn="ctr" fontAlgn="b"/>
                      <a:r>
                        <a:rPr lang="en-US" sz="1800" b="1" i="0" u="none" strike="noStrike">
                          <a:solidFill>
                            <a:schemeClr val="accent4"/>
                          </a:solidFill>
                          <a:effectLst/>
                          <a:latin typeface="Calibri" panose="020F0502020204030204" pitchFamily="34" charset="0"/>
                        </a:rPr>
                        <a:t>80%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5417939"/>
                  </a:ext>
                </a:extLst>
              </a:tr>
              <a:tr h="561975">
                <a:tc>
                  <a:txBody>
                    <a:bodyPr/>
                    <a:lstStyle/>
                    <a:p>
                      <a:pPr algn="ctr" fontAlgn="b"/>
                      <a:r>
                        <a:rPr lang="en-US" sz="1800" b="1" i="0" u="none" strike="noStrike" dirty="0">
                          <a:solidFill>
                            <a:schemeClr val="accent4"/>
                          </a:solidFill>
                          <a:effectLst/>
                          <a:latin typeface="Calibri" panose="020F0502020204030204" pitchFamily="34" charset="0"/>
                        </a:rPr>
                        <a:t>75%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773200"/>
                  </a:ext>
                </a:extLst>
              </a:tr>
              <a:tr h="561975">
                <a:tc>
                  <a:txBody>
                    <a:bodyPr/>
                    <a:lstStyle/>
                    <a:p>
                      <a:pPr algn="ctr" fontAlgn="b"/>
                      <a:r>
                        <a:rPr lang="en-US" sz="1800" b="1" i="0" u="none" strike="noStrike" dirty="0">
                          <a:solidFill>
                            <a:schemeClr val="accent4"/>
                          </a:solidFill>
                          <a:effectLst/>
                          <a:latin typeface="Calibri" panose="020F0502020204030204" pitchFamily="34" charset="0"/>
                        </a:rPr>
                        <a:t>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438016"/>
                  </a:ext>
                </a:extLst>
              </a:tr>
              <a:tr h="523875">
                <a:tc>
                  <a:txBody>
                    <a:bodyPr/>
                    <a:lstStyle/>
                    <a:p>
                      <a:pPr algn="ctr" fontAlgn="b"/>
                      <a:r>
                        <a:rPr lang="en-US" sz="1800" b="1" i="0" u="none" strike="noStrike">
                          <a:solidFill>
                            <a:schemeClr val="accent4"/>
                          </a:solidFill>
                          <a:effectLst/>
                          <a:latin typeface="Calibri" panose="020F0502020204030204" pitchFamily="34" charset="0"/>
                        </a:rPr>
                        <a:t>65%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786757"/>
                  </a:ext>
                </a:extLst>
              </a:tr>
              <a:tr h="552450">
                <a:tc>
                  <a:txBody>
                    <a:bodyPr/>
                    <a:lstStyle/>
                    <a:p>
                      <a:pPr algn="ctr" fontAlgn="b"/>
                      <a:r>
                        <a:rPr lang="en-US" sz="1800" b="1" i="0" u="none" strike="noStrike">
                          <a:solidFill>
                            <a:schemeClr val="accent4"/>
                          </a:solidFill>
                          <a:effectLst/>
                          <a:latin typeface="Calibri" panose="020F0502020204030204" pitchFamily="34" charset="0"/>
                        </a:rPr>
                        <a:t>64%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531921"/>
                  </a:ext>
                </a:extLst>
              </a:tr>
              <a:tr h="542925">
                <a:tc>
                  <a:txBody>
                    <a:bodyPr/>
                    <a:lstStyle/>
                    <a:p>
                      <a:pPr algn="ctr" fontAlgn="b"/>
                      <a:r>
                        <a:rPr lang="en-US" sz="1800" b="1" i="0" u="none" strike="noStrike">
                          <a:solidFill>
                            <a:schemeClr val="accent4"/>
                          </a:solidFill>
                          <a:effectLst/>
                          <a:latin typeface="Calibri" panose="020F0502020204030204" pitchFamily="34" charset="0"/>
                        </a:rPr>
                        <a:t>63%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4510891"/>
                  </a:ext>
                </a:extLst>
              </a:tr>
              <a:tr h="561975">
                <a:tc>
                  <a:txBody>
                    <a:bodyPr/>
                    <a:lstStyle/>
                    <a:p>
                      <a:pPr algn="ctr" fontAlgn="b"/>
                      <a:r>
                        <a:rPr lang="en-US" sz="1800" b="1" i="0" u="none" strike="noStrike" dirty="0">
                          <a:solidFill>
                            <a:schemeClr val="accent4"/>
                          </a:solidFill>
                          <a:effectLst/>
                          <a:latin typeface="Calibri" panose="020F0502020204030204" pitchFamily="34" charset="0"/>
                        </a:rPr>
                        <a:t>60%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4864743"/>
                  </a:ext>
                </a:extLst>
              </a:tr>
            </a:tbl>
          </a:graphicData>
        </a:graphic>
      </p:graphicFrame>
      <p:sp>
        <p:nvSpPr>
          <p:cNvPr id="5" name="Title 4">
            <a:extLst>
              <a:ext uri="{FF2B5EF4-FFF2-40B4-BE49-F238E27FC236}">
                <a16:creationId xmlns:a16="http://schemas.microsoft.com/office/drawing/2014/main" id="{F229C740-E3C7-4A9D-867C-7743FCCCEC2A}"/>
              </a:ext>
            </a:extLst>
          </p:cNvPr>
          <p:cNvSpPr>
            <a:spLocks noGrp="1"/>
          </p:cNvSpPr>
          <p:nvPr>
            <p:ph type="title"/>
          </p:nvPr>
        </p:nvSpPr>
        <p:spPr/>
        <p:txBody>
          <a:bodyPr>
            <a:normAutofit fontScale="90000"/>
          </a:bodyPr>
          <a:lstStyle/>
          <a:p>
            <a:r>
              <a:rPr lang="en-US" dirty="0"/>
              <a:t>The most pressing concerns are housing costs, traffic congestion, droughts, and trash in Lake Tahoe.</a:t>
            </a:r>
          </a:p>
        </p:txBody>
      </p:sp>
      <p:cxnSp>
        <p:nvCxnSpPr>
          <p:cNvPr id="3" name="Straight Connector 2">
            <a:extLst>
              <a:ext uri="{FF2B5EF4-FFF2-40B4-BE49-F238E27FC236}">
                <a16:creationId xmlns:a16="http://schemas.microsoft.com/office/drawing/2014/main" id="{1CB25C8E-058D-4C86-A356-8E1961696158}"/>
              </a:ext>
            </a:extLst>
          </p:cNvPr>
          <p:cNvCxnSpPr/>
          <p:nvPr/>
        </p:nvCxnSpPr>
        <p:spPr>
          <a:xfrm>
            <a:off x="148046" y="3927567"/>
            <a:ext cx="8891451"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7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0291-FCCC-42AD-BA93-72A5D7F09A56}"/>
              </a:ext>
            </a:extLst>
          </p:cNvPr>
          <p:cNvSpPr>
            <a:spLocks noGrp="1"/>
          </p:cNvSpPr>
          <p:nvPr>
            <p:ph type="body" sz="quarter" idx="10"/>
          </p:nvPr>
        </p:nvSpPr>
        <p:spPr/>
        <p:txBody>
          <a:bodyPr/>
          <a:lstStyle/>
          <a:p>
            <a:r>
              <a:rPr lang="en-US" dirty="0"/>
              <a:t>I’m going to read you a list of issues that could be problems for people living in the North Lake Tahoe area. Please tell me whether you personally consider it to be an extremely serious problem, a very serious problem, a somewhat serious problem, or not too serious a problem at all for people living in the area.</a:t>
            </a:r>
            <a:br>
              <a:rPr lang="en-US" dirty="0"/>
            </a:br>
            <a:r>
              <a:rPr lang="en-US" dirty="0"/>
              <a:t>Split Sample</a:t>
            </a:r>
          </a:p>
        </p:txBody>
      </p:sp>
      <p:graphicFrame>
        <p:nvGraphicFramePr>
          <p:cNvPr id="6" name="Chart 5">
            <a:extLst>
              <a:ext uri="{FF2B5EF4-FFF2-40B4-BE49-F238E27FC236}">
                <a16:creationId xmlns:a16="http://schemas.microsoft.com/office/drawing/2014/main" id="{16157359-A03D-4DFD-8548-0380529A57A9}"/>
              </a:ext>
            </a:extLst>
          </p:cNvPr>
          <p:cNvGraphicFramePr/>
          <p:nvPr>
            <p:extLst>
              <p:ext uri="{D42A27DB-BD31-4B8C-83A1-F6EECF244321}">
                <p14:modId xmlns:p14="http://schemas.microsoft.com/office/powerpoint/2010/main" val="3215678505"/>
              </p:ext>
            </p:extLst>
          </p:nvPr>
        </p:nvGraphicFramePr>
        <p:xfrm>
          <a:off x="1" y="1328484"/>
          <a:ext cx="8232128" cy="49640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4F238356-BF2A-4944-A5F7-0D9604018ACF}"/>
              </a:ext>
            </a:extLst>
          </p:cNvPr>
          <p:cNvGraphicFramePr>
            <a:graphicFrameLocks noGrp="1"/>
          </p:cNvGraphicFramePr>
          <p:nvPr>
            <p:extLst>
              <p:ext uri="{D42A27DB-BD31-4B8C-83A1-F6EECF244321}">
                <p14:modId xmlns:p14="http://schemas.microsoft.com/office/powerpoint/2010/main" val="2673345997"/>
              </p:ext>
            </p:extLst>
          </p:nvPr>
        </p:nvGraphicFramePr>
        <p:xfrm>
          <a:off x="8050918" y="1306868"/>
          <a:ext cx="1055566" cy="4636732"/>
        </p:xfrm>
        <a:graphic>
          <a:graphicData uri="http://schemas.openxmlformats.org/drawingml/2006/table">
            <a:tbl>
              <a:tblPr>
                <a:tableStyleId>{5C22544A-7EE6-4342-B048-85BDC9FD1C3A}</a:tableStyleId>
              </a:tblPr>
              <a:tblGrid>
                <a:gridCol w="1055566">
                  <a:extLst>
                    <a:ext uri="{9D8B030D-6E8A-4147-A177-3AD203B41FA5}">
                      <a16:colId xmlns:a16="http://schemas.microsoft.com/office/drawing/2014/main" val="20000"/>
                    </a:ext>
                  </a:extLst>
                </a:gridCol>
              </a:tblGrid>
              <a:tr h="0">
                <a:tc>
                  <a:txBody>
                    <a:bodyPr/>
                    <a:lstStyle/>
                    <a:p>
                      <a:pPr algn="ctr" fontAlgn="ctr">
                        <a:lnSpc>
                          <a:spcPts val="1700"/>
                        </a:lnSpc>
                      </a:pPr>
                      <a:r>
                        <a:rPr lang="en-US" sz="1800" b="1" i="0" u="none" strike="noStrike" dirty="0">
                          <a:solidFill>
                            <a:schemeClr val="accent4"/>
                          </a:solidFill>
                          <a:effectLst/>
                          <a:latin typeface="+mn-lt"/>
                        </a:rPr>
                        <a:t>Ext./Very Ser. Prob.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3664">
                <a:tc>
                  <a:txBody>
                    <a:bodyPr/>
                    <a:lstStyle/>
                    <a:p>
                      <a:pPr algn="ctr" fontAlgn="b"/>
                      <a:r>
                        <a:rPr lang="en-US" sz="1800" b="1" i="0" u="none" strike="noStrike" dirty="0">
                          <a:solidFill>
                            <a:schemeClr val="accent4"/>
                          </a:solidFill>
                          <a:effectLst/>
                          <a:latin typeface="Calibri" panose="020F0502020204030204" pitchFamily="34" charset="0"/>
                        </a:rPr>
                        <a:t>58%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34604"/>
                  </a:ext>
                </a:extLst>
              </a:tr>
              <a:tr h="638175">
                <a:tc>
                  <a:txBody>
                    <a:bodyPr/>
                    <a:lstStyle/>
                    <a:p>
                      <a:pPr algn="ctr" fontAlgn="b"/>
                      <a:r>
                        <a:rPr lang="en-US" sz="1800" b="1" i="0" u="none" strike="noStrike" dirty="0">
                          <a:solidFill>
                            <a:schemeClr val="accent4"/>
                          </a:solidFill>
                          <a:effectLst/>
                          <a:latin typeface="Calibri" panose="020F0502020204030204" pitchFamily="34" charset="0"/>
                        </a:rPr>
                        <a:t>57%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5417939"/>
                  </a:ext>
                </a:extLst>
              </a:tr>
              <a:tr h="628650">
                <a:tc>
                  <a:txBody>
                    <a:bodyPr/>
                    <a:lstStyle/>
                    <a:p>
                      <a:pPr algn="ctr" fontAlgn="b"/>
                      <a:r>
                        <a:rPr lang="en-US" sz="1800" b="1" i="0" u="none" strike="noStrike">
                          <a:solidFill>
                            <a:schemeClr val="accent4"/>
                          </a:solidFill>
                          <a:effectLst/>
                          <a:latin typeface="Calibri" panose="020F0502020204030204" pitchFamily="34" charset="0"/>
                        </a:rPr>
                        <a:t>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773200"/>
                  </a:ext>
                </a:extLst>
              </a:tr>
              <a:tr h="619125">
                <a:tc>
                  <a:txBody>
                    <a:bodyPr/>
                    <a:lstStyle/>
                    <a:p>
                      <a:pPr algn="ctr" fontAlgn="b"/>
                      <a:r>
                        <a:rPr lang="en-US" sz="1800" b="1" i="0" u="none" strike="noStrike">
                          <a:solidFill>
                            <a:schemeClr val="accent4"/>
                          </a:solidFill>
                          <a:effectLst/>
                          <a:latin typeface="Calibri" panose="020F0502020204030204" pitchFamily="34" charset="0"/>
                        </a:rPr>
                        <a:t>43%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438016"/>
                  </a:ext>
                </a:extLst>
              </a:tr>
              <a:tr h="619125">
                <a:tc>
                  <a:txBody>
                    <a:bodyPr/>
                    <a:lstStyle/>
                    <a:p>
                      <a:pPr algn="ctr" fontAlgn="b"/>
                      <a:r>
                        <a:rPr lang="en-US" sz="1800" b="1" i="0" u="none" strike="noStrike" dirty="0">
                          <a:solidFill>
                            <a:schemeClr val="accent4"/>
                          </a:solidFill>
                          <a:effectLst/>
                          <a:latin typeface="Calibri" panose="020F0502020204030204" pitchFamily="34" charset="0"/>
                        </a:rPr>
                        <a:t>40%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786757"/>
                  </a:ext>
                </a:extLst>
              </a:tr>
              <a:tr h="638175">
                <a:tc>
                  <a:txBody>
                    <a:bodyPr/>
                    <a:lstStyle/>
                    <a:p>
                      <a:pPr algn="ctr" fontAlgn="b"/>
                      <a:r>
                        <a:rPr lang="en-US" sz="1800" b="1" i="0" u="none" strike="noStrike">
                          <a:solidFill>
                            <a:schemeClr val="accent4"/>
                          </a:solidFill>
                          <a:effectLst/>
                          <a:latin typeface="Calibri" panose="020F0502020204030204" pitchFamily="34" charset="0"/>
                        </a:rPr>
                        <a:t>40%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531921"/>
                  </a:ext>
                </a:extLst>
              </a:tr>
              <a:tr h="628650">
                <a:tc>
                  <a:txBody>
                    <a:bodyPr/>
                    <a:lstStyle/>
                    <a:p>
                      <a:pPr algn="ctr" fontAlgn="b"/>
                      <a:r>
                        <a:rPr lang="en-US" sz="1800" b="1" i="0" u="none" strike="noStrike" dirty="0">
                          <a:solidFill>
                            <a:schemeClr val="accent4"/>
                          </a:solidFill>
                          <a:effectLst/>
                          <a:latin typeface="Calibri" panose="020F0502020204030204" pitchFamily="34" charset="0"/>
                        </a:rPr>
                        <a:t>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4510891"/>
                  </a:ext>
                </a:extLst>
              </a:tr>
            </a:tbl>
          </a:graphicData>
        </a:graphic>
      </p:graphicFrame>
      <p:sp>
        <p:nvSpPr>
          <p:cNvPr id="5" name="Title 4">
            <a:extLst>
              <a:ext uri="{FF2B5EF4-FFF2-40B4-BE49-F238E27FC236}">
                <a16:creationId xmlns:a16="http://schemas.microsoft.com/office/drawing/2014/main" id="{F229C740-E3C7-4A9D-867C-7743FCCCEC2A}"/>
              </a:ext>
            </a:extLst>
          </p:cNvPr>
          <p:cNvSpPr>
            <a:spLocks noGrp="1"/>
          </p:cNvSpPr>
          <p:nvPr>
            <p:ph type="title"/>
          </p:nvPr>
        </p:nvSpPr>
        <p:spPr/>
        <p:txBody>
          <a:bodyPr/>
          <a:lstStyle/>
          <a:p>
            <a:r>
              <a:rPr lang="en-US" dirty="0"/>
              <a:t>Economic concerns were </a:t>
            </a:r>
            <a:br>
              <a:rPr lang="en-US" dirty="0"/>
            </a:br>
            <a:r>
              <a:rPr lang="en-US" dirty="0"/>
              <a:t>seen as far less pressing.</a:t>
            </a:r>
          </a:p>
        </p:txBody>
      </p:sp>
      <p:cxnSp>
        <p:nvCxnSpPr>
          <p:cNvPr id="8" name="Straight Connector 7">
            <a:extLst>
              <a:ext uri="{FF2B5EF4-FFF2-40B4-BE49-F238E27FC236}">
                <a16:creationId xmlns:a16="http://schemas.microsoft.com/office/drawing/2014/main" id="{6CDF087B-6CEA-4AA5-9B95-463B0E1A7A59}"/>
              </a:ext>
            </a:extLst>
          </p:cNvPr>
          <p:cNvCxnSpPr/>
          <p:nvPr/>
        </p:nvCxnSpPr>
        <p:spPr>
          <a:xfrm>
            <a:off x="148046" y="3631469"/>
            <a:ext cx="8891451"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9" name="Speech Bubble: Rectangle with Corners Rounded 8">
            <a:extLst>
              <a:ext uri="{FF2B5EF4-FFF2-40B4-BE49-F238E27FC236}">
                <a16:creationId xmlns:a16="http://schemas.microsoft.com/office/drawing/2014/main" id="{304B3C5D-A67E-46E3-B5A7-0699CDAFD506}"/>
              </a:ext>
            </a:extLst>
          </p:cNvPr>
          <p:cNvSpPr/>
          <p:nvPr/>
        </p:nvSpPr>
        <p:spPr>
          <a:xfrm>
            <a:off x="592183" y="5529516"/>
            <a:ext cx="8427991" cy="627443"/>
          </a:xfrm>
          <a:prstGeom prst="wedgeRoundRectCallout">
            <a:avLst>
              <a:gd name="adj1" fmla="val -21369"/>
              <a:gd name="adj2" fmla="val 21474"/>
              <a:gd name="adj3" fmla="val 16667"/>
            </a:avLst>
          </a:prstGeom>
          <a:solidFill>
            <a:srgbClr val="C00000">
              <a:alpha val="20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350165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00A43D1F-62DC-497D-9BC7-BC35E0050F2A}"/>
              </a:ext>
            </a:extLst>
          </p:cNvPr>
          <p:cNvSpPr>
            <a:spLocks noGrp="1"/>
          </p:cNvSpPr>
          <p:nvPr>
            <p:ph type="body" sz="quarter" idx="10"/>
          </p:nvPr>
        </p:nvSpPr>
        <p:spPr/>
        <p:txBody>
          <a:bodyPr/>
          <a:lstStyle/>
          <a:p>
            <a:r>
              <a:rPr lang="en-US" dirty="0"/>
              <a:t>Would you say that to provide local services, the North Lake Tahoe region has a great need for additional funding, some need, a little need, or no real need for additional funding? </a:t>
            </a:r>
          </a:p>
        </p:txBody>
      </p:sp>
      <p:graphicFrame>
        <p:nvGraphicFramePr>
          <p:cNvPr id="4" name="Chart 3">
            <a:extLst>
              <a:ext uri="{FF2B5EF4-FFF2-40B4-BE49-F238E27FC236}">
                <a16:creationId xmlns:a16="http://schemas.microsoft.com/office/drawing/2014/main" id="{58EC1A9E-8AAA-4690-A938-F14556DFF124}"/>
              </a:ext>
            </a:extLst>
          </p:cNvPr>
          <p:cNvGraphicFramePr/>
          <p:nvPr>
            <p:extLst>
              <p:ext uri="{D42A27DB-BD31-4B8C-83A1-F6EECF244321}">
                <p14:modId xmlns:p14="http://schemas.microsoft.com/office/powerpoint/2010/main" val="3613043084"/>
              </p:ext>
            </p:extLst>
          </p:nvPr>
        </p:nvGraphicFramePr>
        <p:xfrm>
          <a:off x="1794485" y="2183255"/>
          <a:ext cx="2833800" cy="3851951"/>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Bracket 4">
            <a:extLst>
              <a:ext uri="{FF2B5EF4-FFF2-40B4-BE49-F238E27FC236}">
                <a16:creationId xmlns:a16="http://schemas.microsoft.com/office/drawing/2014/main" id="{CA7B8438-E315-4F85-8C03-98FFBF532F18}"/>
              </a:ext>
            </a:extLst>
          </p:cNvPr>
          <p:cNvSpPr/>
          <p:nvPr/>
        </p:nvSpPr>
        <p:spPr bwMode="auto">
          <a:xfrm>
            <a:off x="3886511" y="2299145"/>
            <a:ext cx="146304" cy="935593"/>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6" name="Right Bracket 5">
            <a:extLst>
              <a:ext uri="{FF2B5EF4-FFF2-40B4-BE49-F238E27FC236}">
                <a16:creationId xmlns:a16="http://schemas.microsoft.com/office/drawing/2014/main" id="{35EA6D75-B27D-46D5-B167-C04CFCBAAE0C}"/>
              </a:ext>
            </a:extLst>
          </p:cNvPr>
          <p:cNvSpPr/>
          <p:nvPr/>
        </p:nvSpPr>
        <p:spPr bwMode="auto">
          <a:xfrm>
            <a:off x="2776891" y="3802346"/>
            <a:ext cx="146304" cy="92437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graphicFrame>
        <p:nvGraphicFramePr>
          <p:cNvPr id="7" name="Table 6">
            <a:extLst>
              <a:ext uri="{FF2B5EF4-FFF2-40B4-BE49-F238E27FC236}">
                <a16:creationId xmlns:a16="http://schemas.microsoft.com/office/drawing/2014/main" id="{E527DF5F-DCA8-48F7-9E8F-896037113910}"/>
              </a:ext>
            </a:extLst>
          </p:cNvPr>
          <p:cNvGraphicFramePr>
            <a:graphicFrameLocks noGrp="1"/>
          </p:cNvGraphicFramePr>
          <p:nvPr>
            <p:extLst>
              <p:ext uri="{D42A27DB-BD31-4B8C-83A1-F6EECF244321}">
                <p14:modId xmlns:p14="http://schemas.microsoft.com/office/powerpoint/2010/main" val="3087325779"/>
              </p:ext>
            </p:extLst>
          </p:nvPr>
        </p:nvGraphicFramePr>
        <p:xfrm>
          <a:off x="57738" y="2387377"/>
          <a:ext cx="1717971" cy="3270473"/>
        </p:xfrm>
        <a:graphic>
          <a:graphicData uri="http://schemas.openxmlformats.org/drawingml/2006/table">
            <a:tbl>
              <a:tblPr>
                <a:tableStyleId>{5C22544A-7EE6-4342-B048-85BDC9FD1C3A}</a:tableStyleId>
              </a:tblPr>
              <a:tblGrid>
                <a:gridCol w="1717971">
                  <a:extLst>
                    <a:ext uri="{9D8B030D-6E8A-4147-A177-3AD203B41FA5}">
                      <a16:colId xmlns:a16="http://schemas.microsoft.com/office/drawing/2014/main" val="20000"/>
                    </a:ext>
                  </a:extLst>
                </a:gridCol>
              </a:tblGrid>
              <a:tr h="0">
                <a:tc>
                  <a:txBody>
                    <a:bodyPr/>
                    <a:lstStyle/>
                    <a:p>
                      <a:pPr algn="r" fontAlgn="ctr"/>
                      <a:r>
                        <a:rPr lang="en-US" sz="1800" b="0" i="0" u="none" strike="noStrike" dirty="0">
                          <a:solidFill>
                            <a:schemeClr val="tx1"/>
                          </a:solidFill>
                          <a:effectLst/>
                          <a:latin typeface="+mn-lt"/>
                        </a:rPr>
                        <a:t>Great need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3458">
                <a:tc>
                  <a:txBody>
                    <a:bodyPr/>
                    <a:lstStyle/>
                    <a:p>
                      <a:pPr algn="r" fontAlgn="b"/>
                      <a:r>
                        <a:rPr lang="en-US" sz="1800" b="0" i="0" u="none" strike="noStrike" dirty="0">
                          <a:solidFill>
                            <a:schemeClr val="tx1"/>
                          </a:solidFill>
                          <a:effectLst/>
                          <a:latin typeface="+mn-lt"/>
                        </a:rPr>
                        <a:t>Some need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6302">
                <a:tc>
                  <a:txBody>
                    <a:bodyPr/>
                    <a:lstStyle/>
                    <a:p>
                      <a:pPr algn="r" fontAlgn="b"/>
                      <a:endParaRPr lang="en-US" sz="1800" b="0" i="0" u="none" strike="noStrike" dirty="0">
                        <a:solidFill>
                          <a:schemeClr val="tx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9105">
                <a:tc>
                  <a:txBody>
                    <a:bodyPr/>
                    <a:lstStyle/>
                    <a:p>
                      <a:pPr algn="r" fontAlgn="ctr"/>
                      <a:r>
                        <a:rPr lang="en-US" sz="1800" b="0" i="0" u="none" strike="noStrike" dirty="0">
                          <a:solidFill>
                            <a:schemeClr val="tx1"/>
                          </a:solidFill>
                          <a:effectLst/>
                          <a:latin typeface="+mn-lt"/>
                        </a:rPr>
                        <a:t>A little need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9543">
                <a:tc>
                  <a:txBody>
                    <a:bodyPr/>
                    <a:lstStyle/>
                    <a:p>
                      <a:pPr algn="r" fontAlgn="b"/>
                      <a:r>
                        <a:rPr lang="en-US" sz="1800" b="0" i="0" u="none" strike="noStrike" dirty="0">
                          <a:solidFill>
                            <a:schemeClr val="tx1"/>
                          </a:solidFill>
                          <a:effectLst/>
                          <a:latin typeface="+mn-lt"/>
                        </a:rPr>
                        <a:t>No real need</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66302">
                <a:tc>
                  <a:txBody>
                    <a:bodyPr/>
                    <a:lstStyle/>
                    <a:p>
                      <a:pPr algn="r" fontAlgn="ctr"/>
                      <a:endParaRPr lang="en-US" sz="1800" b="0" i="0" u="none" strike="noStrike" dirty="0">
                        <a:solidFill>
                          <a:schemeClr val="tx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33823">
                <a:tc>
                  <a:txBody>
                    <a:bodyPr/>
                    <a:lstStyle/>
                    <a:p>
                      <a:pPr algn="r" fontAlgn="ctr"/>
                      <a:r>
                        <a:rPr lang="en-US" sz="1800" u="none" strike="noStrike" dirty="0">
                          <a:solidFill>
                            <a:schemeClr val="tx1"/>
                          </a:solidFill>
                          <a:effectLst/>
                          <a:latin typeface="+mn-lt"/>
                        </a:rPr>
                        <a:t>Don’t know</a:t>
                      </a:r>
                      <a:endParaRPr lang="en-US" sz="1800" b="0" i="0" u="none" strike="noStrike" dirty="0">
                        <a:solidFill>
                          <a:schemeClr val="tx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8" name="Chart 7">
            <a:extLst>
              <a:ext uri="{FF2B5EF4-FFF2-40B4-BE49-F238E27FC236}">
                <a16:creationId xmlns:a16="http://schemas.microsoft.com/office/drawing/2014/main" id="{9AC56230-32C8-4A0E-97A4-FD01C32F1A72}"/>
              </a:ext>
            </a:extLst>
          </p:cNvPr>
          <p:cNvGraphicFramePr/>
          <p:nvPr>
            <p:extLst>
              <p:ext uri="{D42A27DB-BD31-4B8C-83A1-F6EECF244321}">
                <p14:modId xmlns:p14="http://schemas.microsoft.com/office/powerpoint/2010/main" val="3927580539"/>
              </p:ext>
            </p:extLst>
          </p:nvPr>
        </p:nvGraphicFramePr>
        <p:xfrm>
          <a:off x="5467377" y="2183255"/>
          <a:ext cx="2833800" cy="385195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3B52DBE-C737-4F45-977A-0136D077722E}"/>
              </a:ext>
            </a:extLst>
          </p:cNvPr>
          <p:cNvSpPr txBox="1"/>
          <p:nvPr/>
        </p:nvSpPr>
        <p:spPr>
          <a:xfrm>
            <a:off x="1936981" y="1580572"/>
            <a:ext cx="2485507" cy="369332"/>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defRPr b="1"/>
            </a:lvl1pPr>
          </a:lstStyle>
          <a:p>
            <a:r>
              <a:rPr lang="en-US" dirty="0"/>
              <a:t>2018</a:t>
            </a:r>
          </a:p>
        </p:txBody>
      </p:sp>
      <p:sp>
        <p:nvSpPr>
          <p:cNvPr id="10" name="Right Bracket 9">
            <a:extLst>
              <a:ext uri="{FF2B5EF4-FFF2-40B4-BE49-F238E27FC236}">
                <a16:creationId xmlns:a16="http://schemas.microsoft.com/office/drawing/2014/main" id="{85A0DDE3-70F9-4B1D-BD80-2B564EDD3511}"/>
              </a:ext>
            </a:extLst>
          </p:cNvPr>
          <p:cNvSpPr/>
          <p:nvPr/>
        </p:nvSpPr>
        <p:spPr bwMode="auto">
          <a:xfrm>
            <a:off x="7534622" y="2299145"/>
            <a:ext cx="146304" cy="935593"/>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1" name="Right Bracket 10">
            <a:extLst>
              <a:ext uri="{FF2B5EF4-FFF2-40B4-BE49-F238E27FC236}">
                <a16:creationId xmlns:a16="http://schemas.microsoft.com/office/drawing/2014/main" id="{09260ECA-A736-43E7-AD77-4C4BD9EAEC27}"/>
              </a:ext>
            </a:extLst>
          </p:cNvPr>
          <p:cNvSpPr/>
          <p:nvPr/>
        </p:nvSpPr>
        <p:spPr bwMode="auto">
          <a:xfrm>
            <a:off x="6436547" y="3788491"/>
            <a:ext cx="146304" cy="92437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20738"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F5B6C258-6CAE-43B3-90E9-52D6AD309DE8}"/>
              </a:ext>
            </a:extLst>
          </p:cNvPr>
          <p:cNvSpPr txBox="1"/>
          <p:nvPr/>
        </p:nvSpPr>
        <p:spPr>
          <a:xfrm>
            <a:off x="7642267" y="2353559"/>
            <a:ext cx="1402396" cy="826765"/>
          </a:xfrm>
          <a:prstGeom prst="rect">
            <a:avLst/>
          </a:prstGeom>
          <a:noFill/>
        </p:spPr>
        <p:txBody>
          <a:bodyPr wrap="square" rtlCol="0">
            <a:spAutoFit/>
          </a:bodyPr>
          <a:lstStyle/>
          <a:p>
            <a:pPr algn="ctr">
              <a:lnSpc>
                <a:spcPts val="1900"/>
              </a:lnSpc>
            </a:pPr>
            <a:r>
              <a:rPr lang="en-US" b="1" dirty="0">
                <a:solidFill>
                  <a:schemeClr val="accent1"/>
                </a:solidFill>
              </a:rPr>
              <a:t>Great/</a:t>
            </a:r>
            <a:br>
              <a:rPr lang="en-US" b="1" dirty="0">
                <a:solidFill>
                  <a:schemeClr val="accent1"/>
                </a:solidFill>
              </a:rPr>
            </a:br>
            <a:r>
              <a:rPr lang="en-US" b="1" dirty="0">
                <a:solidFill>
                  <a:schemeClr val="accent1"/>
                </a:solidFill>
              </a:rPr>
              <a:t>Some Need</a:t>
            </a:r>
            <a:br>
              <a:rPr lang="en-US" b="1" dirty="0">
                <a:solidFill>
                  <a:schemeClr val="accent1"/>
                </a:solidFill>
              </a:rPr>
            </a:br>
            <a:r>
              <a:rPr lang="en-US" b="1" dirty="0">
                <a:solidFill>
                  <a:schemeClr val="accent1"/>
                </a:solidFill>
              </a:rPr>
              <a:t>71%</a:t>
            </a:r>
          </a:p>
        </p:txBody>
      </p:sp>
      <p:sp>
        <p:nvSpPr>
          <p:cNvPr id="13" name="TextBox 12">
            <a:extLst>
              <a:ext uri="{FF2B5EF4-FFF2-40B4-BE49-F238E27FC236}">
                <a16:creationId xmlns:a16="http://schemas.microsoft.com/office/drawing/2014/main" id="{CEC96DED-7653-4F4C-A5C1-277BE8124FC1}"/>
              </a:ext>
            </a:extLst>
          </p:cNvPr>
          <p:cNvSpPr txBox="1"/>
          <p:nvPr/>
        </p:nvSpPr>
        <p:spPr>
          <a:xfrm>
            <a:off x="6546972" y="3837295"/>
            <a:ext cx="1557649" cy="823302"/>
          </a:xfrm>
          <a:prstGeom prst="rect">
            <a:avLst/>
          </a:prstGeom>
          <a:noFill/>
        </p:spPr>
        <p:txBody>
          <a:bodyPr wrap="square" rtlCol="0">
            <a:spAutoFit/>
          </a:bodyPr>
          <a:lstStyle/>
          <a:p>
            <a:pPr algn="ctr">
              <a:lnSpc>
                <a:spcPts val="1900"/>
              </a:lnSpc>
            </a:pPr>
            <a:r>
              <a:rPr lang="en-US" b="1" dirty="0">
                <a:solidFill>
                  <a:schemeClr val="accent4"/>
                </a:solidFill>
              </a:rPr>
              <a:t>Little/</a:t>
            </a:r>
            <a:br>
              <a:rPr lang="en-US" b="1" dirty="0">
                <a:solidFill>
                  <a:schemeClr val="accent4"/>
                </a:solidFill>
              </a:rPr>
            </a:br>
            <a:r>
              <a:rPr lang="en-US" b="1" dirty="0">
                <a:solidFill>
                  <a:schemeClr val="accent4"/>
                </a:solidFill>
              </a:rPr>
              <a:t>No Real Need</a:t>
            </a:r>
            <a:br>
              <a:rPr lang="en-US" b="1" dirty="0">
                <a:solidFill>
                  <a:schemeClr val="accent4"/>
                </a:solidFill>
              </a:rPr>
            </a:br>
            <a:r>
              <a:rPr lang="en-US" b="1" dirty="0">
                <a:solidFill>
                  <a:schemeClr val="accent4"/>
                </a:solidFill>
              </a:rPr>
              <a:t>19%</a:t>
            </a:r>
          </a:p>
        </p:txBody>
      </p:sp>
      <p:sp>
        <p:nvSpPr>
          <p:cNvPr id="14" name="TextBox 13">
            <a:extLst>
              <a:ext uri="{FF2B5EF4-FFF2-40B4-BE49-F238E27FC236}">
                <a16:creationId xmlns:a16="http://schemas.microsoft.com/office/drawing/2014/main" id="{D85C5044-6C4C-4EE0-AC51-A16D80C6E65F}"/>
              </a:ext>
            </a:extLst>
          </p:cNvPr>
          <p:cNvSpPr txBox="1"/>
          <p:nvPr/>
        </p:nvSpPr>
        <p:spPr>
          <a:xfrm>
            <a:off x="5609590" y="1580572"/>
            <a:ext cx="2485507" cy="369332"/>
          </a:xfrm>
          <a:prstGeom prst="rect">
            <a:avLst/>
          </a:prstGeom>
          <a:solidFill>
            <a:schemeClr val="accent6">
              <a:lumMod val="40000"/>
              <a:lumOff val="60000"/>
            </a:schemeClr>
          </a:solidFill>
          <a:ln>
            <a:solidFill>
              <a:schemeClr val="accent1"/>
            </a:solidFill>
          </a:ln>
        </p:spPr>
        <p:txBody>
          <a:bodyPr wrap="square" rtlCol="0">
            <a:spAutoFit/>
          </a:bodyPr>
          <a:lstStyle>
            <a:defPPr>
              <a:defRPr lang="en-US"/>
            </a:defPPr>
            <a:lvl1pPr algn="ctr">
              <a:defRPr b="1"/>
            </a:lvl1pPr>
          </a:lstStyle>
          <a:p>
            <a:r>
              <a:rPr lang="en-US" dirty="0"/>
              <a:t>2021</a:t>
            </a:r>
          </a:p>
        </p:txBody>
      </p:sp>
      <p:sp>
        <p:nvSpPr>
          <p:cNvPr id="15" name="TextBox 14">
            <a:extLst>
              <a:ext uri="{FF2B5EF4-FFF2-40B4-BE49-F238E27FC236}">
                <a16:creationId xmlns:a16="http://schemas.microsoft.com/office/drawing/2014/main" id="{6125A21D-CD53-4F34-BEAE-C7E15368CFAD}"/>
              </a:ext>
            </a:extLst>
          </p:cNvPr>
          <p:cNvSpPr txBox="1"/>
          <p:nvPr/>
        </p:nvSpPr>
        <p:spPr>
          <a:xfrm>
            <a:off x="4009782" y="2353559"/>
            <a:ext cx="1370070" cy="826765"/>
          </a:xfrm>
          <a:prstGeom prst="rect">
            <a:avLst/>
          </a:prstGeom>
          <a:noFill/>
        </p:spPr>
        <p:txBody>
          <a:bodyPr wrap="square" rtlCol="0">
            <a:spAutoFit/>
          </a:bodyPr>
          <a:lstStyle/>
          <a:p>
            <a:pPr algn="ctr">
              <a:lnSpc>
                <a:spcPts val="1900"/>
              </a:lnSpc>
            </a:pPr>
            <a:r>
              <a:rPr lang="en-US" b="1" dirty="0">
                <a:solidFill>
                  <a:schemeClr val="accent1"/>
                </a:solidFill>
              </a:rPr>
              <a:t>Great/</a:t>
            </a:r>
            <a:br>
              <a:rPr lang="en-US" b="1" dirty="0">
                <a:solidFill>
                  <a:schemeClr val="accent1"/>
                </a:solidFill>
              </a:rPr>
            </a:br>
            <a:r>
              <a:rPr lang="en-US" b="1" dirty="0">
                <a:solidFill>
                  <a:schemeClr val="accent1"/>
                </a:solidFill>
              </a:rPr>
              <a:t>Some Need </a:t>
            </a:r>
            <a:br>
              <a:rPr lang="en-US" b="1" dirty="0">
                <a:solidFill>
                  <a:schemeClr val="accent1"/>
                </a:solidFill>
              </a:rPr>
            </a:br>
            <a:r>
              <a:rPr lang="en-US" b="1" dirty="0">
                <a:solidFill>
                  <a:schemeClr val="accent1"/>
                </a:solidFill>
              </a:rPr>
              <a:t>71%</a:t>
            </a:r>
          </a:p>
        </p:txBody>
      </p:sp>
      <p:sp>
        <p:nvSpPr>
          <p:cNvPr id="16" name="TextBox 15">
            <a:extLst>
              <a:ext uri="{FF2B5EF4-FFF2-40B4-BE49-F238E27FC236}">
                <a16:creationId xmlns:a16="http://schemas.microsoft.com/office/drawing/2014/main" id="{7491D57C-447B-40AA-9EC9-B5ECCE9ABF93}"/>
              </a:ext>
            </a:extLst>
          </p:cNvPr>
          <p:cNvSpPr txBox="1"/>
          <p:nvPr/>
        </p:nvSpPr>
        <p:spPr>
          <a:xfrm>
            <a:off x="2884467" y="3851150"/>
            <a:ext cx="1547545" cy="823302"/>
          </a:xfrm>
          <a:prstGeom prst="rect">
            <a:avLst/>
          </a:prstGeom>
          <a:noFill/>
        </p:spPr>
        <p:txBody>
          <a:bodyPr wrap="square" rtlCol="0">
            <a:spAutoFit/>
          </a:bodyPr>
          <a:lstStyle/>
          <a:p>
            <a:pPr algn="ctr">
              <a:lnSpc>
                <a:spcPts val="1900"/>
              </a:lnSpc>
            </a:pPr>
            <a:r>
              <a:rPr lang="en-US" b="1" dirty="0">
                <a:solidFill>
                  <a:schemeClr val="accent4"/>
                </a:solidFill>
              </a:rPr>
              <a:t>A Little/</a:t>
            </a:r>
            <a:br>
              <a:rPr lang="en-US" b="1" dirty="0">
                <a:solidFill>
                  <a:schemeClr val="accent4"/>
                </a:solidFill>
              </a:rPr>
            </a:br>
            <a:r>
              <a:rPr lang="en-US" b="1" dirty="0">
                <a:solidFill>
                  <a:schemeClr val="accent4"/>
                </a:solidFill>
              </a:rPr>
              <a:t>No Real Need</a:t>
            </a:r>
            <a:br>
              <a:rPr lang="en-US" b="1" dirty="0">
                <a:solidFill>
                  <a:schemeClr val="accent4"/>
                </a:solidFill>
              </a:rPr>
            </a:br>
            <a:r>
              <a:rPr lang="en-US" b="1" dirty="0">
                <a:solidFill>
                  <a:schemeClr val="accent4"/>
                </a:solidFill>
              </a:rPr>
              <a:t>23%</a:t>
            </a:r>
          </a:p>
        </p:txBody>
      </p:sp>
      <p:sp>
        <p:nvSpPr>
          <p:cNvPr id="19" name="Title 18">
            <a:extLst>
              <a:ext uri="{FF2B5EF4-FFF2-40B4-BE49-F238E27FC236}">
                <a16:creationId xmlns:a16="http://schemas.microsoft.com/office/drawing/2014/main" id="{85398776-68B3-4289-B794-B9AE14E3665F}"/>
              </a:ext>
            </a:extLst>
          </p:cNvPr>
          <p:cNvSpPr>
            <a:spLocks noGrp="1"/>
          </p:cNvSpPr>
          <p:nvPr>
            <p:ph type="title"/>
          </p:nvPr>
        </p:nvSpPr>
        <p:spPr/>
        <p:txBody>
          <a:bodyPr/>
          <a:lstStyle/>
          <a:p>
            <a:r>
              <a:rPr lang="en-US" dirty="0"/>
              <a:t>Similar majorities feel the region needs more funding, but the need is seen as more acute.</a:t>
            </a:r>
          </a:p>
        </p:txBody>
      </p:sp>
      <p:sp>
        <p:nvSpPr>
          <p:cNvPr id="18" name="Speech Bubble: Rectangle with Corners Rounded 17">
            <a:extLst>
              <a:ext uri="{FF2B5EF4-FFF2-40B4-BE49-F238E27FC236}">
                <a16:creationId xmlns:a16="http://schemas.microsoft.com/office/drawing/2014/main" id="{68B9BA0E-9699-4CC1-8E2F-8E5D55B12F4B}"/>
              </a:ext>
            </a:extLst>
          </p:cNvPr>
          <p:cNvSpPr/>
          <p:nvPr/>
        </p:nvSpPr>
        <p:spPr>
          <a:xfrm>
            <a:off x="1863234" y="2239595"/>
            <a:ext cx="1637612" cy="503605"/>
          </a:xfrm>
          <a:prstGeom prst="wedgeRoundRectCallout">
            <a:avLst>
              <a:gd name="adj1" fmla="val -21369"/>
              <a:gd name="adj2" fmla="val 21474"/>
              <a:gd name="adj3" fmla="val 16667"/>
            </a:avLst>
          </a:prstGeom>
          <a:solidFill>
            <a:srgbClr val="C00000">
              <a:alpha val="20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0" name="Speech Bubble: Rectangle with Corners Rounded 19">
            <a:extLst>
              <a:ext uri="{FF2B5EF4-FFF2-40B4-BE49-F238E27FC236}">
                <a16:creationId xmlns:a16="http://schemas.microsoft.com/office/drawing/2014/main" id="{CAB15FF0-E586-473C-8B06-FDA572A9FED2}"/>
              </a:ext>
            </a:extLst>
          </p:cNvPr>
          <p:cNvSpPr/>
          <p:nvPr/>
        </p:nvSpPr>
        <p:spPr>
          <a:xfrm>
            <a:off x="5538167" y="2247827"/>
            <a:ext cx="2104099" cy="503605"/>
          </a:xfrm>
          <a:prstGeom prst="wedgeRoundRectCallout">
            <a:avLst>
              <a:gd name="adj1" fmla="val -21369"/>
              <a:gd name="adj2" fmla="val 21474"/>
              <a:gd name="adj3" fmla="val 16667"/>
            </a:avLst>
          </a:prstGeom>
          <a:solidFill>
            <a:srgbClr val="C00000">
              <a:alpha val="20000"/>
            </a:srgb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extLst>
      <p:ext uri="{BB962C8B-B14F-4D97-AF65-F5344CB8AC3E}">
        <p14:creationId xmlns:p14="http://schemas.microsoft.com/office/powerpoint/2010/main" val="70571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Reactions to a Potential</a:t>
            </a:r>
            <a:br>
              <a:rPr lang="en-US" dirty="0"/>
            </a:br>
            <a:r>
              <a:rPr lang="en-US" dirty="0"/>
              <a:t>Measure Renewing </a:t>
            </a:r>
            <a:br>
              <a:rPr lang="en-US" dirty="0"/>
            </a:br>
            <a:r>
              <a:rPr lang="en-US" dirty="0"/>
              <a:t>the Existing TOT </a:t>
            </a:r>
            <a:br>
              <a:rPr lang="en-US" dirty="0"/>
            </a:br>
            <a:r>
              <a:rPr lang="en-US" dirty="0"/>
              <a:t>at the Current Rate</a:t>
            </a:r>
          </a:p>
        </p:txBody>
      </p:sp>
    </p:spTree>
    <p:extLst>
      <p:ext uri="{BB962C8B-B14F-4D97-AF65-F5344CB8AC3E}">
        <p14:creationId xmlns:p14="http://schemas.microsoft.com/office/powerpoint/2010/main" val="331487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5B8CA-26CB-4F5C-AEFD-C2D75392AB6A}"/>
              </a:ext>
            </a:extLst>
          </p:cNvPr>
          <p:cNvSpPr txBox="1"/>
          <p:nvPr/>
        </p:nvSpPr>
        <p:spPr>
          <a:xfrm>
            <a:off x="0" y="1252285"/>
            <a:ext cx="9128760" cy="353943"/>
          </a:xfrm>
          <a:prstGeom prst="rect">
            <a:avLst/>
          </a:prstGeom>
          <a:noFill/>
        </p:spPr>
        <p:txBody>
          <a:bodyPr wrap="square" rtlCol="0">
            <a:spAutoFit/>
          </a:bodyPr>
          <a:lstStyle/>
          <a:p>
            <a:pPr algn="ctr"/>
            <a:r>
              <a:rPr lang="en-US" sz="1700" i="1" dirty="0"/>
              <a:t>(General-Purpose Measure; Majority Vote Threshold)</a:t>
            </a:r>
          </a:p>
        </p:txBody>
      </p:sp>
      <p:sp>
        <p:nvSpPr>
          <p:cNvPr id="4" name="Title 3">
            <a:extLst>
              <a:ext uri="{FF2B5EF4-FFF2-40B4-BE49-F238E27FC236}">
                <a16:creationId xmlns:a16="http://schemas.microsoft.com/office/drawing/2014/main" id="{4EF3FF77-0D67-4A53-929E-B0CEA79D0AB2}"/>
              </a:ext>
            </a:extLst>
          </p:cNvPr>
          <p:cNvSpPr>
            <a:spLocks noGrp="1"/>
          </p:cNvSpPr>
          <p:nvPr>
            <p:ph type="title"/>
          </p:nvPr>
        </p:nvSpPr>
        <p:spPr/>
        <p:txBody>
          <a:bodyPr>
            <a:normAutofit/>
          </a:bodyPr>
          <a:lstStyle/>
          <a:p>
            <a:r>
              <a:rPr lang="en-US" dirty="0"/>
              <a:t>Hypothetical TOT Renewal Measure</a:t>
            </a:r>
            <a:br>
              <a:rPr lang="en-US" dirty="0"/>
            </a:br>
            <a:r>
              <a:rPr lang="en-US" dirty="0"/>
              <a:t>Ballot Language</a:t>
            </a:r>
          </a:p>
        </p:txBody>
      </p:sp>
      <p:sp>
        <p:nvSpPr>
          <p:cNvPr id="8" name="TextBox 7">
            <a:extLst>
              <a:ext uri="{FF2B5EF4-FFF2-40B4-BE49-F238E27FC236}">
                <a16:creationId xmlns:a16="http://schemas.microsoft.com/office/drawing/2014/main" id="{38BDE8E6-9118-4AA2-BE8E-D8A55EF95A17}"/>
              </a:ext>
            </a:extLst>
          </p:cNvPr>
          <p:cNvSpPr txBox="1"/>
          <p:nvPr/>
        </p:nvSpPr>
        <p:spPr>
          <a:xfrm>
            <a:off x="500063" y="1777603"/>
            <a:ext cx="8143875" cy="3785652"/>
          </a:xfrm>
          <a:prstGeom prst="rect">
            <a:avLst/>
          </a:prstGeom>
          <a:solidFill>
            <a:schemeClr val="bg2">
              <a:lumMod val="20000"/>
              <a:lumOff val="80000"/>
            </a:schemeClr>
          </a:solidFill>
        </p:spPr>
        <p:txBody>
          <a:bodyPr wrap="square">
            <a:spAutoFit/>
          </a:bodyPr>
          <a:lstStyle/>
          <a:p>
            <a:pPr algn="just"/>
            <a:r>
              <a:rPr lang="en-US" sz="2400" b="1" dirty="0"/>
              <a:t>North Lake Tahoe Tourist Impact Reduction and Quality of Life Continuation Measure.</a:t>
            </a:r>
          </a:p>
          <a:p>
            <a:pPr algn="just"/>
            <a:r>
              <a:rPr lang="en-US" sz="2400" dirty="0"/>
              <a:t>To reduce traffic congestion/tourist impacts; address workforce housing needs; keep public spaces clean; maintain local bike trails, parks, and beaches; and support other public services, shall a measure continuing – without increasing – the existing 2% North Lake Tahoe hotel tax paid only by hotel/short-term rental guests, generating approximately $4 million annually until ended by voters with independent audits, oversight, and all funds exclusively for North Lake Tahoe, be adopted?</a:t>
            </a:r>
          </a:p>
        </p:txBody>
      </p:sp>
    </p:spTree>
    <p:extLst>
      <p:ext uri="{BB962C8B-B14F-4D97-AF65-F5344CB8AC3E}">
        <p14:creationId xmlns:p14="http://schemas.microsoft.com/office/powerpoint/2010/main" val="287397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317666611"/>
              </p:ext>
            </p:extLst>
          </p:nvPr>
        </p:nvGraphicFramePr>
        <p:xfrm>
          <a:off x="385893" y="1828802"/>
          <a:ext cx="7935986" cy="4189197"/>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p:cNvSpPr/>
          <p:nvPr/>
        </p:nvSpPr>
        <p:spPr bwMode="auto">
          <a:xfrm>
            <a:off x="7764377" y="2013331"/>
            <a:ext cx="126404" cy="1161192"/>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8" name="Right Bracket 7"/>
          <p:cNvSpPr/>
          <p:nvPr/>
        </p:nvSpPr>
        <p:spPr bwMode="auto">
          <a:xfrm>
            <a:off x="3813093" y="3654324"/>
            <a:ext cx="126404" cy="1161193"/>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9" name="TextBox 8"/>
          <p:cNvSpPr txBox="1"/>
          <p:nvPr/>
        </p:nvSpPr>
        <p:spPr>
          <a:xfrm>
            <a:off x="7890782" y="2164476"/>
            <a:ext cx="729344" cy="826765"/>
          </a:xfrm>
          <a:prstGeom prst="rect">
            <a:avLst/>
          </a:prstGeom>
          <a:noFill/>
        </p:spPr>
        <p:txBody>
          <a:bodyPr wrap="square" rtlCol="0">
            <a:spAutoFit/>
          </a:bodyPr>
          <a:lstStyle/>
          <a:p>
            <a:pPr algn="ctr">
              <a:lnSpc>
                <a:spcPts val="1900"/>
              </a:lnSpc>
            </a:pPr>
            <a:r>
              <a:rPr lang="en-US" b="1" dirty="0">
                <a:solidFill>
                  <a:schemeClr val="accent1"/>
                </a:solidFill>
              </a:rPr>
              <a:t>Total Yes</a:t>
            </a:r>
            <a:br>
              <a:rPr lang="en-US" b="1" dirty="0">
                <a:solidFill>
                  <a:schemeClr val="accent1"/>
                </a:solidFill>
              </a:rPr>
            </a:br>
            <a:r>
              <a:rPr lang="en-US" b="1" dirty="0">
                <a:solidFill>
                  <a:schemeClr val="accent1"/>
                </a:solidFill>
              </a:rPr>
              <a:t>81%</a:t>
            </a:r>
          </a:p>
        </p:txBody>
      </p:sp>
      <p:sp>
        <p:nvSpPr>
          <p:cNvPr id="10" name="TextBox 9"/>
          <p:cNvSpPr txBox="1"/>
          <p:nvPr/>
        </p:nvSpPr>
        <p:spPr>
          <a:xfrm>
            <a:off x="3939497" y="3805469"/>
            <a:ext cx="810507" cy="826765"/>
          </a:xfrm>
          <a:prstGeom prst="rect">
            <a:avLst/>
          </a:prstGeom>
          <a:noFill/>
        </p:spPr>
        <p:txBody>
          <a:bodyPr wrap="square" rtlCol="0">
            <a:spAutoFit/>
          </a:bodyPr>
          <a:lstStyle/>
          <a:p>
            <a:pPr algn="ctr">
              <a:lnSpc>
                <a:spcPts val="1900"/>
              </a:lnSpc>
            </a:pPr>
            <a:r>
              <a:rPr lang="en-US" b="1" dirty="0">
                <a:solidFill>
                  <a:schemeClr val="accent4"/>
                </a:solidFill>
              </a:rPr>
              <a:t>Total No</a:t>
            </a:r>
            <a:br>
              <a:rPr lang="en-US" b="1" dirty="0">
                <a:solidFill>
                  <a:schemeClr val="accent4"/>
                </a:solidFill>
              </a:rPr>
            </a:br>
            <a:r>
              <a:rPr lang="en-US" b="1" dirty="0">
                <a:solidFill>
                  <a:schemeClr val="accent4"/>
                </a:solidFill>
              </a:rPr>
              <a:t>10%</a:t>
            </a:r>
          </a:p>
        </p:txBody>
      </p:sp>
      <p:sp>
        <p:nvSpPr>
          <p:cNvPr id="5" name="Text Placeholder 4">
            <a:extLst>
              <a:ext uri="{FF2B5EF4-FFF2-40B4-BE49-F238E27FC236}">
                <a16:creationId xmlns:a16="http://schemas.microsoft.com/office/drawing/2014/main" id="{8C889431-4C5E-41D2-8BAD-496F25CBC87D}"/>
              </a:ext>
            </a:extLst>
          </p:cNvPr>
          <p:cNvSpPr>
            <a:spLocks noGrp="1"/>
          </p:cNvSpPr>
          <p:nvPr>
            <p:ph type="body" sz="quarter" idx="10"/>
          </p:nvPr>
        </p:nvSpPr>
        <p:spPr/>
        <p:txBody>
          <a:bodyPr/>
          <a:lstStyle/>
          <a:p>
            <a:r>
              <a:rPr lang="en-US" dirty="0"/>
              <a:t>Do you think you would vote “yes” or “no” on this measure? </a:t>
            </a:r>
          </a:p>
        </p:txBody>
      </p:sp>
      <p:sp>
        <p:nvSpPr>
          <p:cNvPr id="6" name="Title 5">
            <a:extLst>
              <a:ext uri="{FF2B5EF4-FFF2-40B4-BE49-F238E27FC236}">
                <a16:creationId xmlns:a16="http://schemas.microsoft.com/office/drawing/2014/main" id="{6F31DEE4-3F4A-45DC-8090-9546A46CBB93}"/>
              </a:ext>
            </a:extLst>
          </p:cNvPr>
          <p:cNvSpPr>
            <a:spLocks noGrp="1"/>
          </p:cNvSpPr>
          <p:nvPr>
            <p:ph type="title"/>
          </p:nvPr>
        </p:nvSpPr>
        <p:spPr/>
        <p:txBody>
          <a:bodyPr anchor="ctr">
            <a:normAutofit fontScale="90000"/>
          </a:bodyPr>
          <a:lstStyle/>
          <a:p>
            <a:r>
              <a:rPr lang="en-US" dirty="0"/>
              <a:t>Four in five respondents indicated </a:t>
            </a:r>
            <a:br>
              <a:rPr lang="en-US" dirty="0"/>
            </a:br>
            <a:r>
              <a:rPr lang="en-US" dirty="0"/>
              <a:t>they would vote “yes;” a majority of “yes” </a:t>
            </a:r>
            <a:br>
              <a:rPr lang="en-US" dirty="0"/>
            </a:br>
            <a:r>
              <a:rPr lang="en-US" dirty="0"/>
              <a:t>voters were definitive in their opinion.</a:t>
            </a:r>
          </a:p>
        </p:txBody>
      </p:sp>
    </p:spTree>
    <p:extLst>
      <p:ext uri="{BB962C8B-B14F-4D97-AF65-F5344CB8AC3E}">
        <p14:creationId xmlns:p14="http://schemas.microsoft.com/office/powerpoint/2010/main" val="2656632652"/>
      </p:ext>
    </p:extLst>
  </p:cSld>
  <p:clrMapOvr>
    <a:masterClrMapping/>
  </p:clrMapOvr>
</p:sld>
</file>

<file path=ppt/theme/theme1.xml><?xml version="1.0" encoding="utf-8"?>
<a:theme xmlns:a="http://schemas.openxmlformats.org/drawingml/2006/main" name="Office Theme">
  <a:themeElements>
    <a:clrScheme name="FM3 BLUE &amp; RED (FINAL)">
      <a:dk1>
        <a:srgbClr val="000000"/>
      </a:dk1>
      <a:lt1>
        <a:srgbClr val="FFFFFF"/>
      </a:lt1>
      <a:dk2>
        <a:srgbClr val="10203A"/>
      </a:dk2>
      <a:lt2>
        <a:srgbClr val="91CCF4"/>
      </a:lt2>
      <a:accent1>
        <a:srgbClr val="1B3660"/>
      </a:accent1>
      <a:accent2>
        <a:srgbClr val="1587D4"/>
      </a:accent2>
      <a:accent3>
        <a:srgbClr val="FFFFFF"/>
      </a:accent3>
      <a:accent4>
        <a:srgbClr val="C00000"/>
      </a:accent4>
      <a:accent5>
        <a:srgbClr val="FF9393"/>
      </a:accent5>
      <a:accent6>
        <a:srgbClr val="A9ABB8"/>
      </a:accent6>
      <a:hlink>
        <a:srgbClr val="5F0224"/>
      </a:hlink>
      <a:folHlink>
        <a:srgbClr val="FCA2C2"/>
      </a:folHlink>
    </a:clrScheme>
    <a:fontScheme name="Custom 3">
      <a:majorFont>
        <a:latin typeface="Tahoma"/>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7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17267</TotalTime>
  <Words>1277</Words>
  <Application>Microsoft Office PowerPoint</Application>
  <PresentationFormat>Letter Paper (8.5x11 in)</PresentationFormat>
  <Paragraphs>129</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Century Gothic</vt:lpstr>
      <vt:lpstr>Courier New</vt:lpstr>
      <vt:lpstr>Tahoma</vt:lpstr>
      <vt:lpstr>Wingdings</vt:lpstr>
      <vt:lpstr>Office Theme</vt:lpstr>
      <vt:lpstr>PowerPoint Presentation</vt:lpstr>
      <vt:lpstr>Survey Specifics and Methodology</vt:lpstr>
      <vt:lpstr>North Lake Tahoe Community Concerns</vt:lpstr>
      <vt:lpstr>The most pressing concerns are housing costs, traffic congestion, droughts, and trash in Lake Tahoe.</vt:lpstr>
      <vt:lpstr>Economic concerns were  seen as far less pressing.</vt:lpstr>
      <vt:lpstr>Similar majorities feel the region needs more funding, but the need is seen as more acute.</vt:lpstr>
      <vt:lpstr>Reactions to a Potential Measure Renewing  the Existing TOT  at the Current Rate</vt:lpstr>
      <vt:lpstr>Hypothetical TOT Renewal Measure Ballot Language</vt:lpstr>
      <vt:lpstr>Four in five respondents indicated  they would vote “yes;” a majority of “yes”  voters were definitive in their opinion.</vt:lpstr>
      <vt:lpstr>Community  Funding Priorities</vt:lpstr>
      <vt:lpstr>Protecting Lake Tahoe’s water quality,  the local quality of life, and keeping  funds local were the top priorities.</vt:lpstr>
      <vt:lpstr>Providing more housing options  was also seen as extremely important.</vt:lpstr>
      <vt:lpstr>Trails and road safety were also seen as  broadly important, but with notably lower levels  of intensity compared other funding priorities.</vt:lpstr>
      <vt:lpstr>While reducing traffic was more of a  top-tier priority, less than 50% view  specific mitigation efforts as priorities.</vt:lpstr>
      <vt:lpstr>Providing workforce housing options, keeping taxes flat and paid only by visitors, and mitigating tourism impacts were seen as compelling rationales for supporting the measure.</vt:lpstr>
      <vt:lpstr>No critical statement was seen as  compelling by a majority of respondents.</vt:lpstr>
      <vt:lpstr>Survey Conclusions</vt:lpstr>
      <vt:lpstr>Key Numbers: Measure Viability</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Mares-Kim</dc:creator>
  <cp:lastModifiedBy>Anna Atwood</cp:lastModifiedBy>
  <cp:revision>157</cp:revision>
  <cp:lastPrinted>2021-07-28T20:23:47Z</cp:lastPrinted>
  <dcterms:created xsi:type="dcterms:W3CDTF">2020-12-08T15:41:15Z</dcterms:created>
  <dcterms:modified xsi:type="dcterms:W3CDTF">2022-01-05T23:11:26Z</dcterms:modified>
</cp:coreProperties>
</file>