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75" r:id="rId4"/>
    <p:sldId id="274" r:id="rId5"/>
    <p:sldId id="276" r:id="rId6"/>
    <p:sldId id="277" r:id="rId7"/>
    <p:sldId id="278" r:id="rId8"/>
    <p:sldId id="279" r:id="rId9"/>
    <p:sldId id="262" r:id="rId10"/>
    <p:sldId id="261" r:id="rId11"/>
    <p:sldId id="270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ru3wBYfLRjDYDEUFdA8voOBbM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Goal of NLTRA is to make the best decisions for the business and local community, additionally Staff, consultants deliver input to committees</a:t>
            </a:r>
            <a:endParaRPr dirty="0"/>
          </a:p>
        </p:txBody>
      </p:sp>
      <p:sp>
        <p:nvSpPr>
          <p:cNvPr id="104" name="Google Shape;10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Coop Participation Agreement, Coop; CAP committee co-convened with Placer County, will discuss in association with new NLTRA TOT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82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focus on new committees and relationship of TOT committee to CAP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14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NLTRA Board is the owners’ association charged with implementing the proposed program of TBID MDP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42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New, per 5 year agreement with County, policy and procedures of committee soon to be developed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303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Capital Projects Advisory Committee</a:t>
            </a:r>
          </a:p>
          <a:p>
            <a:r>
              <a:rPr lang="en-US" dirty="0"/>
              <a:t>Orgs representing resorts, small businesses, residents and visitors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23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CAP committee making recommendations on TOT expenditures related to Tourism Master Plan needs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NLTRA committee, formed per 5yr agreement, formation, procedures yet to be developed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Since NLTRA board appoints TOT committee and TBID committees, important to understand that board composition, ELECTED by membership; not dissimilar to electing BOS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Since NLTRA board appoints TOT comm and TBID </a:t>
            </a:r>
            <a:endParaRPr dirty="0"/>
          </a:p>
        </p:txBody>
      </p:sp>
      <p:sp>
        <p:nvSpPr>
          <p:cNvPr id="120" name="Google Shape;12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838200" y="5170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8" y="0"/>
            <a:ext cx="121694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5327032"/>
            <a:ext cx="2356860" cy="1213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Content">
  <p:cSld name="Title Slide With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/>
          <p:nvPr/>
        </p:nvSpPr>
        <p:spPr>
          <a:xfrm>
            <a:off x="1619574" y="937647"/>
            <a:ext cx="9066508" cy="4897465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1785257" y="1192437"/>
            <a:ext cx="8621486" cy="75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4500"/>
              <a:buFont typeface="Arial"/>
              <a:buNone/>
              <a:defRPr sz="45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1785257" y="1944915"/>
            <a:ext cx="8621486" cy="3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Footer">
  <p:cSld name="Content With Footer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2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-543983" flipH="1">
            <a:off x="8886180" y="128811"/>
            <a:ext cx="4779379" cy="815088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650504" y="914401"/>
            <a:ext cx="10515600" cy="49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650504" y="1741941"/>
            <a:ext cx="10515599" cy="313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90A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650504" y="6147900"/>
            <a:ext cx="10515599" cy="42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2464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Footer">
  <p:cSld name="1_Content With Footer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3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 rot="-543983" flipH="1">
            <a:off x="8887916" y="128811"/>
            <a:ext cx="4775906" cy="815088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650504" y="914401"/>
            <a:ext cx="10515600" cy="49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650504" y="1741941"/>
            <a:ext cx="10515599" cy="313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090A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650504" y="6147900"/>
            <a:ext cx="10515599" cy="42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02464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600"/>
              <a:buFont typeface="Arial"/>
              <a:buChar char="•"/>
              <a:defRPr sz="16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0090A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90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/>
          <p:nvPr/>
        </p:nvSpPr>
        <p:spPr>
          <a:xfrm>
            <a:off x="1619574" y="937647"/>
            <a:ext cx="9066508" cy="4897465"/>
          </a:xfrm>
          <a:prstGeom prst="rect">
            <a:avLst/>
          </a:prstGeom>
          <a:solidFill>
            <a:schemeClr val="l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1865750" y="2530675"/>
            <a:ext cx="85741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0246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>
            <a:spLocks noGrp="1"/>
          </p:cNvSpPr>
          <p:nvPr>
            <p:ph type="title"/>
          </p:nvPr>
        </p:nvSpPr>
        <p:spPr>
          <a:xfrm>
            <a:off x="838200" y="51701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5000"/>
              <a:buFont typeface="Arial"/>
              <a:buNone/>
            </a:pPr>
            <a:r>
              <a:rPr lang="en-US" dirty="0"/>
              <a:t>NLTRA-TBID-TOT Committee Structures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650504" y="914401"/>
            <a:ext cx="10515600" cy="49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700"/>
              <a:buFont typeface="Arial"/>
              <a:buNone/>
            </a:pPr>
            <a:r>
              <a:rPr lang="en-US" sz="2700" dirty="0"/>
              <a:t>Committee Summary</a:t>
            </a:r>
            <a:endParaRPr sz="2700" dirty="0"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650504" y="1741941"/>
            <a:ext cx="10515599" cy="313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01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000"/>
              <a:buNone/>
            </a:pPr>
            <a:endParaRPr dirty="0"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650504" y="6147900"/>
            <a:ext cx="10515599" cy="42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1600"/>
              <a:buNone/>
            </a:pP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9EE0E4-4744-48C9-B5EC-DFB31F1DF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292886"/>
              </p:ext>
            </p:extLst>
          </p:nvPr>
        </p:nvGraphicFramePr>
        <p:xfrm>
          <a:off x="650503" y="1407751"/>
          <a:ext cx="10515600" cy="5165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3664">
                  <a:extLst>
                    <a:ext uri="{9D8B030D-6E8A-4147-A177-3AD203B41FA5}">
                      <a16:colId xmlns:a16="http://schemas.microsoft.com/office/drawing/2014/main" val="3155177368"/>
                    </a:ext>
                  </a:extLst>
                </a:gridCol>
                <a:gridCol w="1897204">
                  <a:extLst>
                    <a:ext uri="{9D8B030D-6E8A-4147-A177-3AD203B41FA5}">
                      <a16:colId xmlns:a16="http://schemas.microsoft.com/office/drawing/2014/main" val="4009520152"/>
                    </a:ext>
                  </a:extLst>
                </a:gridCol>
                <a:gridCol w="1897204">
                  <a:extLst>
                    <a:ext uri="{9D8B030D-6E8A-4147-A177-3AD203B41FA5}">
                      <a16:colId xmlns:a16="http://schemas.microsoft.com/office/drawing/2014/main" val="2005850694"/>
                    </a:ext>
                  </a:extLst>
                </a:gridCol>
                <a:gridCol w="2203764">
                  <a:extLst>
                    <a:ext uri="{9D8B030D-6E8A-4147-A177-3AD203B41FA5}">
                      <a16:colId xmlns:a16="http://schemas.microsoft.com/office/drawing/2014/main" val="1080942649"/>
                    </a:ext>
                  </a:extLst>
                </a:gridCol>
                <a:gridCol w="2203764">
                  <a:extLst>
                    <a:ext uri="{9D8B030D-6E8A-4147-A177-3AD203B41FA5}">
                      <a16:colId xmlns:a16="http://schemas.microsoft.com/office/drawing/2014/main" val="3154841937"/>
                    </a:ext>
                  </a:extLst>
                </a:gridCol>
              </a:tblGrid>
              <a:tr h="697562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TBID Advisory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TBID Zone 1 Advisory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NLTRA TOT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CAP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2266520"/>
                  </a:ext>
                </a:extLst>
              </a:tr>
              <a:tr h="34878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8777190"/>
                  </a:ext>
                </a:extLst>
              </a:tr>
              <a:tr h="34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Source of Funds: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NLT TBID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NLT TBID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 (2.1%)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 (2%)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3154216"/>
                  </a:ext>
                </a:extLst>
              </a:tr>
              <a:tr h="34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Approx. Funding: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$5.2 million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$800, 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$4 million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$4 million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6733676"/>
                  </a:ext>
                </a:extLst>
              </a:tr>
              <a:tr h="348781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2643612"/>
                  </a:ext>
                </a:extLst>
              </a:tr>
              <a:tr h="10463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Use of Funds: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TBID Management District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TBID Management District Plan Zone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Housing &amp; Transportation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Tourism Master Plan Implementation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8018500"/>
                  </a:ext>
                </a:extLst>
              </a:tr>
              <a:tr h="348781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6643594"/>
                  </a:ext>
                </a:extLst>
              </a:tr>
              <a:tr h="631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Recommends to: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NLTRA Board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NLTRA Board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NLTRA Board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NLTRA/County CEO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9951721"/>
                  </a:ext>
                </a:extLst>
              </a:tr>
              <a:tr h="348781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1916702"/>
                  </a:ext>
                </a:extLst>
              </a:tr>
              <a:tr h="348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Final Approval: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NLTRA Board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NLTRA Board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County BOS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County BOS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5911505"/>
                  </a:ext>
                </a:extLst>
              </a:tr>
              <a:tr h="348781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7555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>
            <a:spLocks noGrp="1"/>
          </p:cNvSpPr>
          <p:nvPr>
            <p:ph type="title"/>
          </p:nvPr>
        </p:nvSpPr>
        <p:spPr>
          <a:xfrm>
            <a:off x="1865750" y="2530675"/>
            <a:ext cx="85741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5000"/>
              <a:buFont typeface="Arial"/>
              <a:buNone/>
            </a:pPr>
            <a:r>
              <a:rPr lang="en-US" dirty="0"/>
              <a:t>Thank you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 amt="10000"/>
          </a:blip>
          <a:srcRect t="38828" b="14542"/>
          <a:stretch/>
        </p:blipFill>
        <p:spPr>
          <a:xfrm>
            <a:off x="0" y="0"/>
            <a:ext cx="12192000" cy="3067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1785257" y="1192437"/>
            <a:ext cx="8621486" cy="752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4500"/>
              <a:buFont typeface="Arial"/>
              <a:buNone/>
            </a:pPr>
            <a:r>
              <a:rPr lang="en-US" dirty="0"/>
              <a:t>Committee Design</a:t>
            </a:r>
            <a:endParaRPr dirty="0"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1785257" y="1944915"/>
            <a:ext cx="8621486" cy="3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/>
              <a:t>Bringing individuals with expertise to better inform decisions</a:t>
            </a:r>
          </a:p>
          <a:p>
            <a:pPr marL="3429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/>
              <a:t>Provide understanding of varying regional needs</a:t>
            </a:r>
          </a:p>
          <a:p>
            <a:pPr marL="3429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/>
              <a:t>Generate input from a range of differing business types</a:t>
            </a:r>
          </a:p>
          <a:p>
            <a:pPr marL="3429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/>
              <a:t>Unique committees to best inform their area of responsibility</a:t>
            </a:r>
          </a:p>
          <a:p>
            <a:pPr marL="3429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/>
              <a:t>Deliver recommendations</a:t>
            </a:r>
          </a:p>
          <a:p>
            <a:pPr marL="3429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2000"/>
              <a:buFont typeface="Arial" panose="020B0604020202020204" pitchFamily="34" charset="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3BFC-853B-4174-B73F-A75D72A9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Committees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C3D87-4BBF-41D6-B93B-99CBD5DFCE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Tourism Development Committee</a:t>
            </a:r>
          </a:p>
          <a:p>
            <a:r>
              <a:rPr lang="en-US" dirty="0">
                <a:solidFill>
                  <a:schemeClr val="tx1"/>
                </a:solidFill>
              </a:rPr>
              <a:t>North Lake Tahoe Marketing Cooperative Committee</a:t>
            </a:r>
          </a:p>
          <a:p>
            <a:r>
              <a:rPr lang="en-US" dirty="0">
                <a:solidFill>
                  <a:schemeClr val="tx1"/>
                </a:solidFill>
              </a:rPr>
              <a:t>Business Association Chamber Collaborative Committee</a:t>
            </a:r>
          </a:p>
          <a:p>
            <a:r>
              <a:rPr lang="en-US" dirty="0">
                <a:solidFill>
                  <a:schemeClr val="tx1"/>
                </a:solidFill>
              </a:rPr>
              <a:t>Finance Committee</a:t>
            </a:r>
          </a:p>
          <a:p>
            <a:r>
              <a:rPr lang="en-US" dirty="0">
                <a:solidFill>
                  <a:schemeClr val="tx1"/>
                </a:solidFill>
              </a:rPr>
              <a:t>Election Committee</a:t>
            </a:r>
          </a:p>
          <a:p>
            <a:r>
              <a:rPr lang="en-US" dirty="0">
                <a:solidFill>
                  <a:schemeClr val="tx1"/>
                </a:solidFill>
              </a:rPr>
              <a:t>Capital Projects Advisory (CAP)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0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08F5-4F33-4467-BA27-1D5C4F3D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7" y="1192437"/>
            <a:ext cx="8621486" cy="752478"/>
          </a:xfrm>
        </p:spPr>
        <p:txBody>
          <a:bodyPr>
            <a:noAutofit/>
          </a:bodyPr>
          <a:lstStyle/>
          <a:p>
            <a:r>
              <a:rPr lang="en-US" sz="3600" dirty="0"/>
              <a:t>New Committees with TBID 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ACDDA-400F-48FD-BE58-F94FDBA1C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NLT TBID Advisory Committee</a:t>
            </a:r>
          </a:p>
          <a:p>
            <a:r>
              <a:rPr lang="en-US" dirty="0"/>
              <a:t>NLT TBID Zone 1 Advisory Committee</a:t>
            </a:r>
          </a:p>
          <a:p>
            <a:r>
              <a:rPr lang="en-US" dirty="0"/>
              <a:t>NLTRA TOT Committee</a:t>
            </a:r>
          </a:p>
        </p:txBody>
      </p:sp>
    </p:spTree>
    <p:extLst>
      <p:ext uri="{BB962C8B-B14F-4D97-AF65-F5344CB8AC3E}">
        <p14:creationId xmlns:p14="http://schemas.microsoft.com/office/powerpoint/2010/main" val="5282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11E07-CF9E-45EC-9DC6-B3BADC0A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NLT TBID Advisory Committee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D1486-E783-4863-8B45-E823A4DFA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To advise the NLTRA Board on the implementation of the TBID Management District Plan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TBID funded (1% assessment)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7-9 members, with a majority being assessed businesses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3 designated seats – Olympic Valley/Alpine Meadows region. </a:t>
            </a:r>
            <a:r>
              <a:rPr lang="en-US" dirty="0" err="1"/>
              <a:t>Northstar</a:t>
            </a:r>
            <a:r>
              <a:rPr lang="en-US" dirty="0"/>
              <a:t> region, TBID Zone 1 (Lakeside) region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Use of funds defined in the NLT TBID Management District Plan</a:t>
            </a:r>
          </a:p>
        </p:txBody>
      </p:sp>
    </p:spTree>
    <p:extLst>
      <p:ext uri="{BB962C8B-B14F-4D97-AF65-F5344CB8AC3E}">
        <p14:creationId xmlns:p14="http://schemas.microsoft.com/office/powerpoint/2010/main" val="139154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EA3F-2632-4893-AA23-C4C55982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NLT TBID Zone 1 Advisory Committee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FB7E1-7923-444D-891E-8246991A9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Provide recommendations to the NLTRA Board on uses &amp; implementation of Zone 1 Specific Services Funding (1%)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5-7 members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Majority being assessed businesses in Zone 1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Use of funds defined in the NLT TBID Management District Plan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8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C7BD-E967-4CC7-8840-5AA2920A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NLTRA TOT Committee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5C019-1787-4D46-8FE5-B16F7343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378" y="1944915"/>
            <a:ext cx="9129933" cy="3879110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800" dirty="0"/>
              <a:t>Focus on identifying affordable housing and transportation projects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800" dirty="0"/>
              <a:t>Make recommendations to the County of Placer Board of Supervisors on TOT allocated for housing &amp; transportation (2.1% TOT)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800" dirty="0"/>
              <a:t>Members to include representation from workforce housing and transportation organizations or experienced individuals, committee size TBD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800" dirty="0"/>
              <a:t>Members appointed by NLTRA Board of Directors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800" dirty="0"/>
              <a:t>Up to 2 advisory members appointed by County CEO office, individuals with housing and transportation expertise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1800" dirty="0"/>
              <a:t>Outlined in five-year agreement with County of Placer</a:t>
            </a:r>
          </a:p>
        </p:txBody>
      </p:sp>
    </p:spTree>
    <p:extLst>
      <p:ext uri="{BB962C8B-B14F-4D97-AF65-F5344CB8AC3E}">
        <p14:creationId xmlns:p14="http://schemas.microsoft.com/office/powerpoint/2010/main" val="404771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EAC7-4088-45A3-B17D-54175219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DD897-0F58-4540-84D6-65EE52D44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Recommend capital projects to the County Board of Supervisors that support implementation of the Tourism Master Plan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Funding from TOT (2%)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Members appointed by community organizations, NLTRA and County of Placer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13 members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County of Placer and NLTRA co-chair/co-convene </a:t>
            </a:r>
          </a:p>
        </p:txBody>
      </p:sp>
    </p:spTree>
    <p:extLst>
      <p:ext uri="{BB962C8B-B14F-4D97-AF65-F5344CB8AC3E}">
        <p14:creationId xmlns:p14="http://schemas.microsoft.com/office/powerpoint/2010/main" val="346119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650504" y="914401"/>
            <a:ext cx="10515600" cy="49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700"/>
              <a:buFont typeface="Arial"/>
              <a:buNone/>
            </a:pPr>
            <a:r>
              <a:rPr lang="en-US" sz="2700" dirty="0"/>
              <a:t>CAP/TOT Committees and NLTRA Board Members</a:t>
            </a:r>
            <a:endParaRPr sz="2700" dirty="0"/>
          </a:p>
        </p:txBody>
      </p:sp>
      <p:sp>
        <p:nvSpPr>
          <p:cNvPr id="123" name="Google Shape;123;p7"/>
          <p:cNvSpPr txBox="1">
            <a:spLocks noGrp="1"/>
          </p:cNvSpPr>
          <p:nvPr>
            <p:ph type="body" idx="1"/>
          </p:nvPr>
        </p:nvSpPr>
        <p:spPr>
          <a:xfrm>
            <a:off x="650504" y="1741941"/>
            <a:ext cx="10515599" cy="313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01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90A1"/>
              </a:buClr>
              <a:buSzPts val="2000"/>
              <a:buNone/>
            </a:pPr>
            <a:endParaRPr dirty="0"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2"/>
          </p:nvPr>
        </p:nvSpPr>
        <p:spPr>
          <a:xfrm>
            <a:off x="650504" y="6147900"/>
            <a:ext cx="10515599" cy="42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2464F"/>
              </a:buClr>
              <a:buSzPts val="1600"/>
              <a:buNone/>
            </a:pPr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E2F98C-9CC7-4E18-870D-8C3F6D29F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30043"/>
              </p:ext>
            </p:extLst>
          </p:nvPr>
        </p:nvGraphicFramePr>
        <p:xfrm>
          <a:off x="650503" y="1573950"/>
          <a:ext cx="10515599" cy="4999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3208">
                  <a:extLst>
                    <a:ext uri="{9D8B030D-6E8A-4147-A177-3AD203B41FA5}">
                      <a16:colId xmlns:a16="http://schemas.microsoft.com/office/drawing/2014/main" val="151619205"/>
                    </a:ext>
                  </a:extLst>
                </a:gridCol>
                <a:gridCol w="3375377">
                  <a:extLst>
                    <a:ext uri="{9D8B030D-6E8A-4147-A177-3AD203B41FA5}">
                      <a16:colId xmlns:a16="http://schemas.microsoft.com/office/drawing/2014/main" val="3317494357"/>
                    </a:ext>
                  </a:extLst>
                </a:gridCol>
                <a:gridCol w="3397014">
                  <a:extLst>
                    <a:ext uri="{9D8B030D-6E8A-4147-A177-3AD203B41FA5}">
                      <a16:colId xmlns:a16="http://schemas.microsoft.com/office/drawing/2014/main" val="182199444"/>
                    </a:ext>
                  </a:extLst>
                </a:gridCol>
              </a:tblGrid>
              <a:tr h="26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CAP COMMITTEE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NLTRA TOT COMMITTEE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NLTRA BOARD OF DIRECTORS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104467715"/>
                  </a:ext>
                </a:extLst>
              </a:tr>
              <a:tr h="201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13 Members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Number of Members 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16 elected by membership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955664560"/>
                  </a:ext>
                </a:extLst>
              </a:tr>
              <a:tr h="1696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700879970"/>
                  </a:ext>
                </a:extLst>
              </a:tr>
              <a:tr h="434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Business Association Designee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Housing &amp; Transportation  Organizations/ Experts appointed by NLTRA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Palisades Tahoe nominee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232474632"/>
                  </a:ext>
                </a:extLst>
              </a:tr>
              <a:tr h="201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Business Association Designee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Northstar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at Tahoe nominee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360280710"/>
                  </a:ext>
                </a:extLst>
              </a:tr>
              <a:tr h="27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Special Districts Designee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Homewood Mtn Resort nominee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04624097"/>
                  </a:ext>
                </a:extLst>
              </a:tr>
              <a:tr h="26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Special Districts Designee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Resort at Squaw Creek nominee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007007352"/>
                  </a:ext>
                </a:extLst>
              </a:tr>
              <a:tr h="26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Placer County Designee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Ritz Carlton Lake Tahoe nominee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595777808"/>
                  </a:ext>
                </a:extLst>
              </a:tr>
              <a:tr h="201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Placer County Designee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Placer County BOS nominee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469667601"/>
                  </a:ext>
                </a:extLst>
              </a:tr>
              <a:tr h="26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NLTRA Designee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North Shore Lodging/Prop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Mgmt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570811193"/>
                  </a:ext>
                </a:extLst>
              </a:tr>
              <a:tr h="26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NLTRA Designee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West Shore Lodging/ Prop </a:t>
                      </a:r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Mgmt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093605501"/>
                  </a:ext>
                </a:extLst>
              </a:tr>
              <a:tr h="26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Transportation - TNT TMA Designee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At-large Activities business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801590086"/>
                  </a:ext>
                </a:extLst>
              </a:tr>
              <a:tr h="201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Lodging - NLTRA Designee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At-large Food &amp; Beverage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315976096"/>
                  </a:ext>
                </a:extLst>
              </a:tr>
              <a:tr h="201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Ski Resorts - Resorts' Designee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TCDA designee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046066789"/>
                  </a:ext>
                </a:extLst>
              </a:tr>
              <a:tr h="2017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At Large - County BOS Designee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NTBA designee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2819810567"/>
                  </a:ext>
                </a:extLst>
              </a:tr>
              <a:tr h="2689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At Large - County BOS Designee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Squaw Valley Business Assoc designee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299141983"/>
                  </a:ext>
                </a:extLst>
              </a:tr>
              <a:tr h="26899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+mj-lt"/>
                        </a:rPr>
                        <a:t>Northstar</a:t>
                      </a:r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Business Assoc designee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1160283161"/>
                  </a:ext>
                </a:extLst>
              </a:tr>
              <a:tr h="20178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At-large (2)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712234622"/>
                  </a:ext>
                </a:extLst>
              </a:tr>
              <a:tr h="16963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 anchor="b"/>
                </a:tc>
                <a:extLst>
                  <a:ext uri="{0D108BD9-81ED-4DB2-BD59-A6C34878D82A}">
                    <a16:rowId xmlns:a16="http://schemas.microsoft.com/office/drawing/2014/main" val="3619656520"/>
                  </a:ext>
                </a:extLst>
              </a:tr>
              <a:tr h="38793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Co-Chairs: County CEO appointee, NTLRA appointee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Advisory seats: County CEO appointees (up to 2) with Housing, Transportation &amp; Policy Development Experience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Non-voting advisory (0-3): Placer County CEO designee, Transportation representative, Housing representative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0" marR="8430" marT="8430" marB="0"/>
                </a:tc>
                <a:extLst>
                  <a:ext uri="{0D108BD9-81ED-4DB2-BD59-A6C34878D82A}">
                    <a16:rowId xmlns:a16="http://schemas.microsoft.com/office/drawing/2014/main" val="32632918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NLT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783</Words>
  <Application>Microsoft Office PowerPoint</Application>
  <PresentationFormat>Widescreen</PresentationFormat>
  <Paragraphs>134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NLT THEME</vt:lpstr>
      <vt:lpstr>NLTRA-TBID-TOT Committee Structures</vt:lpstr>
      <vt:lpstr>Committee Design</vt:lpstr>
      <vt:lpstr>Existing Committees</vt:lpstr>
      <vt:lpstr>New Committees with TBID Formation</vt:lpstr>
      <vt:lpstr>NLT TBID Advisory Committee </vt:lpstr>
      <vt:lpstr>NLT TBID Zone 1 Advisory Committee</vt:lpstr>
      <vt:lpstr>NLTRA TOT Committee </vt:lpstr>
      <vt:lpstr>CAP Committee</vt:lpstr>
      <vt:lpstr>CAP/TOT Committees and NLTRA Board Members</vt:lpstr>
      <vt:lpstr>Committee 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Anna Atwood</cp:lastModifiedBy>
  <cp:revision>9</cp:revision>
  <dcterms:created xsi:type="dcterms:W3CDTF">2016-11-11T17:14:22Z</dcterms:created>
  <dcterms:modified xsi:type="dcterms:W3CDTF">2022-02-02T23:14:02Z</dcterms:modified>
</cp:coreProperties>
</file>