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62" r:id="rId4"/>
    <p:sldId id="271" r:id="rId5"/>
    <p:sldId id="272" r:id="rId6"/>
    <p:sldId id="273" r:id="rId7"/>
    <p:sldId id="270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ru3wBYfLRjDYDEUFdA8voOBbM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 of NLTRA is to make the best decisions for the business and local community, additionally Staff, consultants deliver input to committees</a:t>
            </a:r>
            <a:endParaRPr dirty="0"/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 committee making recommendations on TOT expenditures related to Tourism Master Plan needs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NLTRA committee, formed per 5yr agreement, formation, procedures yet to be developed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NLTRA board appoints TOT committee and TBID committees, important to understand that board composition, ELECTED by membership; not dissimilar to electing BOS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NLTRA board appoints TOT comm and TBID </a:t>
            </a: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838200" y="5170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8" y="0"/>
            <a:ext cx="121694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327032"/>
            <a:ext cx="2356860" cy="121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ontent">
  <p:cSld name="Title Slide With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/>
          <p:nvPr/>
        </p:nvSpPr>
        <p:spPr>
          <a:xfrm>
            <a:off x="1619574" y="937647"/>
            <a:ext cx="9066508" cy="48974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1785257" y="1192437"/>
            <a:ext cx="8621486" cy="75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1785257" y="1944915"/>
            <a:ext cx="8621486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Footer">
  <p:cSld name="Content With Footer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-543983" flipH="1">
            <a:off x="8886180" y="128811"/>
            <a:ext cx="4779379" cy="81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50504" y="6147900"/>
            <a:ext cx="10515599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2464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Footer">
  <p:cSld name="1_Content With Foot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-543983" flipH="1">
            <a:off x="8887916" y="128811"/>
            <a:ext cx="4775906" cy="81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50504" y="6147900"/>
            <a:ext cx="10515599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2464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1619574" y="937647"/>
            <a:ext cx="9066508" cy="48974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1865750" y="2530675"/>
            <a:ext cx="85741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838200" y="5170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</a:pPr>
            <a:r>
              <a:rPr lang="en-US" dirty="0"/>
              <a:t>STR Ordinance Review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 amt="10000"/>
          </a:blip>
          <a:srcRect t="38828" b="14542"/>
          <a:stretch/>
        </p:blipFill>
        <p:spPr>
          <a:xfrm>
            <a:off x="0" y="0"/>
            <a:ext cx="12192000" cy="306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1785257" y="1192437"/>
            <a:ext cx="8621486" cy="75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4500"/>
              <a:buFont typeface="Arial"/>
              <a:buNone/>
            </a:pPr>
            <a:r>
              <a:rPr lang="en-US" dirty="0"/>
              <a:t>Objectives in Ordinance Study</a:t>
            </a:r>
            <a:endParaRPr dirty="0"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785257" y="1944915"/>
            <a:ext cx="8621486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Address impact of STR’s on residential communities</a:t>
            </a:r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Mitigate STR impact on housing for local employees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700"/>
              <a:buFont typeface="Arial"/>
              <a:buNone/>
            </a:pPr>
            <a:r>
              <a:rPr lang="en-US" sz="2700" dirty="0"/>
              <a:t>Proposed Changes to the East Placer County STR Ordinance </a:t>
            </a:r>
            <a:endParaRPr sz="2700"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650504" y="1407751"/>
            <a:ext cx="10515599" cy="46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000"/>
              <a:buNone/>
            </a:pP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0BBC72-17ED-4A2D-AA29-59A5ABD8F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76998"/>
              </p:ext>
            </p:extLst>
          </p:nvPr>
        </p:nvGraphicFramePr>
        <p:xfrm>
          <a:off x="650503" y="1407751"/>
          <a:ext cx="10515598" cy="4665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556">
                  <a:extLst>
                    <a:ext uri="{9D8B030D-6E8A-4147-A177-3AD203B41FA5}">
                      <a16:colId xmlns:a16="http://schemas.microsoft.com/office/drawing/2014/main" val="1989043533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2327550882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2925006338"/>
                    </a:ext>
                  </a:extLst>
                </a:gridCol>
              </a:tblGrid>
              <a:tr h="577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 Ordinance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Prior Ordinance (effective April 2021)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Current Ordinance in Process (2022)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587530"/>
                  </a:ext>
                </a:extLst>
              </a:tr>
              <a:tr h="31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387528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 permit cap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cap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3,900; intended to cover current permits &amp; prior exemptions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026610"/>
                  </a:ext>
                </a:extLst>
              </a:tr>
              <a:tr h="31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365887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Hotel, motel, condo-hotel, timeshare, resort, HOA's w/ CCR's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Hotel, motel, condo-hotel</a:t>
                      </a:r>
                      <a:r>
                        <a:rPr lang="en-US" sz="1400">
                          <a:effectLst/>
                        </a:rPr>
                        <a:t>, timeshares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160668"/>
                  </a:ext>
                </a:extLst>
              </a:tr>
              <a:tr h="31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945974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License/permit requirements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 certificate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 certificate and Business license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293441"/>
                  </a:ext>
                </a:extLst>
              </a:tr>
              <a:tr h="31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967831"/>
                  </a:ext>
                </a:extLst>
              </a:tr>
              <a:tr h="94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Fire/life safety inspection requirement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Privately managed - every 3 years                          Professionally managed - every 5 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Privately managed - every year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Professionally managed - every 3 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6080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96C81-97AB-4958-A611-D379A52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408" y="451556"/>
            <a:ext cx="10515599" cy="603955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489A7B-5747-4473-A985-150AC681D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6374"/>
              </p:ext>
            </p:extLst>
          </p:nvPr>
        </p:nvGraphicFramePr>
        <p:xfrm>
          <a:off x="691408" y="451555"/>
          <a:ext cx="10515598" cy="6039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556">
                  <a:extLst>
                    <a:ext uri="{9D8B030D-6E8A-4147-A177-3AD203B41FA5}">
                      <a16:colId xmlns:a16="http://schemas.microsoft.com/office/drawing/2014/main" val="191619821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1953180494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3952839699"/>
                    </a:ext>
                  </a:extLst>
                </a:gridCol>
              </a:tblGrid>
              <a:tr h="1960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Noise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Placer County Code 9.36 &amp; Tahoe Basin Area Plan (decibels)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Placer County Code 9.36 &amp; Tahoe Basin Area Plan (decibels)                                                  No amplified music to be heard beyond property lines, and 9pm-8am no sound audible beyond property lines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12186"/>
                  </a:ext>
                </a:extLst>
              </a:tr>
              <a:tr h="34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218518"/>
                  </a:ext>
                </a:extLst>
              </a:tr>
              <a:tr h="349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Quiet hours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10:00pm - 7:00am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9:00pm - 8:00am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484197"/>
                  </a:ext>
                </a:extLst>
              </a:tr>
              <a:tr h="34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043238"/>
                  </a:ext>
                </a:extLst>
              </a:tr>
              <a:tr h="1049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Trash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Animal proof trash bin to be installed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Animal proof trash bin, min 2 can weekly service, no trash on property except in bin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764159"/>
                  </a:ext>
                </a:extLst>
              </a:tr>
              <a:tr h="34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406657"/>
                  </a:ext>
                </a:extLst>
              </a:tr>
              <a:tr h="1630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On-site Posting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 Neighbor Flyer posted in unit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Neighbor Flyer posted by front door and behind each bedroom door, STR permit # &amp; Placer County hotline # on trash enclosure or in window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41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62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BA47-4F6D-4C51-A34C-BE20DC79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149" y="294141"/>
            <a:ext cx="10515599" cy="63775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6DA64E-03D5-4D7F-9C60-29A4EFE3F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0219"/>
              </p:ext>
            </p:extLst>
          </p:nvPr>
        </p:nvGraphicFramePr>
        <p:xfrm>
          <a:off x="402148" y="294140"/>
          <a:ext cx="10515599" cy="6377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557">
                  <a:extLst>
                    <a:ext uri="{9D8B030D-6E8A-4147-A177-3AD203B41FA5}">
                      <a16:colId xmlns:a16="http://schemas.microsoft.com/office/drawing/2014/main" val="1085281850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1094809717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3196076760"/>
                    </a:ext>
                  </a:extLst>
                </a:gridCol>
              </a:tblGrid>
              <a:tr h="511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On-line posting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TOT certificate #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STR permit #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50979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Neighbor Flyer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39442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 occupancy -day &amp; night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57408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Parking location &amp; maximum #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47525"/>
                  </a:ext>
                </a:extLst>
              </a:tr>
              <a:tr h="242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758346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639049"/>
                  </a:ext>
                </a:extLst>
              </a:tr>
              <a:tr h="10225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Phone service 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Land line required if inadequate cell coverage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One land line or VOIP service 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572088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428879"/>
                  </a:ext>
                </a:extLst>
              </a:tr>
              <a:tr h="2045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Occupancy limits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Nightime (afer 10:00pm) 2/bedroom + 2   excludes children under 16 years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Nightime</a:t>
                      </a:r>
                      <a:r>
                        <a:rPr lang="en-US" sz="1400" dirty="0">
                          <a:effectLst/>
                        </a:rPr>
                        <a:t> (after 9:00pm) 2/bedroom + 2, maximum 12, excludes children under 12;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Daytime maximum of 1 1/2 times </a:t>
                      </a:r>
                      <a:r>
                        <a:rPr lang="en-US" sz="1400" dirty="0" err="1">
                          <a:effectLst/>
                        </a:rPr>
                        <a:t>nightime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32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24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B3EB7-78E7-4237-B839-906D9EBAB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26" y="294142"/>
            <a:ext cx="10515599" cy="636630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99C44F-F0BE-4E3A-86F0-59E308DC8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56558"/>
              </p:ext>
            </p:extLst>
          </p:nvPr>
        </p:nvGraphicFramePr>
        <p:xfrm>
          <a:off x="424726" y="294142"/>
          <a:ext cx="10515598" cy="636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556">
                  <a:extLst>
                    <a:ext uri="{9D8B030D-6E8A-4147-A177-3AD203B41FA5}">
                      <a16:colId xmlns:a16="http://schemas.microsoft.com/office/drawing/2014/main" val="2239745800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2875574078"/>
                    </a:ext>
                  </a:extLst>
                </a:gridCol>
                <a:gridCol w="4059021">
                  <a:extLst>
                    <a:ext uri="{9D8B030D-6E8A-4147-A177-3AD203B41FA5}">
                      <a16:colId xmlns:a16="http://schemas.microsoft.com/office/drawing/2014/main" val="1649708034"/>
                    </a:ext>
                  </a:extLst>
                </a:gridCol>
              </a:tblGrid>
              <a:tr h="844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Minimum rental nights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30 nights per year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17435"/>
                  </a:ext>
                </a:extLst>
              </a:tr>
              <a:tr h="46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83561"/>
                  </a:ext>
                </a:extLst>
              </a:tr>
              <a:tr h="920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Prohibited units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Under construction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Tiny homes, mobile or manufactured homes; under construction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81142"/>
                  </a:ext>
                </a:extLst>
              </a:tr>
              <a:tr h="46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013990"/>
                  </a:ext>
                </a:extLst>
              </a:tr>
              <a:tr h="920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 permits per property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limit specified   (TRPA limit of four)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One per property, including multi-family properties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905730"/>
                  </a:ext>
                </a:extLst>
              </a:tr>
              <a:tr h="46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390223"/>
                  </a:ext>
                </a:extLst>
              </a:tr>
              <a:tr h="2300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$500 per day; $1,000 per day after 1st violation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$1,500 1st violation,  $3,000 2nd violation,  $5,000 3rd violation; cumulative violations if not cured within one hour;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violations in 90 days additional $1,500 fine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24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1865750" y="2530675"/>
            <a:ext cx="85741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</a:pPr>
            <a:r>
              <a:rPr lang="en-US" dirty="0"/>
              <a:t>Thank you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L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499</Words>
  <Application>Microsoft Office PowerPoint</Application>
  <PresentationFormat>Widescreen</PresentationFormat>
  <Paragraphs>73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NLT THEME</vt:lpstr>
      <vt:lpstr>STR Ordinance Review</vt:lpstr>
      <vt:lpstr>Objectives in Ordinance Study</vt:lpstr>
      <vt:lpstr>Proposed Changes to the East Placer County STR Ordinance 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Bavetta</cp:lastModifiedBy>
  <cp:revision>14</cp:revision>
  <dcterms:created xsi:type="dcterms:W3CDTF">2016-11-11T17:14:22Z</dcterms:created>
  <dcterms:modified xsi:type="dcterms:W3CDTF">2022-02-02T15:49:43Z</dcterms:modified>
</cp:coreProperties>
</file>