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7" r:id="rId2"/>
    <p:sldId id="291" r:id="rId3"/>
    <p:sldId id="290" r:id="rId4"/>
    <p:sldId id="286" r:id="rId5"/>
    <p:sldId id="305" r:id="rId6"/>
    <p:sldId id="292" r:id="rId7"/>
    <p:sldId id="298" r:id="rId8"/>
    <p:sldId id="284" r:id="rId9"/>
    <p:sldId id="283" r:id="rId10"/>
    <p:sldId id="306" r:id="rId11"/>
    <p:sldId id="261" r:id="rId12"/>
    <p:sldId id="307" r:id="rId13"/>
    <p:sldId id="310" r:id="rId14"/>
    <p:sldId id="278" r:id="rId15"/>
    <p:sldId id="282" r:id="rId16"/>
    <p:sldId id="289" r:id="rId17"/>
    <p:sldId id="309" r:id="rId18"/>
    <p:sldId id="288" r:id="rId19"/>
    <p:sldId id="308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186"/>
    <a:srgbClr val="C3319D"/>
    <a:srgbClr val="EF2FB8"/>
    <a:srgbClr val="80FD63"/>
    <a:srgbClr val="6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65235" autoAdjust="0"/>
  </p:normalViewPr>
  <p:slideViewPr>
    <p:cSldViewPr snapToGrid="0">
      <p:cViewPr varScale="1">
        <p:scale>
          <a:sx n="73" d="100"/>
          <a:sy n="73" d="100"/>
        </p:scale>
        <p:origin x="20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ZIP%20CODE%20PROBLEM\Updated%20charts%20and%20tables%20for%20final%20report_Wen_1_26_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DATA%20FILES%20Wen\Copy%20of%20Placer%20County%20Preliminary%20Data_Sep_21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DATA%20FILES%20Wen\Copy%20of%20Placer%20County%20Preliminary%20Data_Sep_21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ZIP%20CODE%20PROBLEM\Emsi_Analysis_2021.3_Industries_Emsi_1_24_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ZIP%20CODE%20PROBLEM\Emsi_Analysis_2021.3_Industries_Emsi_1_24_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DATA%20FILES%20Fran\Placer%20County%20Industries%20(2021.11.15%20Update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1644180\Google%20Drive\CoE_ALLDOCS\TECH%20ASSISTANCE%20RFIs\PLACER%20County%20Sierra%20Sherri%20Rick%20Amy\DATA%20FILES%20Wen\Copy%20of%20CES_Emp%20Change_Placer%20and%20Greater%20SAC_WS_1_18_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doherty\Desktop\COE\Placer%20County%20Economic%20Review\Burning%20Glass\Placer%20County%20Review%20-%20BG%20Data%20(2021.9.2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78182483098669E-2"/>
          <c:y val="3.9592177114096523E-2"/>
          <c:w val="0.88629104988772545"/>
          <c:h val="0.7324550048544735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'Age Demographics'!$A$61</c:f>
              <c:strCache>
                <c:ptCount val="1"/>
                <c:pt idx="0">
                  <c:v>19 years and under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Demographics'!$B$60:$F$60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Placer/Valley</c:v>
                </c:pt>
                <c:pt idx="3">
                  <c:v>Foothills </c:v>
                </c:pt>
                <c:pt idx="4">
                  <c:v>East Placer/ Tahoe </c:v>
                </c:pt>
              </c:strCache>
            </c:strRef>
          </c:cat>
          <c:val>
            <c:numRef>
              <c:f>'Age Demographics'!$B$61:$F$61</c:f>
              <c:numCache>
                <c:formatCode>0%</c:formatCode>
                <c:ptCount val="5"/>
                <c:pt idx="0">
                  <c:v>0.25200104277025254</c:v>
                </c:pt>
                <c:pt idx="1">
                  <c:v>0.24644109651580237</c:v>
                </c:pt>
                <c:pt idx="2">
                  <c:v>0.26152053791358765</c:v>
                </c:pt>
                <c:pt idx="3">
                  <c:v>0.1961020516852223</c:v>
                </c:pt>
                <c:pt idx="4">
                  <c:v>0.16566435946896629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5-4119-A929-2F0D36F5F2DB}"/>
            </c:ext>
          </c:extLst>
        </c:ser>
        <c:ser>
          <c:idx val="1"/>
          <c:order val="1"/>
          <c:tx>
            <c:strRef>
              <c:f>'Age Demographics'!$A$62</c:f>
              <c:strCache>
                <c:ptCount val="1"/>
                <c:pt idx="0">
                  <c:v>20 to 34 years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B75-4119-A929-2F0D36F5F2DB}"/>
                </c:ext>
              </c:extLst>
            </c:dLbl>
            <c:dLbl>
              <c:idx val="4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B75-4119-A929-2F0D36F5F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Demographics'!$B$60:$F$60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Placer/Valley</c:v>
                </c:pt>
                <c:pt idx="3">
                  <c:v>Foothills </c:v>
                </c:pt>
                <c:pt idx="4">
                  <c:v>East Placer/ Tahoe </c:v>
                </c:pt>
              </c:strCache>
            </c:strRef>
          </c:cat>
          <c:val>
            <c:numRef>
              <c:f>'Age Demographics'!$B$62:$F$62</c:f>
              <c:numCache>
                <c:formatCode>0%</c:formatCode>
                <c:ptCount val="5"/>
                <c:pt idx="0">
                  <c:v>0.20560837611267982</c:v>
                </c:pt>
                <c:pt idx="1">
                  <c:v>0.16181597460001246</c:v>
                </c:pt>
                <c:pt idx="2">
                  <c:v>0.16378736435656746</c:v>
                </c:pt>
                <c:pt idx="3">
                  <c:v>0.14161446577565875</c:v>
                </c:pt>
                <c:pt idx="4">
                  <c:v>0.22637013502779985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5-4119-A929-2F0D36F5F2DB}"/>
            </c:ext>
          </c:extLst>
        </c:ser>
        <c:ser>
          <c:idx val="2"/>
          <c:order val="2"/>
          <c:tx>
            <c:strRef>
              <c:f>'Age Demographics'!$A$63</c:f>
              <c:strCache>
                <c:ptCount val="1"/>
                <c:pt idx="0">
                  <c:v>35 to 54 years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B75-4119-A929-2F0D36F5F2DB}"/>
                </c:ext>
              </c:extLst>
            </c:dLbl>
            <c:dLbl>
              <c:idx val="4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B75-4119-A929-2F0D36F5F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Demographics'!$B$60:$F$60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Placer/Valley</c:v>
                </c:pt>
                <c:pt idx="3">
                  <c:v>Foothills </c:v>
                </c:pt>
                <c:pt idx="4">
                  <c:v>East Placer/ Tahoe </c:v>
                </c:pt>
              </c:strCache>
            </c:strRef>
          </c:cat>
          <c:val>
            <c:numRef>
              <c:f>'Age Demographics'!$B$63:$F$63</c:f>
              <c:numCache>
                <c:formatCode>0%</c:formatCode>
                <c:ptCount val="5"/>
                <c:pt idx="0">
                  <c:v>0.25282934791999162</c:v>
                </c:pt>
                <c:pt idx="1">
                  <c:v>0.26576604619311461</c:v>
                </c:pt>
                <c:pt idx="2">
                  <c:v>0.27276479595233338</c:v>
                </c:pt>
                <c:pt idx="3">
                  <c:v>0.23430803175166748</c:v>
                </c:pt>
                <c:pt idx="4">
                  <c:v>0.26336094405991151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5-4119-A929-2F0D36F5F2DB}"/>
            </c:ext>
          </c:extLst>
        </c:ser>
        <c:ser>
          <c:idx val="3"/>
          <c:order val="3"/>
          <c:tx>
            <c:strRef>
              <c:f>'Age Demographics'!$A$64</c:f>
              <c:strCache>
                <c:ptCount val="1"/>
                <c:pt idx="0">
                  <c:v>55 to 64 years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B75-4119-A929-2F0D36F5F2DB}"/>
                </c:ext>
              </c:extLst>
            </c:dLbl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B75-4119-A929-2F0D36F5F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Demographics'!$B$60:$F$60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Placer/Valley</c:v>
                </c:pt>
                <c:pt idx="3">
                  <c:v>Foothills </c:v>
                </c:pt>
                <c:pt idx="4">
                  <c:v>East Placer/ Tahoe </c:v>
                </c:pt>
              </c:strCache>
            </c:strRef>
          </c:cat>
          <c:val>
            <c:numRef>
              <c:f>'Age Demographics'!$B$64:$F$64</c:f>
              <c:numCache>
                <c:formatCode>0%</c:formatCode>
                <c:ptCount val="5"/>
                <c:pt idx="0">
                  <c:v>0.12784810414364767</c:v>
                </c:pt>
                <c:pt idx="1">
                  <c:v>0.13461578368507335</c:v>
                </c:pt>
                <c:pt idx="2">
                  <c:v>0.12339058651221622</c:v>
                </c:pt>
                <c:pt idx="3">
                  <c:v>0.18121528746417792</c:v>
                </c:pt>
                <c:pt idx="4">
                  <c:v>0.15306932939975038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75-4119-A929-2F0D36F5F2DB}"/>
            </c:ext>
          </c:extLst>
        </c:ser>
        <c:ser>
          <c:idx val="4"/>
          <c:order val="4"/>
          <c:tx>
            <c:strRef>
              <c:f>'Age Demographics'!$A$65</c:f>
              <c:strCache>
                <c:ptCount val="1"/>
                <c:pt idx="0">
                  <c:v>65 years and over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B75-4119-A929-2F0D36F5F2DB}"/>
                </c:ext>
              </c:extLst>
            </c:dLbl>
            <c:dLbl>
              <c:idx val="1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B75-4119-A929-2F0D36F5F2DB}"/>
                </c:ext>
              </c:extLst>
            </c:dLbl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B75-4119-A929-2F0D36F5F2DB}"/>
                </c:ext>
              </c:extLst>
            </c:dLbl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B75-4119-A929-2F0D36F5F2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Demographics'!$B$60:$F$60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Placer/Valley</c:v>
                </c:pt>
                <c:pt idx="3">
                  <c:v>Foothills </c:v>
                </c:pt>
                <c:pt idx="4">
                  <c:v>East Placer/ Tahoe </c:v>
                </c:pt>
              </c:strCache>
            </c:strRef>
          </c:cat>
          <c:val>
            <c:numRef>
              <c:f>'Age Demographics'!$B$65:$F$65</c:f>
              <c:numCache>
                <c:formatCode>0%</c:formatCode>
                <c:ptCount val="5"/>
                <c:pt idx="0">
                  <c:v>0.16171312905342833</c:v>
                </c:pt>
                <c:pt idx="1">
                  <c:v>0.19136109900599721</c:v>
                </c:pt>
                <c:pt idx="2">
                  <c:v>0.17853671526529524</c:v>
                </c:pt>
                <c:pt idx="3">
                  <c:v>0.24676016332327358</c:v>
                </c:pt>
                <c:pt idx="4">
                  <c:v>0.19153523204357201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75-4119-A929-2F0D36F5F2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9199864"/>
        <c:axId val="579207080"/>
      </c:barChart>
      <c:catAx>
        <c:axId val="57919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207080"/>
        <c:crosses val="autoZero"/>
        <c:auto val="1"/>
        <c:lblAlgn val="ctr"/>
        <c:lblOffset val="100"/>
        <c:noMultiLvlLbl val="0"/>
      </c:catAx>
      <c:valAx>
        <c:axId val="5792070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19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241608340470635E-2"/>
          <c:y val="2.961650553313324E-2"/>
          <c:w val="0.89206896855683293"/>
          <c:h val="0.68862916380409211"/>
        </c:manualLayout>
      </c:layout>
      <c:lineChart>
        <c:grouping val="standard"/>
        <c:varyColors val="0"/>
        <c:ser>
          <c:idx val="0"/>
          <c:order val="0"/>
          <c:tx>
            <c:strRef>
              <c:f>'Unemployment Rate'!$A$9</c:f>
              <c:strCache>
                <c:ptCount val="1"/>
                <c:pt idx="0">
                  <c:v>Placer County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E4-45A0-A247-D158B0D066C3}"/>
                </c:ext>
              </c:extLst>
            </c:dLbl>
            <c:dLbl>
              <c:idx val="3"/>
              <c:layout>
                <c:manualLayout>
                  <c:x val="-1.789708828337714E-2"/>
                  <c:y val="8.062015503875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C8-4C37-B9C6-4980A5FF0C87}"/>
                </c:ext>
              </c:extLst>
            </c:dLbl>
            <c:dLbl>
              <c:idx val="19"/>
              <c:layout>
                <c:manualLayout>
                  <c:x val="1.14232815112119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C8-4C37-B9C6-4980A5FF0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'Unemployment Rate'!$B$2:$U$2</c:f>
              <c:strCache>
                <c:ptCount val="20"/>
                <c:pt idx="0">
                  <c:v>Jan-2020</c:v>
                </c:pt>
                <c:pt idx="1">
                  <c:v>Feb-2020</c:v>
                </c:pt>
                <c:pt idx="2">
                  <c:v>Mar-2020</c:v>
                </c:pt>
                <c:pt idx="3">
                  <c:v>Apr-2020</c:v>
                </c:pt>
                <c:pt idx="4">
                  <c:v>May-2020</c:v>
                </c:pt>
                <c:pt idx="5">
                  <c:v>Jun-2020</c:v>
                </c:pt>
                <c:pt idx="6">
                  <c:v>Jul-2020</c:v>
                </c:pt>
                <c:pt idx="7">
                  <c:v>Aug-2020</c:v>
                </c:pt>
                <c:pt idx="8">
                  <c:v>Sep-2020</c:v>
                </c:pt>
                <c:pt idx="9">
                  <c:v>Oct-2020</c:v>
                </c:pt>
                <c:pt idx="10">
                  <c:v>Nov-2020</c:v>
                </c:pt>
                <c:pt idx="11">
                  <c:v>Dec-2020</c:v>
                </c:pt>
                <c:pt idx="12">
                  <c:v>Jan-2021</c:v>
                </c:pt>
                <c:pt idx="13">
                  <c:v>Feb-2021</c:v>
                </c:pt>
                <c:pt idx="14">
                  <c:v>Mar-2021</c:v>
                </c:pt>
                <c:pt idx="15">
                  <c:v>Apr-2021</c:v>
                </c:pt>
                <c:pt idx="16">
                  <c:v>May-2021</c:v>
                </c:pt>
                <c:pt idx="17">
                  <c:v>Jun-2021</c:v>
                </c:pt>
                <c:pt idx="18">
                  <c:v>Jul-2021</c:v>
                </c:pt>
                <c:pt idx="19">
                  <c:v>Aug-2021</c:v>
                </c:pt>
              </c:strCache>
            </c:strRef>
          </c:cat>
          <c:val>
            <c:numRef>
              <c:f>'Unemployment Rate'!$B$9:$U$9</c:f>
              <c:numCache>
                <c:formatCode>0.0%</c:formatCode>
                <c:ptCount val="20"/>
                <c:pt idx="0">
                  <c:v>3.3386327503974564E-2</c:v>
                </c:pt>
                <c:pt idx="1">
                  <c:v>3.1662269129287601E-2</c:v>
                </c:pt>
                <c:pt idx="2">
                  <c:v>3.6527263102170464E-2</c:v>
                </c:pt>
                <c:pt idx="3">
                  <c:v>0.13234486545853927</c:v>
                </c:pt>
                <c:pt idx="4">
                  <c:v>0.12410369553226697</c:v>
                </c:pt>
                <c:pt idx="5">
                  <c:v>0.10483432916892993</c:v>
                </c:pt>
                <c:pt idx="6">
                  <c:v>9.3817787418655096E-2</c:v>
                </c:pt>
                <c:pt idx="7">
                  <c:v>8.1643835616438357E-2</c:v>
                </c:pt>
                <c:pt idx="8">
                  <c:v>7.248764415156507E-2</c:v>
                </c:pt>
                <c:pt idx="9">
                  <c:v>6.280193236714976E-2</c:v>
                </c:pt>
                <c:pt idx="10">
                  <c:v>5.2145573058120585E-2</c:v>
                </c:pt>
                <c:pt idx="11">
                  <c:v>6.0097455332972387E-2</c:v>
                </c:pt>
                <c:pt idx="12">
                  <c:v>5.9620596205962058E-2</c:v>
                </c:pt>
                <c:pt idx="13">
                  <c:v>5.6775575790037495E-2</c:v>
                </c:pt>
                <c:pt idx="14">
                  <c:v>5.3966540744738264E-2</c:v>
                </c:pt>
                <c:pt idx="15">
                  <c:v>5.1884216275259423E-2</c:v>
                </c:pt>
                <c:pt idx="16">
                  <c:v>4.8939641109298535E-2</c:v>
                </c:pt>
                <c:pt idx="17">
                  <c:v>5.4418103448275863E-2</c:v>
                </c:pt>
                <c:pt idx="18">
                  <c:v>5.3390282968499736E-2</c:v>
                </c:pt>
                <c:pt idx="19">
                  <c:v>5.1419389394750936E-2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C8-4C37-B9C6-4980A5FF0C87}"/>
            </c:ext>
          </c:extLst>
        </c:ser>
        <c:ser>
          <c:idx val="1"/>
          <c:order val="1"/>
          <c:tx>
            <c:strRef>
              <c:f>'Unemployment Rate'!$A$10</c:f>
              <c:strCache>
                <c:ptCount val="1"/>
                <c:pt idx="0">
                  <c:v>Greater Sacramento Region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460412075254413E-2"/>
                  <c:y val="8.482395101907624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E4-45A0-A247-D158B0D066C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C8-4C37-B9C6-4980A5FF0C87}"/>
                </c:ext>
              </c:extLst>
            </c:dLbl>
            <c:dLbl>
              <c:idx val="19"/>
              <c:layout>
                <c:manualLayout>
                  <c:x val="1.1423281511211995E-2"/>
                  <c:y val="-7.2088627006821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C8-4C37-B9C6-4980A5FF0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'Unemployment Rate'!$B$2:$U$2</c:f>
              <c:strCache>
                <c:ptCount val="20"/>
                <c:pt idx="0">
                  <c:v>Jan-2020</c:v>
                </c:pt>
                <c:pt idx="1">
                  <c:v>Feb-2020</c:v>
                </c:pt>
                <c:pt idx="2">
                  <c:v>Mar-2020</c:v>
                </c:pt>
                <c:pt idx="3">
                  <c:v>Apr-2020</c:v>
                </c:pt>
                <c:pt idx="4">
                  <c:v>May-2020</c:v>
                </c:pt>
                <c:pt idx="5">
                  <c:v>Jun-2020</c:v>
                </c:pt>
                <c:pt idx="6">
                  <c:v>Jul-2020</c:v>
                </c:pt>
                <c:pt idx="7">
                  <c:v>Aug-2020</c:v>
                </c:pt>
                <c:pt idx="8">
                  <c:v>Sep-2020</c:v>
                </c:pt>
                <c:pt idx="9">
                  <c:v>Oct-2020</c:v>
                </c:pt>
                <c:pt idx="10">
                  <c:v>Nov-2020</c:v>
                </c:pt>
                <c:pt idx="11">
                  <c:v>Dec-2020</c:v>
                </c:pt>
                <c:pt idx="12">
                  <c:v>Jan-2021</c:v>
                </c:pt>
                <c:pt idx="13">
                  <c:v>Feb-2021</c:v>
                </c:pt>
                <c:pt idx="14">
                  <c:v>Mar-2021</c:v>
                </c:pt>
                <c:pt idx="15">
                  <c:v>Apr-2021</c:v>
                </c:pt>
                <c:pt idx="16">
                  <c:v>May-2021</c:v>
                </c:pt>
                <c:pt idx="17">
                  <c:v>Jun-2021</c:v>
                </c:pt>
                <c:pt idx="18">
                  <c:v>Jul-2021</c:v>
                </c:pt>
                <c:pt idx="19">
                  <c:v>Aug-2021</c:v>
                </c:pt>
              </c:strCache>
            </c:strRef>
          </c:cat>
          <c:val>
            <c:numRef>
              <c:f>'Unemployment Rate'!$B$10:$U$10</c:f>
              <c:numCache>
                <c:formatCode>0.0%</c:formatCode>
                <c:ptCount val="20"/>
                <c:pt idx="0">
                  <c:v>4.2174236296641257E-2</c:v>
                </c:pt>
                <c:pt idx="1">
                  <c:v>3.9982754132500326E-2</c:v>
                </c:pt>
                <c:pt idx="2">
                  <c:v>4.6039555570036819E-2</c:v>
                </c:pt>
                <c:pt idx="3">
                  <c:v>0.14603203922622246</c:v>
                </c:pt>
                <c:pt idx="4">
                  <c:v>0.13744897529773176</c:v>
                </c:pt>
                <c:pt idx="5">
                  <c:v>0.12096034885737647</c:v>
                </c:pt>
                <c:pt idx="6">
                  <c:v>0.11154945353616051</c:v>
                </c:pt>
                <c:pt idx="7">
                  <c:v>9.9190131759653077E-2</c:v>
                </c:pt>
                <c:pt idx="8">
                  <c:v>9.0689773192089693E-2</c:v>
                </c:pt>
                <c:pt idx="9">
                  <c:v>7.9891362145270414E-2</c:v>
                </c:pt>
                <c:pt idx="10">
                  <c:v>6.720445756580315E-2</c:v>
                </c:pt>
                <c:pt idx="11">
                  <c:v>7.7427626137303557E-2</c:v>
                </c:pt>
                <c:pt idx="12">
                  <c:v>7.6901389764171282E-2</c:v>
                </c:pt>
                <c:pt idx="13">
                  <c:v>7.3030345268647046E-2</c:v>
                </c:pt>
                <c:pt idx="14">
                  <c:v>6.9657995947231294E-2</c:v>
                </c:pt>
                <c:pt idx="15">
                  <c:v>6.7065017549724215E-2</c:v>
                </c:pt>
                <c:pt idx="16">
                  <c:v>6.3144769109273038E-2</c:v>
                </c:pt>
                <c:pt idx="17">
                  <c:v>6.9255812423953442E-2</c:v>
                </c:pt>
                <c:pt idx="18">
                  <c:v>6.7964249924638065E-2</c:v>
                </c:pt>
                <c:pt idx="19">
                  <c:v>6.5043373139692551E-2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C8-4C37-B9C6-4980A5FF0C87}"/>
            </c:ext>
          </c:extLst>
        </c:ser>
        <c:ser>
          <c:idx val="2"/>
          <c:order val="2"/>
          <c:tx>
            <c:strRef>
              <c:f>'Unemployment Rate'!$A$11</c:f>
              <c:strCache>
                <c:ptCount val="1"/>
                <c:pt idx="0">
                  <c:v>California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E4-45A0-A247-D158B0D066C3}"/>
                </c:ext>
              </c:extLst>
            </c:dLbl>
            <c:dLbl>
              <c:idx val="3"/>
              <c:layout>
                <c:manualLayout>
                  <c:x val="-1.6270080257615581E-2"/>
                  <c:y val="-4.3410852713178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C8-4C37-B9C6-4980A5FF0C87}"/>
                </c:ext>
              </c:extLst>
            </c:dLbl>
            <c:dLbl>
              <c:idx val="19"/>
              <c:layout>
                <c:manualLayout>
                  <c:x val="1.7134922266817995E-2"/>
                  <c:y val="-7.2088627006821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C8-4C37-B9C6-4980A5FF0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'Unemployment Rate'!$B$2:$U$2</c:f>
              <c:strCache>
                <c:ptCount val="20"/>
                <c:pt idx="0">
                  <c:v>Jan-2020</c:v>
                </c:pt>
                <c:pt idx="1">
                  <c:v>Feb-2020</c:v>
                </c:pt>
                <c:pt idx="2">
                  <c:v>Mar-2020</c:v>
                </c:pt>
                <c:pt idx="3">
                  <c:v>Apr-2020</c:v>
                </c:pt>
                <c:pt idx="4">
                  <c:v>May-2020</c:v>
                </c:pt>
                <c:pt idx="5">
                  <c:v>Jun-2020</c:v>
                </c:pt>
                <c:pt idx="6">
                  <c:v>Jul-2020</c:v>
                </c:pt>
                <c:pt idx="7">
                  <c:v>Aug-2020</c:v>
                </c:pt>
                <c:pt idx="8">
                  <c:v>Sep-2020</c:v>
                </c:pt>
                <c:pt idx="9">
                  <c:v>Oct-2020</c:v>
                </c:pt>
                <c:pt idx="10">
                  <c:v>Nov-2020</c:v>
                </c:pt>
                <c:pt idx="11">
                  <c:v>Dec-2020</c:v>
                </c:pt>
                <c:pt idx="12">
                  <c:v>Jan-2021</c:v>
                </c:pt>
                <c:pt idx="13">
                  <c:v>Feb-2021</c:v>
                </c:pt>
                <c:pt idx="14">
                  <c:v>Mar-2021</c:v>
                </c:pt>
                <c:pt idx="15">
                  <c:v>Apr-2021</c:v>
                </c:pt>
                <c:pt idx="16">
                  <c:v>May-2021</c:v>
                </c:pt>
                <c:pt idx="17">
                  <c:v>Jun-2021</c:v>
                </c:pt>
                <c:pt idx="18">
                  <c:v>Jul-2021</c:v>
                </c:pt>
                <c:pt idx="19">
                  <c:v>Aug-2021</c:v>
                </c:pt>
              </c:strCache>
            </c:strRef>
          </c:cat>
          <c:val>
            <c:numRef>
              <c:f>'Unemployment Rate'!$B$11:$U$11</c:f>
              <c:numCache>
                <c:formatCode>0.0%</c:formatCode>
                <c:ptCount val="20"/>
                <c:pt idx="0">
                  <c:v>4.5603690258020878E-2</c:v>
                </c:pt>
                <c:pt idx="1">
                  <c:v>4.4611857216158603E-2</c:v>
                </c:pt>
                <c:pt idx="2">
                  <c:v>5.1430868393957774E-2</c:v>
                </c:pt>
                <c:pt idx="3">
                  <c:v>0.16444748309903756</c:v>
                </c:pt>
                <c:pt idx="4">
                  <c:v>0.1612574509830324</c:v>
                </c:pt>
                <c:pt idx="5">
                  <c:v>0.14865885852609248</c:v>
                </c:pt>
                <c:pt idx="6">
                  <c:v>0.14383749390631667</c:v>
                </c:pt>
                <c:pt idx="7">
                  <c:v>0.13321227534743205</c:v>
                </c:pt>
                <c:pt idx="8">
                  <c:v>0.10973295738981891</c:v>
                </c:pt>
                <c:pt idx="9">
                  <c:v>9.9428648108038975E-2</c:v>
                </c:pt>
                <c:pt idx="10">
                  <c:v>9.1547897201219086E-2</c:v>
                </c:pt>
                <c:pt idx="11">
                  <c:v>9.8436126651098591E-2</c:v>
                </c:pt>
                <c:pt idx="12">
                  <c:v>9.9295165395484858E-2</c:v>
                </c:pt>
                <c:pt idx="13">
                  <c:v>9.0555622533136301E-2</c:v>
                </c:pt>
                <c:pt idx="14">
                  <c:v>8.870638687650928E-2</c:v>
                </c:pt>
                <c:pt idx="15">
                  <c:v>8.7395579861024003E-2</c:v>
                </c:pt>
                <c:pt idx="16">
                  <c:v>8.1865016125538467E-2</c:v>
                </c:pt>
                <c:pt idx="17">
                  <c:v>8.5621183087003741E-2</c:v>
                </c:pt>
                <c:pt idx="18">
                  <c:v>8.3841799436440059E-2</c:v>
                </c:pt>
                <c:pt idx="19">
                  <c:v>8.0471310405092492E-2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7C8-4C37-B9C6-4980A5FF0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030848"/>
        <c:axId val="409032160"/>
      </c:lineChart>
      <c:catAx>
        <c:axId val="40903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032160"/>
        <c:crosses val="autoZero"/>
        <c:auto val="1"/>
        <c:lblAlgn val="ctr"/>
        <c:lblOffset val="100"/>
        <c:noMultiLvlLbl val="0"/>
      </c:catAx>
      <c:valAx>
        <c:axId val="40903216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903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396411063941102E-2"/>
          <c:y val="9.3481361632462859E-2"/>
          <c:w val="0.88690861142548183"/>
          <c:h val="0.71703316706623899"/>
        </c:manualLayout>
      </c:layout>
      <c:lineChart>
        <c:grouping val="standard"/>
        <c:varyColors val="0"/>
        <c:ser>
          <c:idx val="0"/>
          <c:order val="0"/>
          <c:tx>
            <c:strRef>
              <c:f>'UI Initial Claims by Gender'!$A$4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3F-4731-A3C3-C0AAC3BDD0FF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3F-4731-A3C3-C0AAC3BDD0FF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3F-4731-A3C3-C0AAC3BDD0FF}"/>
                </c:ext>
              </c:extLst>
            </c:dLbl>
            <c:dLbl>
              <c:idx val="3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3F-4731-A3C3-C0AAC3BDD0FF}"/>
                </c:ext>
              </c:extLst>
            </c:dLbl>
            <c:dLbl>
              <c:idx val="5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3F-4731-A3C3-C0AAC3BDD0FF}"/>
                </c:ext>
              </c:extLst>
            </c:dLbl>
            <c:dLbl>
              <c:idx val="6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3F-4731-A3C3-C0AAC3BDD0FF}"/>
                </c:ext>
              </c:extLst>
            </c:dLbl>
            <c:dLbl>
              <c:idx val="7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3F-4731-A3C3-C0AAC3BDD0FF}"/>
                </c:ext>
              </c:extLst>
            </c:dLbl>
            <c:dLbl>
              <c:idx val="7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3F-4731-A3C3-C0AAC3BDD0FF}"/>
                </c:ext>
              </c:extLst>
            </c:dLbl>
            <c:dLbl>
              <c:idx val="8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3F-4731-A3C3-C0AAC3BDD0FF}"/>
                </c:ext>
              </c:extLst>
            </c:dLbl>
            <c:dLbl>
              <c:idx val="85"/>
              <c:layout>
                <c:manualLayout>
                  <c:x val="-1.2013644322617052E-2"/>
                  <c:y val="-4.66326488246905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3F-4731-A3C3-C0AAC3BDD0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'UI Initial Claims by Gender'!$B$1:$CI$1</c:f>
              <c:strCache>
                <c:ptCount val="86"/>
                <c:pt idx="0">
                  <c:v>01/11/20</c:v>
                </c:pt>
                <c:pt idx="1">
                  <c:v>01/18/20</c:v>
                </c:pt>
                <c:pt idx="2">
                  <c:v>01/25/20</c:v>
                </c:pt>
                <c:pt idx="3">
                  <c:v>02/01/20</c:v>
                </c:pt>
                <c:pt idx="4">
                  <c:v>02/08/20</c:v>
                </c:pt>
                <c:pt idx="5">
                  <c:v>02/15/20</c:v>
                </c:pt>
                <c:pt idx="6">
                  <c:v>02/22/20</c:v>
                </c:pt>
                <c:pt idx="7">
                  <c:v>02/29/20</c:v>
                </c:pt>
                <c:pt idx="8">
                  <c:v>03/07/20</c:v>
                </c:pt>
                <c:pt idx="9">
                  <c:v>03/14/20</c:v>
                </c:pt>
                <c:pt idx="10">
                  <c:v>03/21/20</c:v>
                </c:pt>
                <c:pt idx="11">
                  <c:v>03/28/20</c:v>
                </c:pt>
                <c:pt idx="12">
                  <c:v>04/04/20</c:v>
                </c:pt>
                <c:pt idx="13">
                  <c:v>04/11/20</c:v>
                </c:pt>
                <c:pt idx="14">
                  <c:v>04/18/20</c:v>
                </c:pt>
                <c:pt idx="15">
                  <c:v>04/25/20</c:v>
                </c:pt>
                <c:pt idx="16">
                  <c:v>05/02/20</c:v>
                </c:pt>
                <c:pt idx="17">
                  <c:v>05/09/20</c:v>
                </c:pt>
                <c:pt idx="18">
                  <c:v>05/16/20</c:v>
                </c:pt>
                <c:pt idx="19">
                  <c:v>05/23/20</c:v>
                </c:pt>
                <c:pt idx="20">
                  <c:v>05/30/20</c:v>
                </c:pt>
                <c:pt idx="21">
                  <c:v>06/06/20</c:v>
                </c:pt>
                <c:pt idx="22">
                  <c:v>06/13/20</c:v>
                </c:pt>
                <c:pt idx="23">
                  <c:v>06/20/20</c:v>
                </c:pt>
                <c:pt idx="24">
                  <c:v>06/27/20</c:v>
                </c:pt>
                <c:pt idx="25">
                  <c:v>07/04/20</c:v>
                </c:pt>
                <c:pt idx="26">
                  <c:v>07/11/20</c:v>
                </c:pt>
                <c:pt idx="27">
                  <c:v>07/18/20</c:v>
                </c:pt>
                <c:pt idx="28">
                  <c:v>07/25/20</c:v>
                </c:pt>
                <c:pt idx="29">
                  <c:v>08/01/20</c:v>
                </c:pt>
                <c:pt idx="30">
                  <c:v>08/08/20</c:v>
                </c:pt>
                <c:pt idx="31">
                  <c:v>08/15/20</c:v>
                </c:pt>
                <c:pt idx="32">
                  <c:v>08/22/20</c:v>
                </c:pt>
                <c:pt idx="33">
                  <c:v>08/29/20</c:v>
                </c:pt>
                <c:pt idx="34">
                  <c:v>09/05/20</c:v>
                </c:pt>
                <c:pt idx="35">
                  <c:v>09/12/20</c:v>
                </c:pt>
                <c:pt idx="36">
                  <c:v>09/19/20</c:v>
                </c:pt>
                <c:pt idx="37">
                  <c:v>09/26/20</c:v>
                </c:pt>
                <c:pt idx="38">
                  <c:v>10/03/20</c:v>
                </c:pt>
                <c:pt idx="39">
                  <c:v>10/10/20</c:v>
                </c:pt>
                <c:pt idx="40">
                  <c:v>10/17/20</c:v>
                </c:pt>
                <c:pt idx="41">
                  <c:v>10/24/20</c:v>
                </c:pt>
                <c:pt idx="42">
                  <c:v>10/31/20</c:v>
                </c:pt>
                <c:pt idx="43">
                  <c:v>11/07/20</c:v>
                </c:pt>
                <c:pt idx="44">
                  <c:v>11/14/20</c:v>
                </c:pt>
                <c:pt idx="45">
                  <c:v>11/21/20</c:v>
                </c:pt>
                <c:pt idx="46">
                  <c:v>11/28/20</c:v>
                </c:pt>
                <c:pt idx="47">
                  <c:v>12/05/20</c:v>
                </c:pt>
                <c:pt idx="48">
                  <c:v>12/12/20</c:v>
                </c:pt>
                <c:pt idx="49">
                  <c:v>12/19/20</c:v>
                </c:pt>
                <c:pt idx="50">
                  <c:v>12/26/20</c:v>
                </c:pt>
                <c:pt idx="51">
                  <c:v>01/02/21</c:v>
                </c:pt>
                <c:pt idx="52">
                  <c:v>01/09/21</c:v>
                </c:pt>
                <c:pt idx="53">
                  <c:v>01/16/21</c:v>
                </c:pt>
                <c:pt idx="54">
                  <c:v>01/23/21</c:v>
                </c:pt>
                <c:pt idx="55">
                  <c:v>01/30/21</c:v>
                </c:pt>
                <c:pt idx="56">
                  <c:v>02/06/21</c:v>
                </c:pt>
                <c:pt idx="57">
                  <c:v>02/13/21</c:v>
                </c:pt>
                <c:pt idx="58">
                  <c:v>02/20/21</c:v>
                </c:pt>
                <c:pt idx="59">
                  <c:v>02/27/21</c:v>
                </c:pt>
                <c:pt idx="60">
                  <c:v>03/06/21</c:v>
                </c:pt>
                <c:pt idx="61">
                  <c:v>03/13/21</c:v>
                </c:pt>
                <c:pt idx="62">
                  <c:v>03/20/21</c:v>
                </c:pt>
                <c:pt idx="63">
                  <c:v>03/27/21</c:v>
                </c:pt>
                <c:pt idx="64">
                  <c:v>04/03/21</c:v>
                </c:pt>
                <c:pt idx="65">
                  <c:v>04/10/21</c:v>
                </c:pt>
                <c:pt idx="66">
                  <c:v>04/17/21</c:v>
                </c:pt>
                <c:pt idx="67">
                  <c:v>04/24/21</c:v>
                </c:pt>
                <c:pt idx="68">
                  <c:v>05/01/21</c:v>
                </c:pt>
                <c:pt idx="69">
                  <c:v>05/08/21</c:v>
                </c:pt>
                <c:pt idx="70">
                  <c:v>05/15/21</c:v>
                </c:pt>
                <c:pt idx="71">
                  <c:v>05/22/21</c:v>
                </c:pt>
                <c:pt idx="72">
                  <c:v>05/29/21</c:v>
                </c:pt>
                <c:pt idx="73">
                  <c:v>06/05/21</c:v>
                </c:pt>
                <c:pt idx="74">
                  <c:v>06/12/21</c:v>
                </c:pt>
                <c:pt idx="75">
                  <c:v>06/19/21</c:v>
                </c:pt>
                <c:pt idx="76">
                  <c:v>06/26/21</c:v>
                </c:pt>
                <c:pt idx="77">
                  <c:v>07/03/21</c:v>
                </c:pt>
                <c:pt idx="78">
                  <c:v>07/10/21</c:v>
                </c:pt>
                <c:pt idx="79">
                  <c:v>07/17/21</c:v>
                </c:pt>
                <c:pt idx="80">
                  <c:v>07/24/21</c:v>
                </c:pt>
                <c:pt idx="81">
                  <c:v>07/31/21</c:v>
                </c:pt>
                <c:pt idx="82">
                  <c:v>08/07/21</c:v>
                </c:pt>
                <c:pt idx="83">
                  <c:v>08/14/21</c:v>
                </c:pt>
                <c:pt idx="84">
                  <c:v>08/21/21</c:v>
                </c:pt>
                <c:pt idx="85">
                  <c:v>8/28/2021</c:v>
                </c:pt>
              </c:strCache>
            </c:strRef>
          </c:cat>
          <c:val>
            <c:numRef>
              <c:f>'UI Initial Claims by Gender'!$B$4:$CI$4</c:f>
              <c:numCache>
                <c:formatCode>_(* #,##0_);_(* \(#,##0\);_(* "-"??_);_(@_)</c:formatCode>
                <c:ptCount val="86"/>
                <c:pt idx="0">
                  <c:v>396</c:v>
                </c:pt>
                <c:pt idx="1">
                  <c:v>481</c:v>
                </c:pt>
                <c:pt idx="2">
                  <c:v>340</c:v>
                </c:pt>
                <c:pt idx="3">
                  <c:v>314</c:v>
                </c:pt>
                <c:pt idx="4">
                  <c:v>273</c:v>
                </c:pt>
                <c:pt idx="5">
                  <c:v>309</c:v>
                </c:pt>
                <c:pt idx="6">
                  <c:v>228</c:v>
                </c:pt>
                <c:pt idx="7">
                  <c:v>293</c:v>
                </c:pt>
                <c:pt idx="8">
                  <c:v>294</c:v>
                </c:pt>
                <c:pt idx="9">
                  <c:v>332</c:v>
                </c:pt>
                <c:pt idx="10">
                  <c:v>1546</c:v>
                </c:pt>
                <c:pt idx="11">
                  <c:v>10542</c:v>
                </c:pt>
                <c:pt idx="12">
                  <c:v>8420</c:v>
                </c:pt>
                <c:pt idx="13">
                  <c:v>5473</c:v>
                </c:pt>
                <c:pt idx="14">
                  <c:v>4216</c:v>
                </c:pt>
                <c:pt idx="15">
                  <c:v>2736</c:v>
                </c:pt>
                <c:pt idx="16">
                  <c:v>6304</c:v>
                </c:pt>
                <c:pt idx="17">
                  <c:v>2974</c:v>
                </c:pt>
                <c:pt idx="18">
                  <c:v>2805</c:v>
                </c:pt>
                <c:pt idx="19">
                  <c:v>2254</c:v>
                </c:pt>
                <c:pt idx="20">
                  <c:v>2424</c:v>
                </c:pt>
                <c:pt idx="21">
                  <c:v>2552</c:v>
                </c:pt>
                <c:pt idx="22">
                  <c:v>2447</c:v>
                </c:pt>
                <c:pt idx="23">
                  <c:v>2689</c:v>
                </c:pt>
                <c:pt idx="24">
                  <c:v>2563</c:v>
                </c:pt>
                <c:pt idx="25">
                  <c:v>2379</c:v>
                </c:pt>
                <c:pt idx="26">
                  <c:v>2646</c:v>
                </c:pt>
                <c:pt idx="27">
                  <c:v>3006</c:v>
                </c:pt>
                <c:pt idx="28">
                  <c:v>2615</c:v>
                </c:pt>
                <c:pt idx="29">
                  <c:v>2250</c:v>
                </c:pt>
                <c:pt idx="30">
                  <c:v>1991</c:v>
                </c:pt>
                <c:pt idx="31">
                  <c:v>2157</c:v>
                </c:pt>
                <c:pt idx="32">
                  <c:v>2735</c:v>
                </c:pt>
                <c:pt idx="33">
                  <c:v>3587</c:v>
                </c:pt>
                <c:pt idx="34">
                  <c:v>4088</c:v>
                </c:pt>
                <c:pt idx="35">
                  <c:v>2675</c:v>
                </c:pt>
                <c:pt idx="36">
                  <c:v>2011</c:v>
                </c:pt>
                <c:pt idx="37">
                  <c:v>1439</c:v>
                </c:pt>
                <c:pt idx="38">
                  <c:v>1222</c:v>
                </c:pt>
                <c:pt idx="39">
                  <c:v>1388</c:v>
                </c:pt>
                <c:pt idx="40">
                  <c:v>1314</c:v>
                </c:pt>
                <c:pt idx="41">
                  <c:v>1349</c:v>
                </c:pt>
                <c:pt idx="42">
                  <c:v>1597</c:v>
                </c:pt>
                <c:pt idx="43">
                  <c:v>1504</c:v>
                </c:pt>
                <c:pt idx="44">
                  <c:v>1626</c:v>
                </c:pt>
                <c:pt idx="45">
                  <c:v>2076</c:v>
                </c:pt>
                <c:pt idx="46">
                  <c:v>1326</c:v>
                </c:pt>
                <c:pt idx="47">
                  <c:v>1793</c:v>
                </c:pt>
                <c:pt idx="48">
                  <c:v>2119</c:v>
                </c:pt>
                <c:pt idx="49">
                  <c:v>1988</c:v>
                </c:pt>
                <c:pt idx="50">
                  <c:v>1652</c:v>
                </c:pt>
                <c:pt idx="51">
                  <c:v>1464</c:v>
                </c:pt>
                <c:pt idx="52">
                  <c:v>1725</c:v>
                </c:pt>
                <c:pt idx="53">
                  <c:v>2460</c:v>
                </c:pt>
                <c:pt idx="54">
                  <c:v>651</c:v>
                </c:pt>
                <c:pt idx="55">
                  <c:v>1143</c:v>
                </c:pt>
                <c:pt idx="56">
                  <c:v>1527</c:v>
                </c:pt>
                <c:pt idx="57">
                  <c:v>1554</c:v>
                </c:pt>
                <c:pt idx="58">
                  <c:v>928</c:v>
                </c:pt>
                <c:pt idx="59">
                  <c:v>1029</c:v>
                </c:pt>
                <c:pt idx="60">
                  <c:v>1104</c:v>
                </c:pt>
                <c:pt idx="61">
                  <c:v>1150</c:v>
                </c:pt>
                <c:pt idx="62">
                  <c:v>895</c:v>
                </c:pt>
                <c:pt idx="63">
                  <c:v>965</c:v>
                </c:pt>
                <c:pt idx="64">
                  <c:v>1352</c:v>
                </c:pt>
                <c:pt idx="65">
                  <c:v>1495</c:v>
                </c:pt>
                <c:pt idx="66">
                  <c:v>1341</c:v>
                </c:pt>
                <c:pt idx="67">
                  <c:v>1261</c:v>
                </c:pt>
                <c:pt idx="68">
                  <c:v>1033</c:v>
                </c:pt>
                <c:pt idx="69">
                  <c:v>976</c:v>
                </c:pt>
                <c:pt idx="70">
                  <c:v>1080</c:v>
                </c:pt>
                <c:pt idx="71">
                  <c:v>1148</c:v>
                </c:pt>
                <c:pt idx="72">
                  <c:v>992</c:v>
                </c:pt>
                <c:pt idx="73">
                  <c:v>625</c:v>
                </c:pt>
                <c:pt idx="74">
                  <c:v>905</c:v>
                </c:pt>
                <c:pt idx="75">
                  <c:v>749</c:v>
                </c:pt>
                <c:pt idx="76">
                  <c:v>735</c:v>
                </c:pt>
                <c:pt idx="77">
                  <c:v>865</c:v>
                </c:pt>
                <c:pt idx="78">
                  <c:v>751</c:v>
                </c:pt>
                <c:pt idx="79">
                  <c:v>681</c:v>
                </c:pt>
                <c:pt idx="80">
                  <c:v>797</c:v>
                </c:pt>
                <c:pt idx="81">
                  <c:v>798</c:v>
                </c:pt>
                <c:pt idx="82">
                  <c:v>822</c:v>
                </c:pt>
                <c:pt idx="83">
                  <c:v>820</c:v>
                </c:pt>
                <c:pt idx="84">
                  <c:v>723</c:v>
                </c:pt>
                <c:pt idx="85">
                  <c:v>605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03F-4731-A3C3-C0AAC3BDD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1600864"/>
        <c:axId val="611598240"/>
      </c:lineChart>
      <c:catAx>
        <c:axId val="61160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598240"/>
        <c:crosses val="autoZero"/>
        <c:auto val="1"/>
        <c:lblAlgn val="ctr"/>
        <c:lblOffset val="100"/>
        <c:noMultiLvlLbl val="0"/>
      </c:catAx>
      <c:valAx>
        <c:axId val="61159824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60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26541626116962E-2"/>
          <c:y val="4.0605389442598748E-2"/>
          <c:w val="0.67780935540082066"/>
          <c:h val="0.8159658969813296"/>
        </c:manualLayout>
      </c:layout>
      <c:lineChart>
        <c:grouping val="standard"/>
        <c:varyColors val="0"/>
        <c:ser>
          <c:idx val="0"/>
          <c:order val="0"/>
          <c:tx>
            <c:strRef>
              <c:f>Indexed_Data!$A$2</c:f>
              <c:strCache>
                <c:ptCount val="1"/>
                <c:pt idx="0">
                  <c:v>Greater Sacramento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3.8200104237768436E-2"/>
                  <c:y val="6.991789297175402E-2"/>
                </c:manualLayout>
              </c:layout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414684994033386E-2"/>
                      <c:h val="7.74358900228396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DDB-4854-81E8-9A7430639107}"/>
                </c:ext>
              </c:extLst>
            </c:dLbl>
            <c:dLbl>
              <c:idx val="10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DB-4854-81E8-9A7430639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Indexed_Data!$B$1:$L$1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Indexed_Data!$B$2:$L$2</c:f>
              <c:numCache>
                <c:formatCode>#,##0.0_);[Red]\(#,##0.0\)</c:formatCode>
                <c:ptCount val="11"/>
                <c:pt idx="0">
                  <c:v>100</c:v>
                </c:pt>
                <c:pt idx="1">
                  <c:v>99.548344362106192</c:v>
                </c:pt>
                <c:pt idx="2">
                  <c:v>103.33188138462044</c:v>
                </c:pt>
                <c:pt idx="3">
                  <c:v>103.87545851891845</c:v>
                </c:pt>
                <c:pt idx="4">
                  <c:v>106.21787853410657</c:v>
                </c:pt>
                <c:pt idx="5">
                  <c:v>109.06778279670483</c:v>
                </c:pt>
                <c:pt idx="6">
                  <c:v>112.08060016241618</c:v>
                </c:pt>
                <c:pt idx="7">
                  <c:v>114.21631549821956</c:v>
                </c:pt>
                <c:pt idx="8">
                  <c:v>117.26105266944565</c:v>
                </c:pt>
                <c:pt idx="9">
                  <c:v>119.39326944159653</c:v>
                </c:pt>
                <c:pt idx="10">
                  <c:v>114.59950499061483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DB-4854-81E8-9A7430639107}"/>
            </c:ext>
          </c:extLst>
        </c:ser>
        <c:ser>
          <c:idx val="1"/>
          <c:order val="1"/>
          <c:tx>
            <c:strRef>
              <c:f>Indexed_Data!$A$3</c:f>
              <c:strCache>
                <c:ptCount val="1"/>
                <c:pt idx="0">
                  <c:v>Placer County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4.0739774101271047E-2"/>
                  <c:y val="1.6583682853596755E-2"/>
                </c:manualLayout>
              </c:layout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DB-4854-81E8-9A7430639107}"/>
                </c:ext>
              </c:extLst>
            </c:dLbl>
            <c:dLbl>
              <c:idx val="10"/>
              <c:layout>
                <c:manualLayout>
                  <c:x val="-4.2612433277301014E-2"/>
                  <c:y val="3.1349279014541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DB-4854-81E8-9A7430639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Indexed_Data!$B$1:$L$1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Indexed_Data!$B$3:$L$3</c:f>
              <c:numCache>
                <c:formatCode>#,##0.0_);[Red]\(#,##0.0\)</c:formatCode>
                <c:ptCount val="11"/>
                <c:pt idx="0">
                  <c:v>100</c:v>
                </c:pt>
                <c:pt idx="1">
                  <c:v>100.91232693726698</c:v>
                </c:pt>
                <c:pt idx="2">
                  <c:v>106.17962022400792</c:v>
                </c:pt>
                <c:pt idx="3">
                  <c:v>108.68208653439059</c:v>
                </c:pt>
                <c:pt idx="4">
                  <c:v>112.70204365991407</c:v>
                </c:pt>
                <c:pt idx="5">
                  <c:v>117.43320066635034</c:v>
                </c:pt>
                <c:pt idx="6">
                  <c:v>123.03611686285429</c:v>
                </c:pt>
                <c:pt idx="7">
                  <c:v>126.98118164315309</c:v>
                </c:pt>
                <c:pt idx="8">
                  <c:v>132.18852555382514</c:v>
                </c:pt>
                <c:pt idx="9">
                  <c:v>134.83552128816967</c:v>
                </c:pt>
                <c:pt idx="10">
                  <c:v>128.04558729685616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DB-4854-81E8-9A7430639107}"/>
            </c:ext>
          </c:extLst>
        </c:ser>
        <c:ser>
          <c:idx val="2"/>
          <c:order val="2"/>
          <c:tx>
            <c:strRef>
              <c:f>Indexed_Data!$A$4</c:f>
              <c:strCache>
                <c:ptCount val="1"/>
                <c:pt idx="0">
                  <c:v>South Placer/ Valley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3.8867114925241086E-2"/>
                  <c:y val="-2.76578799743055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DB-4854-81E8-9A7430639107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DB-4854-81E8-9A7430639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Indexed_Data!$B$1:$L$1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Indexed_Data!$B$4:$L$4</c:f>
              <c:numCache>
                <c:formatCode>#,##0.0_);[Red]\(#,##0.0\)</c:formatCode>
                <c:ptCount val="11"/>
                <c:pt idx="0">
                  <c:v>100</c:v>
                </c:pt>
                <c:pt idx="1">
                  <c:v>100.55749198652603</c:v>
                </c:pt>
                <c:pt idx="2">
                  <c:v>106.58712959212734</c:v>
                </c:pt>
                <c:pt idx="3">
                  <c:v>108.64970330563969</c:v>
                </c:pt>
                <c:pt idx="4">
                  <c:v>113.03132664839038</c:v>
                </c:pt>
                <c:pt idx="5">
                  <c:v>117.77493820955439</c:v>
                </c:pt>
                <c:pt idx="6">
                  <c:v>123.45469081926468</c:v>
                </c:pt>
                <c:pt idx="7">
                  <c:v>128.040548005267</c:v>
                </c:pt>
                <c:pt idx="8">
                  <c:v>133.84192496405535</c:v>
                </c:pt>
                <c:pt idx="9">
                  <c:v>136.47898442861401</c:v>
                </c:pt>
                <c:pt idx="10">
                  <c:v>129.43664568186216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DDB-4854-81E8-9A7430639107}"/>
            </c:ext>
          </c:extLst>
        </c:ser>
        <c:ser>
          <c:idx val="3"/>
          <c:order val="3"/>
          <c:tx>
            <c:strRef>
              <c:f>Indexed_Data!$A$5</c:f>
              <c:strCache>
                <c:ptCount val="1"/>
                <c:pt idx="0">
                  <c:v>Foothills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DB-4854-81E8-9A7430639107}"/>
                </c:ext>
              </c:extLst>
            </c:dLbl>
            <c:dLbl>
              <c:idx val="10"/>
              <c:spPr>
                <a:solidFill>
                  <a:srgbClr val="FFC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DB-4854-81E8-9A7430639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Indexed_Data!$B$1:$L$1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Indexed_Data!$B$5:$L$5</c:f>
              <c:numCache>
                <c:formatCode>#,##0.0_);[Red]\(#,##0.0\)</c:formatCode>
                <c:ptCount val="11"/>
                <c:pt idx="0">
                  <c:v>100</c:v>
                </c:pt>
                <c:pt idx="1">
                  <c:v>102.25613519817203</c:v>
                </c:pt>
                <c:pt idx="2">
                  <c:v>105.85817978741001</c:v>
                </c:pt>
                <c:pt idx="3">
                  <c:v>109.2785230430846</c:v>
                </c:pt>
                <c:pt idx="4">
                  <c:v>114.10314715225606</c:v>
                </c:pt>
                <c:pt idx="5">
                  <c:v>119.34872742599094</c:v>
                </c:pt>
                <c:pt idx="6">
                  <c:v>124.78094932109346</c:v>
                </c:pt>
                <c:pt idx="7">
                  <c:v>125.38175051786415</c:v>
                </c:pt>
                <c:pt idx="8">
                  <c:v>129.09581901298205</c:v>
                </c:pt>
                <c:pt idx="9">
                  <c:v>132.15204552380817</c:v>
                </c:pt>
                <c:pt idx="10">
                  <c:v>129.39535502701239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DDB-4854-81E8-9A7430639107}"/>
            </c:ext>
          </c:extLst>
        </c:ser>
        <c:ser>
          <c:idx val="4"/>
          <c:order val="4"/>
          <c:tx>
            <c:strRef>
              <c:f>Indexed_Data!$A$6</c:f>
              <c:strCache>
                <c:ptCount val="1"/>
                <c:pt idx="0">
                  <c:v>East Placer/ Tahoe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5.2623356290989944E-2"/>
                  <c:y val="3.6388252101398719E-2"/>
                </c:manualLayout>
              </c:layout>
              <c:spPr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DDB-4854-81E8-9A7430639107}"/>
                </c:ext>
              </c:extLst>
            </c:dLbl>
            <c:dLbl>
              <c:idx val="10"/>
              <c:layout>
                <c:manualLayout>
                  <c:x val="-9.3632958801498131E-3"/>
                  <c:y val="3.6913990402362494E-3"/>
                </c:manualLayout>
              </c:layout>
              <c:spPr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DDB-4854-81E8-9A7430639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Indexed_Data!$B$1:$L$1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Indexed_Data!$B$6:$L$6</c:f>
              <c:numCache>
                <c:formatCode>#,##0.0_);[Red]\(#,##0.0\)</c:formatCode>
                <c:ptCount val="11"/>
                <c:pt idx="0">
                  <c:v>100</c:v>
                </c:pt>
                <c:pt idx="1">
                  <c:v>101.84474603493503</c:v>
                </c:pt>
                <c:pt idx="2">
                  <c:v>101.81420389322628</c:v>
                </c:pt>
                <c:pt idx="3">
                  <c:v>107.27134456740161</c:v>
                </c:pt>
                <c:pt idx="4">
                  <c:v>104.62334513918276</c:v>
                </c:pt>
                <c:pt idx="5">
                  <c:v>108.03405707578298</c:v>
                </c:pt>
                <c:pt idx="6">
                  <c:v>114.05558154276947</c:v>
                </c:pt>
                <c:pt idx="7">
                  <c:v>119.39933416683175</c:v>
                </c:pt>
                <c:pt idx="8">
                  <c:v>121.61843081993921</c:v>
                </c:pt>
                <c:pt idx="9">
                  <c:v>123.21721721743677</c:v>
                </c:pt>
                <c:pt idx="10">
                  <c:v>108.00693222165913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DDB-4854-81E8-9A7430639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6672688"/>
        <c:axId val="416671048"/>
      </c:lineChart>
      <c:catAx>
        <c:axId val="41667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71048"/>
        <c:crosses val="autoZero"/>
        <c:auto val="1"/>
        <c:lblAlgn val="ctr"/>
        <c:lblOffset val="100"/>
        <c:noMultiLvlLbl val="0"/>
      </c:catAx>
      <c:valAx>
        <c:axId val="416671048"/>
        <c:scaling>
          <c:orientation val="minMax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);[Red]\(#,##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7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001052500016445"/>
          <c:y val="5.2086863350941884E-2"/>
          <c:w val="0.19501916895219559"/>
          <c:h val="0.846861429934372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466688030275283E-2"/>
          <c:y val="0.10950693829347505"/>
          <c:w val="0.62813069418954215"/>
          <c:h val="0.7575687780930218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FinalTables!$H$3</c:f>
              <c:strCache>
                <c:ptCount val="1"/>
                <c:pt idx="0">
                  <c:v>11 - Agriculture, Forestry, Fishing and Hunting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FinalTables!$I$3:$M$3</c:f>
              <c:numCache>
                <c:formatCode>0%</c:formatCode>
                <c:ptCount val="5"/>
                <c:pt idx="0">
                  <c:v>1.2887162678328866E-2</c:v>
                </c:pt>
                <c:pt idx="1">
                  <c:v>2.9592463087493711E-3</c:v>
                </c:pt>
                <c:pt idx="2">
                  <c:v>2.0015881597323813E-3</c:v>
                </c:pt>
                <c:pt idx="3">
                  <c:v>2.158670402397382E-3</c:v>
                </c:pt>
                <c:pt idx="4">
                  <c:v>1.3380547572476338E-2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EB-4D63-AA78-C63D23CD8C79}"/>
            </c:ext>
          </c:extLst>
        </c:ser>
        <c:ser>
          <c:idx val="1"/>
          <c:order val="1"/>
          <c:tx>
            <c:strRef>
              <c:f>FinalTables!$H$4</c:f>
              <c:strCache>
                <c:ptCount val="1"/>
                <c:pt idx="0">
                  <c:v>23 - Construction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FinalTables!$I$4:$M$4</c:f>
              <c:numCache>
                <c:formatCode>0%</c:formatCode>
                <c:ptCount val="5"/>
                <c:pt idx="0">
                  <c:v>7.8899211209259371E-2</c:v>
                </c:pt>
                <c:pt idx="1">
                  <c:v>0.11148597241437616</c:v>
                </c:pt>
                <c:pt idx="2">
                  <c:v>0.10810845707923676</c:v>
                </c:pt>
                <c:pt idx="3">
                  <c:v>0.1095414019395843</c:v>
                </c:pt>
                <c:pt idx="4">
                  <c:v>0.18202426545385544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EB-4D63-AA78-C63D23CD8C79}"/>
            </c:ext>
          </c:extLst>
        </c:ser>
        <c:ser>
          <c:idx val="2"/>
          <c:order val="2"/>
          <c:tx>
            <c:strRef>
              <c:f>FinalTables!$H$5</c:f>
              <c:strCache>
                <c:ptCount val="1"/>
                <c:pt idx="0">
                  <c:v>31 - Manufacturing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AEB-4D63-AA78-C63D23CD8C79}"/>
                </c:ext>
              </c:extLst>
            </c:dLbl>
            <c:dLbl>
              <c:idx val="4"/>
              <c:layout>
                <c:manualLayout>
                  <c:x val="6.4599483204134361E-2"/>
                  <c:y val="-2.9524653085326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FinalTables!$I$5:$M$5</c:f>
              <c:numCache>
                <c:formatCode>0%</c:formatCode>
                <c:ptCount val="5"/>
                <c:pt idx="0">
                  <c:v>3.4626182581578728E-2</c:v>
                </c:pt>
                <c:pt idx="1">
                  <c:v>3.0869567635379923E-2</c:v>
                </c:pt>
                <c:pt idx="2">
                  <c:v>2.7490475404825514E-2</c:v>
                </c:pt>
                <c:pt idx="3">
                  <c:v>5.3893663878403941E-2</c:v>
                </c:pt>
                <c:pt idx="4">
                  <c:v>6.8511914204495037E-3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EB-4D63-AA78-C63D23CD8C79}"/>
            </c:ext>
          </c:extLst>
        </c:ser>
        <c:ser>
          <c:idx val="3"/>
          <c:order val="3"/>
          <c:tx>
            <c:strRef>
              <c:f>FinalTables!$H$6</c:f>
              <c:strCache>
                <c:ptCount val="1"/>
                <c:pt idx="0">
                  <c:v>42 - Wholesale Trade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FinalTables!$I$6:$M$6</c:f>
              <c:numCache>
                <c:formatCode>0%</c:formatCode>
                <c:ptCount val="5"/>
                <c:pt idx="0">
                  <c:v>2.4503754555296024E-2</c:v>
                </c:pt>
                <c:pt idx="1">
                  <c:v>2.6206694798623403E-2</c:v>
                </c:pt>
                <c:pt idx="2">
                  <c:v>2.9811483726227848E-2</c:v>
                </c:pt>
                <c:pt idx="3">
                  <c:v>1.7195927212794632E-2</c:v>
                </c:pt>
                <c:pt idx="4">
                  <c:v>1.9695911372130288E-3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EB-4D63-AA78-C63D23CD8C79}"/>
            </c:ext>
          </c:extLst>
        </c:ser>
        <c:ser>
          <c:idx val="4"/>
          <c:order val="4"/>
          <c:tx>
            <c:strRef>
              <c:f>FinalTables!$H$7</c:f>
              <c:strCache>
                <c:ptCount val="1"/>
                <c:pt idx="0">
                  <c:v>44 - Retail Trade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FinalTables!$I$7:$M$7</c:f>
              <c:numCache>
                <c:formatCode>0%</c:formatCode>
                <c:ptCount val="5"/>
                <c:pt idx="0">
                  <c:v>9.2933289867543012E-2</c:v>
                </c:pt>
                <c:pt idx="1">
                  <c:v>0.12364420545061425</c:v>
                </c:pt>
                <c:pt idx="2">
                  <c:v>0.12980475720250986</c:v>
                </c:pt>
                <c:pt idx="3">
                  <c:v>0.11359477580008656</c:v>
                </c:pt>
                <c:pt idx="4">
                  <c:v>7.6395471465960943E-2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EB-4D63-AA78-C63D23CD8C79}"/>
            </c:ext>
          </c:extLst>
        </c:ser>
        <c:ser>
          <c:idx val="5"/>
          <c:order val="5"/>
          <c:tx>
            <c:strRef>
              <c:f>FinalTables!$H$8</c:f>
              <c:strCache>
                <c:ptCount val="1"/>
                <c:pt idx="0">
                  <c:v>52 - Finance and Insurance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DAEB-4D63-AA78-C63D23CD8C79}"/>
                </c:ext>
              </c:extLst>
            </c:dLbl>
            <c:dLbl>
              <c:idx val="4"/>
              <c:layout>
                <c:manualLayout>
                  <c:x val="6.2984496124031009E-2"/>
                  <c:y val="-1.082558107324994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FinalTables!$I$8:$M$8</c:f>
              <c:numCache>
                <c:formatCode>0%</c:formatCode>
                <c:ptCount val="5"/>
                <c:pt idx="0">
                  <c:v>3.5604293656060514E-2</c:v>
                </c:pt>
                <c:pt idx="1">
                  <c:v>4.6723726487441559E-2</c:v>
                </c:pt>
                <c:pt idx="2">
                  <c:v>5.6860795033677754E-2</c:v>
                </c:pt>
                <c:pt idx="3">
                  <c:v>1.3796327339591814E-2</c:v>
                </c:pt>
                <c:pt idx="4">
                  <c:v>6.8055219262129103E-3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EB-4D63-AA78-C63D23CD8C79}"/>
            </c:ext>
          </c:extLst>
        </c:ser>
        <c:ser>
          <c:idx val="6"/>
          <c:order val="6"/>
          <c:tx>
            <c:strRef>
              <c:f>FinalTables!$H$9</c:f>
              <c:strCache>
                <c:ptCount val="1"/>
                <c:pt idx="0">
                  <c:v>53 - Real Estate and Rental and Leasing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FinalTables!$I$9:$M$9</c:f>
              <c:numCache>
                <c:formatCode>0%</c:formatCode>
                <c:ptCount val="5"/>
                <c:pt idx="0">
                  <c:v>1.9629012439526777E-2</c:v>
                </c:pt>
                <c:pt idx="1">
                  <c:v>3.4600400314524681E-2</c:v>
                </c:pt>
                <c:pt idx="2">
                  <c:v>3.3629097882518645E-2</c:v>
                </c:pt>
                <c:pt idx="3">
                  <c:v>3.4587119583329148E-2</c:v>
                </c:pt>
                <c:pt idx="4">
                  <c:v>5.3274696025353938E-2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EB-4D63-AA78-C63D23CD8C79}"/>
            </c:ext>
          </c:extLst>
        </c:ser>
        <c:ser>
          <c:idx val="7"/>
          <c:order val="7"/>
          <c:tx>
            <c:strRef>
              <c:f>FinalTables!$H$10</c:f>
              <c:strCache>
                <c:ptCount val="1"/>
                <c:pt idx="0">
                  <c:v>54 - Professional, Scientific, and Technical Services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FinalTables!$I$10:$M$10</c:f>
              <c:numCache>
                <c:formatCode>0%</c:formatCode>
                <c:ptCount val="5"/>
                <c:pt idx="0">
                  <c:v>6.0891495296442145E-2</c:v>
                </c:pt>
                <c:pt idx="1">
                  <c:v>6.3551272443242449E-2</c:v>
                </c:pt>
                <c:pt idx="2">
                  <c:v>6.504178478663071E-2</c:v>
                </c:pt>
                <c:pt idx="3">
                  <c:v>6.4251361741991364E-2</c:v>
                </c:pt>
                <c:pt idx="4">
                  <c:v>4.2680689383978461E-2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AEB-4D63-AA78-C63D23CD8C79}"/>
            </c:ext>
          </c:extLst>
        </c:ser>
        <c:ser>
          <c:idx val="8"/>
          <c:order val="8"/>
          <c:tx>
            <c:strRef>
              <c:f>FinalTables!$H$11</c:f>
              <c:strCache>
                <c:ptCount val="1"/>
                <c:pt idx="0">
                  <c:v>61 - Educational Services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FinalTables!$I$11:$M$11</c:f>
              <c:numCache>
                <c:formatCode>0%</c:formatCode>
                <c:ptCount val="5"/>
                <c:pt idx="0">
                  <c:v>1.6986216574758711E-2</c:v>
                </c:pt>
                <c:pt idx="1">
                  <c:v>1.5905157403713115E-2</c:v>
                </c:pt>
                <c:pt idx="2">
                  <c:v>1.7243903023785964E-2</c:v>
                </c:pt>
                <c:pt idx="3">
                  <c:v>9.4601407968508758E-3</c:v>
                </c:pt>
                <c:pt idx="4">
                  <c:v>1.9169882768609627E-2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EB-4D63-AA78-C63D23CD8C79}"/>
            </c:ext>
          </c:extLst>
        </c:ser>
        <c:ser>
          <c:idx val="9"/>
          <c:order val="9"/>
          <c:tx>
            <c:strRef>
              <c:f>FinalTables!$H$12</c:f>
              <c:strCache>
                <c:ptCount val="1"/>
                <c:pt idx="0">
                  <c:v>62 - Health Care and Social Assistance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FinalTables!$I$12:$M$12</c:f>
              <c:numCache>
                <c:formatCode>0%</c:formatCode>
                <c:ptCount val="5"/>
                <c:pt idx="0">
                  <c:v>0.14126960873971328</c:v>
                </c:pt>
                <c:pt idx="1">
                  <c:v>0.14997663432129052</c:v>
                </c:pt>
                <c:pt idx="2">
                  <c:v>0.14316154545435564</c:v>
                </c:pt>
                <c:pt idx="3">
                  <c:v>0.21991552499157613</c:v>
                </c:pt>
                <c:pt idx="4">
                  <c:v>1.8499647256296322E-2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AEB-4D63-AA78-C63D23CD8C79}"/>
            </c:ext>
          </c:extLst>
        </c:ser>
        <c:ser>
          <c:idx val="10"/>
          <c:order val="10"/>
          <c:tx>
            <c:strRef>
              <c:f>FinalTables!$H$13</c:f>
              <c:strCache>
                <c:ptCount val="1"/>
                <c:pt idx="0">
                  <c:v>72 - Accommodation and Food Services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FinalTables!$I$13:$M$13</c:f>
              <c:numCache>
                <c:formatCode>0%</c:formatCode>
                <c:ptCount val="5"/>
                <c:pt idx="0">
                  <c:v>6.8420977108713921E-2</c:v>
                </c:pt>
                <c:pt idx="1">
                  <c:v>8.5355281890724208E-2</c:v>
                </c:pt>
                <c:pt idx="2">
                  <c:v>7.7529607167963061E-2</c:v>
                </c:pt>
                <c:pt idx="3">
                  <c:v>7.2920935139969445E-2</c:v>
                </c:pt>
                <c:pt idx="4">
                  <c:v>0.26635742621281339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AEB-4D63-AA78-C63D23CD8C79}"/>
            </c:ext>
          </c:extLst>
        </c:ser>
        <c:ser>
          <c:idx val="11"/>
          <c:order val="11"/>
          <c:tx>
            <c:strRef>
              <c:f>FinalTables!$H$14</c:f>
              <c:strCache>
                <c:ptCount val="1"/>
                <c:pt idx="0">
                  <c:v>All other industries 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DAEB-4D63-AA78-C63D23CD8C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FinalTables!$I$2:$M$2</c:f>
              <c:strCache>
                <c:ptCount val="5"/>
                <c:pt idx="0">
                  <c:v>Greater Sacramento</c:v>
                </c:pt>
                <c:pt idx="1">
                  <c:v>Placer County</c:v>
                </c:pt>
                <c:pt idx="2">
                  <c:v>South Placer/ Valley</c:v>
                </c:pt>
                <c:pt idx="3">
                  <c:v>Foothills</c:v>
                </c:pt>
                <c:pt idx="4">
                  <c:v>East Placer/ Tahoe</c:v>
                </c:pt>
              </c:strCache>
            </c:strRef>
          </c:cat>
          <c:val>
            <c:numRef>
              <c:f>FinalTables!$I$14:$M$14</c:f>
              <c:numCache>
                <c:formatCode>0%</c:formatCode>
                <c:ptCount val="5"/>
                <c:pt idx="0">
                  <c:v>0.41334879529277857</c:v>
                </c:pt>
                <c:pt idx="1">
                  <c:v>0.30872184053132046</c:v>
                </c:pt>
                <c:pt idx="2">
                  <c:v>0.30931650507853581</c:v>
                </c:pt>
                <c:pt idx="3">
                  <c:v>0.28868415117342439</c:v>
                </c:pt>
                <c:pt idx="4">
                  <c:v>0.31259106937678005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AEB-4D63-AA78-C63D23CD8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853686944"/>
        <c:axId val="853687928"/>
      </c:barChart>
      <c:catAx>
        <c:axId val="85368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687928"/>
        <c:crosses val="autoZero"/>
        <c:auto val="1"/>
        <c:lblAlgn val="ctr"/>
        <c:lblOffset val="100"/>
        <c:noMultiLvlLbl val="0"/>
      </c:catAx>
      <c:valAx>
        <c:axId val="85368792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686944"/>
        <c:crosses val="autoZero"/>
        <c:crossBetween val="between"/>
      </c:valAx>
      <c:spPr>
        <a:noFill/>
        <a:ln w="0">
          <a:noFill/>
        </a:ln>
        <a:effectLst/>
      </c:spPr>
    </c:plotArea>
    <c:legend>
      <c:legendPos val="r"/>
      <c:layout>
        <c:manualLayout>
          <c:xMode val="edge"/>
          <c:yMode val="edge"/>
          <c:x val="0.71911699627662817"/>
          <c:y val="5.6107409650716734E-2"/>
          <c:w val="0.27119308124275165"/>
          <c:h val="0.907029498336999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Placer_GS_Change!$B$2</c:f>
              <c:strCache>
                <c:ptCount val="1"/>
                <c:pt idx="0">
                  <c:v>Greater Sacramento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066-481C-82AD-B2BE07EE1945}"/>
                </c:ext>
              </c:extLst>
            </c:dLbl>
            <c:dLbl>
              <c:idx val="9"/>
              <c:layout>
                <c:manualLayout>
                  <c:x val="-1.1315874555447785E-2"/>
                  <c:y val="0"/>
                </c:manualLayout>
              </c:layout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66-481C-82AD-B2BE07EE1945}"/>
                </c:ext>
              </c:extLst>
            </c:dLbl>
            <c:dLbl>
              <c:idx val="10"/>
              <c:layout>
                <c:manualLayout>
                  <c:x val="-9.2975329508777297E-3"/>
                  <c:y val="-9.21688082609378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66-481C-82AD-B2BE07EE19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Placer_GS_Change!$A$3:$A$13</c:f>
              <c:strCache>
                <c:ptCount val="11"/>
                <c:pt idx="0">
                  <c:v>11 - Agriculture, Forestry, Fishing &amp; Hunt.</c:v>
                </c:pt>
                <c:pt idx="1">
                  <c:v>23 - Construction</c:v>
                </c:pt>
                <c:pt idx="2">
                  <c:v>31 - Manufacturing</c:v>
                </c:pt>
                <c:pt idx="3">
                  <c:v>42 - Wholesale Trade</c:v>
                </c:pt>
                <c:pt idx="4">
                  <c:v>44 - Retail Trade</c:v>
                </c:pt>
                <c:pt idx="5">
                  <c:v>52 - Finance and Insurance</c:v>
                </c:pt>
                <c:pt idx="6">
                  <c:v>53 - Real Estate &amp; Rental &amp; Leasing</c:v>
                </c:pt>
                <c:pt idx="7">
                  <c:v>54 - Professional, Scient. &amp;Tech. Servs.</c:v>
                </c:pt>
                <c:pt idx="8">
                  <c:v>61 - Educational Services</c:v>
                </c:pt>
                <c:pt idx="9">
                  <c:v>62 - Health Care &amp; Social Assistance</c:v>
                </c:pt>
                <c:pt idx="10">
                  <c:v>72 - Accommodation &amp; Food Services</c:v>
                </c:pt>
              </c:strCache>
            </c:strRef>
          </c:cat>
          <c:val>
            <c:numRef>
              <c:f>Placer_GS_Change!$B$3:$B$13</c:f>
              <c:numCache>
                <c:formatCode>0.0%</c:formatCode>
                <c:ptCount val="11"/>
                <c:pt idx="0">
                  <c:v>5.9871240491080648E-2</c:v>
                </c:pt>
                <c:pt idx="1">
                  <c:v>0.5713922566462265</c:v>
                </c:pt>
                <c:pt idx="2">
                  <c:v>7.2608869616915969E-2</c:v>
                </c:pt>
                <c:pt idx="3">
                  <c:v>0.14569150876515896</c:v>
                </c:pt>
                <c:pt idx="4">
                  <c:v>6.6232608394563436E-2</c:v>
                </c:pt>
                <c:pt idx="5">
                  <c:v>7.8480366806076944E-3</c:v>
                </c:pt>
                <c:pt idx="6">
                  <c:v>0.25005734896978815</c:v>
                </c:pt>
                <c:pt idx="7">
                  <c:v>9.9874912922463102E-2</c:v>
                </c:pt>
                <c:pt idx="8">
                  <c:v>0.23571543393598421</c:v>
                </c:pt>
                <c:pt idx="9">
                  <c:v>0.5929938541382419</c:v>
                </c:pt>
                <c:pt idx="10">
                  <c:v>8.6904738697511766E-2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66-481C-82AD-B2BE07EE1945}"/>
            </c:ext>
          </c:extLst>
        </c:ser>
        <c:ser>
          <c:idx val="1"/>
          <c:order val="1"/>
          <c:tx>
            <c:strRef>
              <c:f>Placer_GS_Change!$C$2</c:f>
              <c:strCache>
                <c:ptCount val="1"/>
                <c:pt idx="0">
                  <c:v>Placer County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066-481C-82AD-B2BE07EE1945}"/>
                </c:ext>
              </c:extLst>
            </c:dLbl>
            <c:dLbl>
              <c:idx val="2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066-481C-82AD-B2BE07EE1945}"/>
                </c:ext>
              </c:extLst>
            </c:dLbl>
            <c:dLbl>
              <c:idx val="6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066-481C-82AD-B2BE07EE1945}"/>
                </c:ext>
              </c:extLst>
            </c:dLbl>
            <c:dLbl>
              <c:idx val="7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066-481C-82AD-B2BE07EE1945}"/>
                </c:ext>
              </c:extLst>
            </c:dLbl>
            <c:dLbl>
              <c:idx val="8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066-481C-82AD-B2BE07EE1945}"/>
                </c:ext>
              </c:extLst>
            </c:dLbl>
            <c:dLbl>
              <c:idx val="9"/>
              <c:layout>
                <c:manualLayout>
                  <c:x val="1.1315874555447785E-2"/>
                  <c:y val="2.8320589068252622E-3"/>
                </c:manualLayout>
              </c:layout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66-481C-82AD-B2BE07EE1945}"/>
                </c:ext>
              </c:extLst>
            </c:dLbl>
            <c:dLbl>
              <c:idx val="10"/>
              <c:layout>
                <c:manualLayout>
                  <c:x val="1.0459724569737445E-2"/>
                  <c:y val="-4.60844041304693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066-481C-82AD-B2BE07EE19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Placer_GS_Change!$A$3:$A$13</c:f>
              <c:strCache>
                <c:ptCount val="11"/>
                <c:pt idx="0">
                  <c:v>11 - Agriculture, Forestry, Fishing &amp; Hunt.</c:v>
                </c:pt>
                <c:pt idx="1">
                  <c:v>23 - Construction</c:v>
                </c:pt>
                <c:pt idx="2">
                  <c:v>31 - Manufacturing</c:v>
                </c:pt>
                <c:pt idx="3">
                  <c:v>42 - Wholesale Trade</c:v>
                </c:pt>
                <c:pt idx="4">
                  <c:v>44 - Retail Trade</c:v>
                </c:pt>
                <c:pt idx="5">
                  <c:v>52 - Finance and Insurance</c:v>
                </c:pt>
                <c:pt idx="6">
                  <c:v>53 - Real Estate &amp; Rental &amp; Leasing</c:v>
                </c:pt>
                <c:pt idx="7">
                  <c:v>54 - Professional, Scient. &amp;Tech. Servs.</c:v>
                </c:pt>
                <c:pt idx="8">
                  <c:v>61 - Educational Services</c:v>
                </c:pt>
                <c:pt idx="9">
                  <c:v>62 - Health Care &amp; Social Assistance</c:v>
                </c:pt>
                <c:pt idx="10">
                  <c:v>72 - Accommodation &amp; Food Services</c:v>
                </c:pt>
              </c:strCache>
            </c:strRef>
          </c:cat>
          <c:val>
            <c:numRef>
              <c:f>Placer_GS_Change!$C$3:$C$13</c:f>
              <c:numCache>
                <c:formatCode>0.0%</c:formatCode>
                <c:ptCount val="11"/>
                <c:pt idx="0">
                  <c:v>0.15</c:v>
                </c:pt>
                <c:pt idx="1">
                  <c:v>0.74162198391420908</c:v>
                </c:pt>
                <c:pt idx="2">
                  <c:v>-0.1857405573631348</c:v>
                </c:pt>
                <c:pt idx="3">
                  <c:v>0.20428782651552488</c:v>
                </c:pt>
                <c:pt idx="4">
                  <c:v>0.13275684174323196</c:v>
                </c:pt>
                <c:pt idx="5">
                  <c:v>7.7018172827296325E-2</c:v>
                </c:pt>
                <c:pt idx="6">
                  <c:v>0.63714793199695507</c:v>
                </c:pt>
                <c:pt idx="7">
                  <c:v>0.33852931209759402</c:v>
                </c:pt>
                <c:pt idx="8">
                  <c:v>0.36305147058823528</c:v>
                </c:pt>
                <c:pt idx="9">
                  <c:v>0.54482682428326801</c:v>
                </c:pt>
                <c:pt idx="10">
                  <c:v>6.4472980203317279E-2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66-481C-82AD-B2BE07EE19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92401352"/>
        <c:axId val="692401680"/>
      </c:barChart>
      <c:catAx>
        <c:axId val="69240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401680"/>
        <c:crosses val="autoZero"/>
        <c:auto val="0"/>
        <c:lblAlgn val="ctr"/>
        <c:lblOffset val="100"/>
        <c:noMultiLvlLbl val="0"/>
      </c:catAx>
      <c:valAx>
        <c:axId val="69240168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40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19514386925621"/>
          <c:y val="0.91627697525194907"/>
          <c:w val="0.35819605898076712"/>
          <c:h val="5.83766024762928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324878577046303"/>
          <c:y val="9.498891266432255E-2"/>
          <c:w val="0.67597965884634426"/>
          <c:h val="0.765687182083105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CES!$C$16</c:f>
              <c:strCache>
                <c:ptCount val="1"/>
                <c:pt idx="0">
                  <c:v>Placer County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DDD-465F-922C-5688622DFB3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EDDD-465F-922C-5688622DFB3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DDD-465F-922C-5688622DFB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CES!$B$17:$B$25</c:f>
              <c:strCache>
                <c:ptCount val="9"/>
                <c:pt idx="0">
                  <c:v>Accommodation and Food Service</c:v>
                </c:pt>
                <c:pt idx="1">
                  <c:v>Wholesale Trade</c:v>
                </c:pt>
                <c:pt idx="2">
                  <c:v>Real Estate and Rental and Leasing</c:v>
                </c:pt>
                <c:pt idx="3">
                  <c:v>Manufacturing</c:v>
                </c:pt>
                <c:pt idx="4">
                  <c:v>Professional, Scientific and Technical S</c:v>
                </c:pt>
                <c:pt idx="5">
                  <c:v>Educational and Health Services</c:v>
                </c:pt>
                <c:pt idx="6">
                  <c:v>Construction</c:v>
                </c:pt>
                <c:pt idx="7">
                  <c:v>Retail Trade</c:v>
                </c:pt>
                <c:pt idx="8">
                  <c:v>Finance and Insurance</c:v>
                </c:pt>
              </c:strCache>
            </c:strRef>
          </c:cat>
          <c:val>
            <c:numRef>
              <c:f>CES!$C$17:$C$25</c:f>
              <c:numCache>
                <c:formatCode>0.0%</c:formatCode>
                <c:ptCount val="9"/>
                <c:pt idx="0">
                  <c:v>-0.25628140703517588</c:v>
                </c:pt>
                <c:pt idx="1">
                  <c:v>-9.6153846153846159E-2</c:v>
                </c:pt>
                <c:pt idx="2">
                  <c:v>-9.0909090909090912E-2</c:v>
                </c:pt>
                <c:pt idx="3">
                  <c:v>-7.0175438596491224E-2</c:v>
                </c:pt>
                <c:pt idx="4">
                  <c:v>-6.0606060606060608E-2</c:v>
                </c:pt>
                <c:pt idx="5">
                  <c:v>-3.7162162162162164E-2</c:v>
                </c:pt>
                <c:pt idx="6">
                  <c:v>5.4644808743169399E-3</c:v>
                </c:pt>
                <c:pt idx="7">
                  <c:v>1.3157894736842105E-2</c:v>
                </c:pt>
                <c:pt idx="8">
                  <c:v>2.5974025974025976E-2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DD-465F-922C-5688622DFB30}"/>
            </c:ext>
          </c:extLst>
        </c:ser>
        <c:ser>
          <c:idx val="1"/>
          <c:order val="1"/>
          <c:tx>
            <c:strRef>
              <c:f>CES!$D$16</c:f>
              <c:strCache>
                <c:ptCount val="1"/>
                <c:pt idx="0">
                  <c:v>Greater Sacramento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DDD-465F-922C-5688622DFB3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DDD-465F-922C-5688622DFB3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DDD-465F-922C-5688622DFB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CES!$B$17:$B$25</c:f>
              <c:strCache>
                <c:ptCount val="9"/>
                <c:pt idx="0">
                  <c:v>Accommodation and Food Service</c:v>
                </c:pt>
                <c:pt idx="1">
                  <c:v>Wholesale Trade</c:v>
                </c:pt>
                <c:pt idx="2">
                  <c:v>Real Estate and Rental and Leasing</c:v>
                </c:pt>
                <c:pt idx="3">
                  <c:v>Manufacturing</c:v>
                </c:pt>
                <c:pt idx="4">
                  <c:v>Professional, Scientific and Technical S</c:v>
                </c:pt>
                <c:pt idx="5">
                  <c:v>Educational and Health Services</c:v>
                </c:pt>
                <c:pt idx="6">
                  <c:v>Construction</c:v>
                </c:pt>
                <c:pt idx="7">
                  <c:v>Retail Trade</c:v>
                </c:pt>
                <c:pt idx="8">
                  <c:v>Finance and Insurance</c:v>
                </c:pt>
              </c:strCache>
            </c:strRef>
          </c:cat>
          <c:val>
            <c:numRef>
              <c:f>CES!$D$17:$D$25</c:f>
              <c:numCache>
                <c:formatCode>0.0%</c:formatCode>
                <c:ptCount val="9"/>
                <c:pt idx="0">
                  <c:v>-0.24917672886937431</c:v>
                </c:pt>
                <c:pt idx="1">
                  <c:v>-5.0541516245487361E-2</c:v>
                </c:pt>
                <c:pt idx="2">
                  <c:v>-6.2857142857142861E-2</c:v>
                </c:pt>
                <c:pt idx="3">
                  <c:v>-4.6070460704607047E-2</c:v>
                </c:pt>
                <c:pt idx="4">
                  <c:v>-1.0084033613445379E-2</c:v>
                </c:pt>
                <c:pt idx="5">
                  <c:v>-5.6537102473498232E-2</c:v>
                </c:pt>
                <c:pt idx="6">
                  <c:v>6.9970845481049565E-2</c:v>
                </c:pt>
                <c:pt idx="7">
                  <c:v>2.4024024024024024E-2</c:v>
                </c:pt>
                <c:pt idx="8">
                  <c:v>5.6657223796033997E-3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DD-465F-922C-5688622DF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6397720"/>
        <c:axId val="426393784"/>
      </c:barChart>
      <c:catAx>
        <c:axId val="426397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6393784"/>
        <c:crosses val="autoZero"/>
        <c:auto val="1"/>
        <c:lblAlgn val="ctr"/>
        <c:lblOffset val="100"/>
        <c:noMultiLvlLbl val="0"/>
      </c:catAx>
      <c:valAx>
        <c:axId val="426393784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426397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725158065429951"/>
          <c:y val="0.87368953344879197"/>
          <c:w val="0.66479042021933166"/>
          <c:h val="6.129705593552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'Key Industries'!$B$3</c:f>
              <c:strCache>
                <c:ptCount val="1"/>
                <c:pt idx="0">
                  <c:v>Health Care and Social Assistance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Industries'!$I$3:$K$3</c:f>
              <c:numCache>
                <c:formatCode>#,##0_);[Red]\(#,##0\)</c:formatCode>
                <c:ptCount val="3"/>
                <c:pt idx="0">
                  <c:v>13</c:v>
                </c:pt>
                <c:pt idx="1">
                  <c:v>60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3B-4924-BA89-8711B1FABB57}"/>
            </c:ext>
          </c:extLst>
        </c:ser>
        <c:ser>
          <c:idx val="1"/>
          <c:order val="1"/>
          <c:tx>
            <c:strRef>
              <c:f>'Key Industries'!$B$4</c:f>
              <c:strCache>
                <c:ptCount val="1"/>
                <c:pt idx="0">
                  <c:v>Retail Trade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Industries'!$I$4:$K$4</c:f>
              <c:numCache>
                <c:formatCode>#,##0_);[Red]\(#,##0\)</c:formatCode>
                <c:ptCount val="3"/>
                <c:pt idx="0">
                  <c:v>14</c:v>
                </c:pt>
                <c:pt idx="1">
                  <c:v>75</c:v>
                </c:pt>
                <c:pt idx="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3B-4924-BA89-8711B1FABB57}"/>
            </c:ext>
          </c:extLst>
        </c:ser>
        <c:ser>
          <c:idx val="2"/>
          <c:order val="2"/>
          <c:tx>
            <c:strRef>
              <c:f>'Key Industries'!$B$5</c:f>
              <c:strCache>
                <c:ptCount val="1"/>
                <c:pt idx="0">
                  <c:v>Accommodation and Food Services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Industries'!$I$5:$K$5</c:f>
              <c:numCache>
                <c:formatCode>#,##0_);[Red]\(#,##0\)</c:formatCode>
                <c:ptCount val="3"/>
                <c:pt idx="0">
                  <c:v>408</c:v>
                </c:pt>
                <c:pt idx="1">
                  <c:v>331</c:v>
                </c:pt>
                <c:pt idx="2">
                  <c:v>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3B-4924-BA89-8711B1FABB57}"/>
            </c:ext>
          </c:extLst>
        </c:ser>
        <c:ser>
          <c:idx val="3"/>
          <c:order val="3"/>
          <c:tx>
            <c:strRef>
              <c:f>'Key Industries'!$B$6</c:f>
              <c:strCache>
                <c:ptCount val="1"/>
                <c:pt idx="0">
                  <c:v>Finance and Insurance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Industries'!$I$6:$K$6</c:f>
              <c:numCache>
                <c:formatCode>#,##0_);[Red]\(#,##0\)</c:formatCode>
                <c:ptCount val="3"/>
                <c:pt idx="0">
                  <c:v>6</c:v>
                </c:pt>
                <c:pt idx="1">
                  <c:v>16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3B-4924-BA89-8711B1FABB57}"/>
            </c:ext>
          </c:extLst>
        </c:ser>
        <c:ser>
          <c:idx val="4"/>
          <c:order val="4"/>
          <c:tx>
            <c:strRef>
              <c:f>'Key Industries'!$B$7</c:f>
              <c:strCache>
                <c:ptCount val="1"/>
                <c:pt idx="0">
                  <c:v>Educational Services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Industries'!$I$7:$K$7</c:f>
              <c:numCache>
                <c:formatCode>#,##0_);[Red]\(#,##0\)</c:formatCode>
                <c:ptCount val="3"/>
                <c:pt idx="0">
                  <c:v>0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3B-4924-BA89-8711B1FABB57}"/>
            </c:ext>
          </c:extLst>
        </c:ser>
        <c:ser>
          <c:idx val="5"/>
          <c:order val="5"/>
          <c:tx>
            <c:strRef>
              <c:f>'Key Industries'!$B$8</c:f>
              <c:strCache>
                <c:ptCount val="1"/>
                <c:pt idx="0">
                  <c:v>Professional, Scientific, and Technical Services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Industries'!$I$8:$K$8</c:f>
              <c:numCache>
                <c:formatCode>#,##0_);[Red]\(#,##0\)</c:formatCode>
                <c:ptCount val="3"/>
                <c:pt idx="0">
                  <c:v>5</c:v>
                </c:pt>
                <c:pt idx="1">
                  <c:v>14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3B-4924-BA89-8711B1FABB57}"/>
            </c:ext>
          </c:extLst>
        </c:ser>
        <c:ser>
          <c:idx val="6"/>
          <c:order val="6"/>
          <c:tx>
            <c:strRef>
              <c:f>'Key Industries'!$B$9</c:f>
              <c:strCache>
                <c:ptCount val="1"/>
                <c:pt idx="0">
                  <c:v>Manufacturing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Industries'!$I$9:$K$9</c:f>
              <c:numCache>
                <c:formatCode>#,##0_);[Red]\(#,##0\)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3B-4924-BA89-8711B1FABB57}"/>
            </c:ext>
          </c:extLst>
        </c:ser>
        <c:ser>
          <c:idx val="7"/>
          <c:order val="7"/>
          <c:tx>
            <c:strRef>
              <c:f>'Key Industries'!$B$10</c:f>
              <c:strCache>
                <c:ptCount val="1"/>
                <c:pt idx="0">
                  <c:v>Real Estate and Rental and Leasing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Industries'!$I$10:$K$10</c:f>
              <c:numCache>
                <c:formatCode>#,##0_);[Red]\(#,##0\)</c:formatCode>
                <c:ptCount val="3"/>
                <c:pt idx="0">
                  <c:v>18</c:v>
                </c:pt>
                <c:pt idx="1">
                  <c:v>12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3B-4924-BA89-8711B1FABB57}"/>
            </c:ext>
          </c:extLst>
        </c:ser>
        <c:ser>
          <c:idx val="8"/>
          <c:order val="8"/>
          <c:tx>
            <c:strRef>
              <c:f>'Key Industries'!$B$11</c:f>
              <c:strCache>
                <c:ptCount val="1"/>
                <c:pt idx="0">
                  <c:v>Construction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Industries'!$I$11:$K$11</c:f>
              <c:numCache>
                <c:formatCode>#,##0_);[Red]\(#,##0\)</c:formatCode>
                <c:ptCount val="3"/>
                <c:pt idx="0">
                  <c:v>21</c:v>
                </c:pt>
                <c:pt idx="1">
                  <c:v>127</c:v>
                </c:pt>
                <c:pt idx="2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3B-4924-BA89-8711B1FABB57}"/>
            </c:ext>
          </c:extLst>
        </c:ser>
        <c:ser>
          <c:idx val="9"/>
          <c:order val="9"/>
          <c:tx>
            <c:strRef>
              <c:f>'Key Industries'!$B$12</c:f>
              <c:strCache>
                <c:ptCount val="1"/>
                <c:pt idx="0">
                  <c:v>Wholesale Trade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Industries'!$I$12:$K$12</c:f>
              <c:numCache>
                <c:formatCode>#,##0_);[Red]\(#,##0\)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3B-4924-BA89-8711B1FABB57}"/>
            </c:ext>
          </c:extLst>
        </c:ser>
        <c:ser>
          <c:idx val="10"/>
          <c:order val="10"/>
          <c:tx>
            <c:strRef>
              <c:f>'Key Industries'!$B$13</c:f>
              <c:strCache>
                <c:ptCount val="1"/>
                <c:pt idx="0">
                  <c:v>Agriculture, Forestry, Fishing and Hunting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'Key Industries'!$I$2:$K$2</c:f>
              <c:strCache>
                <c:ptCount val="3"/>
                <c:pt idx="0">
                  <c:v>3Q19</c:v>
                </c:pt>
                <c:pt idx="1">
                  <c:v>3Q20</c:v>
                </c:pt>
                <c:pt idx="2">
                  <c:v>3Q21</c:v>
                </c:pt>
              </c:strCache>
            </c:strRef>
          </c:cat>
          <c:val>
            <c:numRef>
              <c:f>'Key Industries'!$I$13:$K$13</c:f>
              <c:numCache>
                <c:formatCode>#,##0_);[Red]\(#,##0\)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3B-4924-BA89-8711B1FABB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827654192"/>
        <c:axId val="827655832"/>
      </c:barChart>
      <c:catAx>
        <c:axId val="82765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655832"/>
        <c:crosses val="autoZero"/>
        <c:auto val="1"/>
        <c:lblAlgn val="ctr"/>
        <c:lblOffset val="100"/>
        <c:noMultiLvlLbl val="0"/>
      </c:catAx>
      <c:valAx>
        <c:axId val="827655832"/>
        <c:scaling>
          <c:orientation val="minMax"/>
        </c:scaling>
        <c:delete val="0"/>
        <c:axPos val="l"/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65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714869775893393"/>
          <c:y val="1.6443154459707131E-2"/>
          <c:w val="0.32003078942055319"/>
          <c:h val="0.983556845540292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A12CF-748D-4A13-89C4-DC53BDE4A5A6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97156-25EA-463C-9190-B2AD7BE0C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2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392798" y="9526947"/>
            <a:ext cx="3360572" cy="503251"/>
          </a:xfrm>
          <a:prstGeom prst="rect">
            <a:avLst/>
          </a:prstGeom>
          <a:ln/>
        </p:spPr>
        <p:txBody>
          <a:bodyPr/>
          <a:lstStyle/>
          <a:p>
            <a:fld id="{74D82D84-1FC0-4BF3-A807-5A9F8761B6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Aaron Wilcher </a:t>
            </a:r>
          </a:p>
          <a:p>
            <a:endParaRPr lang="en-US" sz="1000" baseline="0" dirty="0"/>
          </a:p>
          <a:p>
            <a:r>
              <a:rPr lang="en-US" sz="1000" baseline="0" dirty="0"/>
              <a:t>COE – program of EWD CCCCO – technical assistance LMI</a:t>
            </a:r>
          </a:p>
          <a:p>
            <a:endParaRPr lang="en-US" sz="100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000" baseline="0" dirty="0"/>
              <a:t>Working since late last summer with the Placer County Office of Economic Development, and study partners Golden Sierra WDB, Sierra College- Rick </a:t>
            </a:r>
            <a:r>
              <a:rPr lang="en-US" sz="1000" baseline="0" dirty="0" err="1"/>
              <a:t>Larkey</a:t>
            </a:r>
            <a:r>
              <a:rPr lang="en-US" sz="1000" baseline="0" dirty="0"/>
              <a:t> on research to inform workforce program planning and investment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00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000" baseline="0" dirty="0"/>
              <a:t>Made a series of presentations throughout the Fall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00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000" baseline="0" dirty="0"/>
              <a:t>Final report presentation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000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sz="1000" baseline="0" dirty="0"/>
              <a:t>REPORT COMING IN THE NEXT TWO WEEKS, COMPLETED AND IN DOCUMENT PRODUCTION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000" baseline="0" dirty="0"/>
          </a:p>
          <a:p>
            <a:pPr marL="0" indent="0">
              <a:buFont typeface="Wingdings" panose="05000000000000000000" pitchFamily="2" charset="2"/>
              <a:buNone/>
            </a:pPr>
            <a:endParaRPr lang="en-US" sz="1000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000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66457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Quickly look at the ten-year growth trends in these 11 sectors comparing the county and the region </a:t>
            </a:r>
          </a:p>
          <a:p>
            <a:endParaRPr lang="en-US" baseline="0" dirty="0"/>
          </a:p>
          <a:p>
            <a:r>
              <a:rPr lang="en-US" baseline="0" dirty="0"/>
              <a:t>In nearly every case, the county is outperforming the region </a:t>
            </a:r>
          </a:p>
          <a:p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aseline="0" dirty="0"/>
              <a:t>Massive growth in the </a:t>
            </a:r>
            <a:r>
              <a:rPr lang="en-US" b="1" baseline="0" dirty="0"/>
              <a:t>region’s construction sector</a:t>
            </a:r>
            <a:r>
              <a:rPr lang="en-US" baseline="0" dirty="0"/>
              <a:t>: Placer 74% growth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Real Estate rental and leasing </a:t>
            </a:r>
            <a:r>
              <a:rPr lang="en-US" baseline="0" dirty="0"/>
              <a:t>more than double the region’s significant growth rate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Professional technical services </a:t>
            </a:r>
            <a:r>
              <a:rPr lang="en-US" baseline="0" dirty="0"/>
              <a:t>triple the regions growth rage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Health care </a:t>
            </a:r>
            <a:r>
              <a:rPr lang="en-US" baseline="0" dirty="0"/>
              <a:t>county a little lower but still 54% growth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MANUFATURING IS THE AREA OF CONCERN</a:t>
            </a:r>
            <a:r>
              <a:rPr lang="en-US" baseline="0" dirty="0"/>
              <a:t>– doing some additional data work now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baseline="0" dirty="0"/>
              <a:t>Most of this reduction is from the </a:t>
            </a:r>
            <a:r>
              <a:rPr lang="en-US" b="1" baseline="0" dirty="0"/>
              <a:t>Foothills region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Small number of manufacturing jobs in the East Placer/Tahoe region, but the number grew in the 10-year period studied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42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did also look at </a:t>
            </a:r>
            <a:r>
              <a:rPr lang="en-US" b="1" dirty="0"/>
              <a:t>monthly industry data</a:t>
            </a:r>
            <a:r>
              <a:rPr lang="en-US" b="1" baseline="0" dirty="0"/>
              <a:t> </a:t>
            </a:r>
            <a:r>
              <a:rPr lang="en-US" baseline="0" dirty="0"/>
              <a:t>to show pandemic impacts at the county and compared with the region </a:t>
            </a:r>
          </a:p>
          <a:p>
            <a:r>
              <a:rPr lang="en-US" baseline="0" dirty="0"/>
              <a:t>Data from 2020 (not available in 2021) </a:t>
            </a:r>
          </a:p>
          <a:p>
            <a:endParaRPr lang="en-US" baseline="0" dirty="0"/>
          </a:p>
          <a:p>
            <a:r>
              <a:rPr lang="en-US" baseline="0" dirty="0"/>
              <a:t>Notable that there were </a:t>
            </a:r>
            <a:r>
              <a:rPr lang="en-US" b="1" baseline="0" dirty="0"/>
              <a:t>impacts to most sectors </a:t>
            </a:r>
          </a:p>
          <a:p>
            <a:r>
              <a:rPr lang="en-US" baseline="0" dirty="0"/>
              <a:t>Those not losing jobs saw flattened or slow trends  &gt; Construction in Placer, regional still ok </a:t>
            </a:r>
          </a:p>
          <a:p>
            <a:endParaRPr lang="en-US" baseline="0" dirty="0"/>
          </a:p>
          <a:p>
            <a:r>
              <a:rPr lang="en-US" baseline="0" dirty="0"/>
              <a:t>Largest impacts in </a:t>
            </a:r>
            <a:r>
              <a:rPr lang="en-US" b="1" baseline="0" dirty="0"/>
              <a:t>Accommodations and Food services</a:t>
            </a:r>
          </a:p>
          <a:p>
            <a:endParaRPr lang="en-US" baseline="0" dirty="0"/>
          </a:p>
          <a:p>
            <a:r>
              <a:rPr lang="en-US" baseline="0" dirty="0"/>
              <a:t>In some cases Placer County had larger impacts </a:t>
            </a:r>
          </a:p>
          <a:p>
            <a:r>
              <a:rPr lang="en-US" baseline="0" dirty="0"/>
              <a:t>&gt;&gt; </a:t>
            </a:r>
            <a:r>
              <a:rPr lang="en-US" b="1" baseline="0" dirty="0"/>
              <a:t>PROBABLY NOT A RESILIENCY THING</a:t>
            </a:r>
            <a:r>
              <a:rPr lang="en-US" baseline="0" dirty="0"/>
              <a:t>…. Mostly to do with extent of closures </a:t>
            </a:r>
          </a:p>
          <a:p>
            <a:endParaRPr lang="en-US" baseline="0" dirty="0"/>
          </a:p>
          <a:p>
            <a:r>
              <a:rPr lang="en-US" baseline="0" dirty="0"/>
              <a:t>Table on he right for Placer County shows impacts immediately following impacts and the improvements through the last half of the year for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67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 includes an </a:t>
            </a:r>
            <a:r>
              <a:rPr lang="en-US" b="1" dirty="0"/>
              <a:t>occupational analysis </a:t>
            </a:r>
            <a:r>
              <a:rPr lang="en-US" dirty="0"/>
              <a:t>for the region and Placer County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PARTIAL TABLE DISPLAYED HERE: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We use a few methods to select occupations for inclusion:</a:t>
            </a:r>
          </a:p>
          <a:p>
            <a:endParaRPr lang="en-US" baseline="0" dirty="0"/>
          </a:p>
          <a:p>
            <a:r>
              <a:rPr lang="en-US" baseline="0" dirty="0"/>
              <a:t>Includes a </a:t>
            </a:r>
            <a:r>
              <a:rPr lang="en-US" b="1" baseline="0" dirty="0"/>
              <a:t>SKILL LEVEL analysis </a:t>
            </a:r>
            <a:r>
              <a:rPr lang="en-US" baseline="0" dirty="0"/>
              <a:t>that is defined by </a:t>
            </a:r>
            <a:r>
              <a:rPr lang="en-US" b="1" baseline="0" dirty="0"/>
              <a:t>MIDDLE SKILL occupations </a:t>
            </a:r>
            <a:r>
              <a:rPr lang="en-US" baseline="0" dirty="0"/>
              <a:t>– &gt; HS, &lt; BA/BS</a:t>
            </a:r>
          </a:p>
          <a:p>
            <a:endParaRPr lang="en-US" baseline="0" dirty="0"/>
          </a:p>
          <a:p>
            <a:r>
              <a:rPr lang="en-US" baseline="0" dirty="0"/>
              <a:t>Data also calls out </a:t>
            </a:r>
            <a:r>
              <a:rPr lang="en-US" b="1" baseline="0" dirty="0"/>
              <a:t>5-year projected annual openings </a:t>
            </a:r>
            <a:r>
              <a:rPr lang="en-US" baseline="0" dirty="0"/>
              <a:t>that result from occupational growth and turnover due to people changing occupations or retirement </a:t>
            </a:r>
          </a:p>
          <a:p>
            <a:endParaRPr lang="en-US" baseline="0" dirty="0"/>
          </a:p>
          <a:p>
            <a:r>
              <a:rPr lang="en-US" baseline="0" dirty="0"/>
              <a:t>We also look at wages to a certain extent</a:t>
            </a:r>
          </a:p>
          <a:p>
            <a:endParaRPr lang="en-US" baseline="0" dirty="0"/>
          </a:p>
          <a:p>
            <a:r>
              <a:rPr lang="en-US" baseline="0" dirty="0"/>
              <a:t>These are suggested and potential target occupations in major categories</a:t>
            </a:r>
          </a:p>
          <a:p>
            <a:endParaRPr lang="en-US" baseline="0" dirty="0"/>
          </a:p>
          <a:p>
            <a:r>
              <a:rPr lang="en-US" baseline="0" dirty="0"/>
              <a:t>But the below and above middle skill can be considered as pathway occupations</a:t>
            </a:r>
          </a:p>
          <a:p>
            <a:r>
              <a:rPr lang="en-US" baseline="0" dirty="0"/>
              <a:t>&gt;&gt; we might have entry point certificates or recruit from the ranks of below middle skill</a:t>
            </a:r>
          </a:p>
          <a:p>
            <a:r>
              <a:rPr lang="en-US" baseline="0" dirty="0"/>
              <a:t>&gt;&gt; we might target above middle skill for workers with experience or with additional education and training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63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 includes an </a:t>
            </a:r>
            <a:r>
              <a:rPr lang="en-US" b="1" dirty="0"/>
              <a:t>occupational analysis </a:t>
            </a:r>
            <a:r>
              <a:rPr lang="en-US" dirty="0"/>
              <a:t>for the region and Placer County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PARTIAL TABLE DISPLAYED HERE: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We use a few methods to select occupations for inclusion:</a:t>
            </a:r>
          </a:p>
          <a:p>
            <a:endParaRPr lang="en-US" baseline="0" dirty="0"/>
          </a:p>
          <a:p>
            <a:r>
              <a:rPr lang="en-US" baseline="0" dirty="0"/>
              <a:t>Includes a </a:t>
            </a:r>
            <a:r>
              <a:rPr lang="en-US" b="1" baseline="0" dirty="0"/>
              <a:t>SKILL LEVEL analysis </a:t>
            </a:r>
            <a:r>
              <a:rPr lang="en-US" baseline="0" dirty="0"/>
              <a:t>that is defined by </a:t>
            </a:r>
            <a:r>
              <a:rPr lang="en-US" b="1" baseline="0" dirty="0"/>
              <a:t>MIDDLE SKILL occupations </a:t>
            </a:r>
            <a:r>
              <a:rPr lang="en-US" baseline="0" dirty="0"/>
              <a:t>– &gt; HS, &lt; BA/BS</a:t>
            </a:r>
          </a:p>
          <a:p>
            <a:endParaRPr lang="en-US" baseline="0" dirty="0"/>
          </a:p>
          <a:p>
            <a:r>
              <a:rPr lang="en-US" baseline="0" dirty="0"/>
              <a:t>Data also calls out </a:t>
            </a:r>
            <a:r>
              <a:rPr lang="en-US" b="1" baseline="0" dirty="0"/>
              <a:t>5-year projected annual openings </a:t>
            </a:r>
            <a:r>
              <a:rPr lang="en-US" baseline="0" dirty="0"/>
              <a:t>that result from occupational growth and turnover due to people changing occupations or retirement </a:t>
            </a:r>
          </a:p>
          <a:p>
            <a:endParaRPr lang="en-US" baseline="0" dirty="0"/>
          </a:p>
          <a:p>
            <a:r>
              <a:rPr lang="en-US" baseline="0" dirty="0"/>
              <a:t>We also look at wages to a certain extent</a:t>
            </a:r>
          </a:p>
          <a:p>
            <a:endParaRPr lang="en-US" baseline="0" dirty="0"/>
          </a:p>
          <a:p>
            <a:r>
              <a:rPr lang="en-US" baseline="0" dirty="0"/>
              <a:t>These are suggested and potential target occupations in major categories</a:t>
            </a:r>
          </a:p>
          <a:p>
            <a:endParaRPr lang="en-US" baseline="0" dirty="0"/>
          </a:p>
          <a:p>
            <a:r>
              <a:rPr lang="en-US" baseline="0" dirty="0"/>
              <a:t>But the below and above middle skill can be considered as pathway occupations</a:t>
            </a:r>
          </a:p>
          <a:p>
            <a:r>
              <a:rPr lang="en-US" baseline="0" dirty="0"/>
              <a:t>&gt;&gt; we might have entry point certificates or recruit from the ranks of below middle skill</a:t>
            </a:r>
          </a:p>
          <a:p>
            <a:r>
              <a:rPr lang="en-US" baseline="0" dirty="0"/>
              <a:t>&gt;&gt; we might target above middle skill for workers with experience or with additional education and training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39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JOBS POSTINGS DATA</a:t>
            </a:r>
            <a:r>
              <a:rPr lang="en-US" baseline="0" dirty="0"/>
              <a:t> volumes by industry – indicator of demand- ANALYSIS COMPARES Q3 across three years 2019 - 2021</a:t>
            </a:r>
          </a:p>
          <a:p>
            <a:r>
              <a:rPr lang="en-US" baseline="0" dirty="0"/>
              <a:t>Reflects hiring challenges as postings flood the jobs boards</a:t>
            </a:r>
          </a:p>
          <a:p>
            <a:r>
              <a:rPr lang="en-US" baseline="0" dirty="0"/>
              <a:t>You can see clear increases in jobs postings volumes for most of the 11 industry sectors 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="1" baseline="0" dirty="0"/>
              <a:t>PROFILE IN EAST PLACER / TAHOE REGION IS QUITE DIFFERENT </a:t>
            </a:r>
          </a:p>
          <a:p>
            <a:r>
              <a:rPr lang="en-US" b="1" baseline="0" dirty="0"/>
              <a:t>&gt;&gt; Significant increase in number of postings </a:t>
            </a:r>
          </a:p>
          <a:p>
            <a:r>
              <a:rPr lang="en-US" b="1" baseline="0" dirty="0"/>
              <a:t>&gt;&gt; DOMINATED by Accommodations and Food Service, Construction, and Retail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48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Jobs postings detail for each of the </a:t>
            </a:r>
            <a:r>
              <a:rPr lang="en-US" dirty="0" err="1"/>
              <a:t>subcounty</a:t>
            </a:r>
            <a:r>
              <a:rPr lang="en-US" dirty="0"/>
              <a:t> regions for Q3 2021</a:t>
            </a:r>
          </a:p>
          <a:p>
            <a:r>
              <a:rPr lang="en-US" baseline="0" dirty="0"/>
              <a:t>&gt;&gt; Top lists offer a snapshot for the quarter- “real-time” labor market information</a:t>
            </a:r>
          </a:p>
          <a:p>
            <a:endParaRPr lang="en-US" baseline="0" dirty="0"/>
          </a:p>
          <a:p>
            <a:r>
              <a:rPr lang="en-US" baseline="0" dirty="0"/>
              <a:t>Top….</a:t>
            </a:r>
          </a:p>
          <a:p>
            <a:r>
              <a:rPr lang="en-US" baseline="0" dirty="0"/>
              <a:t>EMPLOYERS</a:t>
            </a:r>
          </a:p>
          <a:p>
            <a:r>
              <a:rPr lang="en-US" baseline="0" dirty="0"/>
              <a:t>TITLES </a:t>
            </a:r>
          </a:p>
          <a:p>
            <a:endParaRPr lang="en-US" baseline="0" dirty="0"/>
          </a:p>
          <a:p>
            <a:r>
              <a:rPr lang="en-US" baseline="0" dirty="0"/>
              <a:t>We provide these lists partly as a sample for where hiring needs are most acute on a real-time basis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00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DETAIL ON TOP Job titles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2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research provides an overview of the career education programs at Sierra College-</a:t>
            </a:r>
          </a:p>
          <a:p>
            <a:endParaRPr lang="en-US" baseline="0" dirty="0"/>
          </a:p>
          <a:p>
            <a:r>
              <a:rPr lang="en-US" baseline="0" dirty="0"/>
              <a:t>The final report provides this overview of programs in similar groupings to the way the occupational analysis was summarized </a:t>
            </a:r>
          </a:p>
          <a:p>
            <a:endParaRPr lang="en-US" baseline="0" dirty="0"/>
          </a:p>
          <a:p>
            <a:r>
              <a:rPr lang="en-US" baseline="0" dirty="0"/>
              <a:t>GOAL to show that there is </a:t>
            </a:r>
            <a:r>
              <a:rPr lang="en-US" b="1" baseline="0" dirty="0"/>
              <a:t>broad alignment </a:t>
            </a:r>
            <a:r>
              <a:rPr lang="en-US" baseline="0" dirty="0"/>
              <a:t>between occupational demand and career education programs at Sierra College </a:t>
            </a:r>
          </a:p>
          <a:p>
            <a:endParaRPr lang="en-US" baseline="0" dirty="0"/>
          </a:p>
          <a:p>
            <a:r>
              <a:rPr lang="en-US" baseline="0" dirty="0"/>
              <a:t>The analysis looked at </a:t>
            </a:r>
            <a:r>
              <a:rPr lang="en-US" b="1" baseline="0" dirty="0"/>
              <a:t>programs and awards data and found that </a:t>
            </a:r>
          </a:p>
          <a:p>
            <a:endParaRPr lang="en-US" baseline="0" dirty="0"/>
          </a:p>
          <a:p>
            <a:r>
              <a:rPr lang="en-US" baseline="0" dirty="0"/>
              <a:t>Sierra College awards nearly 2,200 certificates and degrees in nearly 100 career education program areas</a:t>
            </a:r>
          </a:p>
          <a:p>
            <a:r>
              <a:rPr lang="en-US" baseline="0" dirty="0"/>
              <a:t>&gt;&gt; any workforce and economic development strategy in the county and the region has to include Sierra College’s program offerings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77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For all of these areas of findings, the report provides </a:t>
            </a:r>
            <a:r>
              <a:rPr lang="en-US" b="1" baseline="0" dirty="0"/>
              <a:t>suggested recommendations </a:t>
            </a:r>
            <a:r>
              <a:rPr lang="en-US" baseline="0" dirty="0"/>
              <a:t>in terms of</a:t>
            </a:r>
          </a:p>
          <a:p>
            <a:endParaRPr lang="en-US" baseline="0" dirty="0"/>
          </a:p>
          <a:p>
            <a:r>
              <a:rPr lang="en-US" baseline="0" dirty="0"/>
              <a:t>&gt;&gt; continued improvements in workforce and economic development planning and coordination systems</a:t>
            </a:r>
          </a:p>
          <a:p>
            <a:r>
              <a:rPr lang="en-US" baseline="0" dirty="0"/>
              <a:t>&gt;&gt; supporting specific programs and organizations that are working on intervention strategies – East Placer/Tahoe is called out, and supports for manufacturing </a:t>
            </a:r>
          </a:p>
          <a:p>
            <a:r>
              <a:rPr lang="en-US" baseline="0" dirty="0"/>
              <a:t>&gt;&gt; Targeting outreach and services to people who have been most affected by the pandemic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77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9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We do various kinds of reporting, some focused on specific technology, occupations, or sectors.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With a report like this that does what we call </a:t>
            </a:r>
            <a:r>
              <a:rPr lang="en-US" sz="1200" b="1" baseline="0" dirty="0"/>
              <a:t>environmental scanning, </a:t>
            </a:r>
            <a:r>
              <a:rPr lang="en-US" sz="1200" baseline="0" dirty="0"/>
              <a:t>the opportunity is to take </a:t>
            </a:r>
            <a:r>
              <a:rPr lang="en-US" sz="1200" b="1" baseline="0" dirty="0"/>
              <a:t>a wider-angle view </a:t>
            </a:r>
            <a:r>
              <a:rPr lang="en-US" sz="1200" baseline="0" dirty="0"/>
              <a:t>of the region, and to lay some groundwork for multi-stakeholder alignment for planning, funding priorities, and program and service delivery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The partners really communicated the need to accomplish </a:t>
            </a:r>
            <a:r>
              <a:rPr lang="en-US" sz="1200" b="1" baseline="0" dirty="0"/>
              <a:t>two major goals </a:t>
            </a:r>
            <a:r>
              <a:rPr lang="en-US" sz="1200" baseline="0" dirty="0"/>
              <a:t>and areas of investigation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aseline="0" dirty="0"/>
              <a:t>First a look at more RECENT real-time impacts from the pandemic – DATA: monthly industry data, labor force unemployment, jobs postings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aseline="0" dirty="0"/>
              <a:t>Broad, longer term LONGER TERM size and performance of the labor market across sectors, look at demographics, and an education and training profile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02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STEPS:</a:t>
            </a:r>
          </a:p>
          <a:p>
            <a:r>
              <a:rPr lang="en-US" dirty="0"/>
              <a:t>&gt;&gt;&gt;&gt; ON TARGET TO RELEASE THE REPORT IN TWO WEEKS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SUBSCRIBE</a:t>
            </a:r>
            <a:r>
              <a:rPr lang="en-US" baseline="0" dirty="0"/>
              <a:t> TO OUR NEWSLETTER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F8A03-8576-49D8-BEB8-50E75243BA3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71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Our analysis of the county includes a </a:t>
            </a:r>
            <a:r>
              <a:rPr lang="en-US" baseline="0" dirty="0" err="1"/>
              <a:t>subregional</a:t>
            </a:r>
            <a:r>
              <a:rPr lang="en-US" baseline="0" dirty="0"/>
              <a:t> analysis based on earlier research conducted by Beacon economics. We used corresponding zip codes and a city/town definition for the analysis. </a:t>
            </a:r>
          </a:p>
          <a:p>
            <a:endParaRPr lang="en-US" baseline="0" dirty="0"/>
          </a:p>
          <a:p>
            <a:r>
              <a:rPr lang="en-US" baseline="0" dirty="0"/>
              <a:t>JUST NOTE THAT WE UPDATED OUR ZIP CODE DEFINITION FROM IN THE LAST COUPLE WEEKS SO POPULATION AND INDUSTRY DATA NOW MATCHING SUBREGIONS AND COUNTY </a:t>
            </a:r>
          </a:p>
          <a:p>
            <a:r>
              <a:rPr lang="en-US" baseline="0" dirty="0"/>
              <a:t>Zip codes largely contained inside county lines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County data is compared to the 7-county Sacramento region</a:t>
            </a:r>
            <a:r>
              <a:rPr lang="en-US" baseline="0" dirty="0"/>
              <a:t> includes El Dorado, Yolo Yuba, Placer, Sacramento, Nevada, and Sutter</a:t>
            </a:r>
          </a:p>
          <a:p>
            <a:endParaRPr lang="en-US" baseline="0" dirty="0"/>
          </a:p>
          <a:p>
            <a:r>
              <a:rPr lang="en-US" baseline="0" dirty="0"/>
              <a:t>The final report shows the zip code definition , you can see the towns here for each of the three </a:t>
            </a:r>
            <a:r>
              <a:rPr lang="en-US" baseline="0" dirty="0" err="1"/>
              <a:t>subregions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/>
              <a:t>THREE REGIONS: </a:t>
            </a:r>
          </a:p>
          <a:p>
            <a:endParaRPr lang="en-US" dirty="0"/>
          </a:p>
          <a:p>
            <a:r>
              <a:rPr lang="en-US" dirty="0"/>
              <a:t>South</a:t>
            </a:r>
            <a:r>
              <a:rPr lang="en-US" baseline="0" dirty="0"/>
              <a:t> Placer/Valley </a:t>
            </a:r>
          </a:p>
          <a:p>
            <a:r>
              <a:rPr lang="en-US" baseline="0" dirty="0"/>
              <a:t>Foothills </a:t>
            </a:r>
          </a:p>
          <a:p>
            <a:r>
              <a:rPr lang="en-US" b="1" baseline="0" dirty="0"/>
              <a:t>East Placer / Tahoe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4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County population grew by over 42,000 during the 9-year period we studied, 12% growth between 2011 and 2019</a:t>
            </a:r>
          </a:p>
          <a:p>
            <a:r>
              <a:rPr lang="en-US" baseline="0" dirty="0"/>
              <a:t>&gt;&gt; 4% rate faster than the region </a:t>
            </a:r>
          </a:p>
          <a:p>
            <a:endParaRPr lang="en-US" baseline="0" dirty="0"/>
          </a:p>
          <a:p>
            <a:r>
              <a:rPr lang="en-US" baseline="0" dirty="0"/>
              <a:t>A lot of the growth owed to the South Placer / Valley part of the county</a:t>
            </a:r>
          </a:p>
          <a:p>
            <a:endParaRPr lang="en-US" baseline="0" dirty="0"/>
          </a:p>
          <a:p>
            <a:r>
              <a:rPr lang="en-US" baseline="0" dirty="0"/>
              <a:t>Foothills </a:t>
            </a:r>
            <a:r>
              <a:rPr lang="en-US" baseline="0" dirty="0" err="1"/>
              <a:t>subregion</a:t>
            </a:r>
            <a:r>
              <a:rPr lang="en-US" baseline="0" dirty="0"/>
              <a:t> rate had a slightly lower rate than the region </a:t>
            </a:r>
          </a:p>
          <a:p>
            <a:endParaRPr lang="en-US" baseline="0" dirty="0"/>
          </a:p>
          <a:p>
            <a:r>
              <a:rPr lang="en-US" b="1" baseline="0" dirty="0"/>
              <a:t>East Placer </a:t>
            </a:r>
            <a:r>
              <a:rPr lang="en-US" b="1" baseline="0" dirty="0" err="1"/>
              <a:t>subregion</a:t>
            </a:r>
            <a:r>
              <a:rPr lang="en-US" b="1" baseline="0" dirty="0"/>
              <a:t>’ population grew between 2011 and 2015, but then declined in the most recent five years</a:t>
            </a:r>
          </a:p>
          <a:p>
            <a:r>
              <a:rPr lang="en-US" b="1" baseline="0" dirty="0"/>
              <a:t>Between 2011 and 2019, the estimates show that the </a:t>
            </a:r>
            <a:r>
              <a:rPr lang="en-US" b="1" baseline="0" dirty="0" err="1"/>
              <a:t>subregion</a:t>
            </a:r>
            <a:r>
              <a:rPr lang="en-US" b="1" baseline="0" dirty="0"/>
              <a:t> lost 14% of its population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13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Placer County is slightly older than the Sacramento region – the category 65 years and older, </a:t>
            </a:r>
          </a:p>
          <a:p>
            <a:r>
              <a:rPr lang="en-US" baseline="0" dirty="0"/>
              <a:t>and its getting older  . . . . . </a:t>
            </a:r>
          </a:p>
          <a:p>
            <a:r>
              <a:rPr lang="en-US" baseline="0" dirty="0"/>
              <a:t>% change in individual categories, share of people in 65 and older between 2011 and 2019 </a:t>
            </a:r>
            <a:r>
              <a:rPr lang="en-US" b="1" baseline="0" dirty="0"/>
              <a:t>Grew 21%</a:t>
            </a:r>
          </a:p>
          <a:p>
            <a:r>
              <a:rPr lang="en-US" b="1" baseline="0" dirty="0"/>
              <a:t>&gt;&gt; All </a:t>
            </a:r>
            <a:r>
              <a:rPr lang="en-US" b="1" baseline="0" dirty="0" err="1"/>
              <a:t>subregions</a:t>
            </a:r>
            <a:r>
              <a:rPr lang="en-US" b="1" baseline="0" dirty="0"/>
              <a:t> growing their retirement age populations</a:t>
            </a:r>
          </a:p>
          <a:p>
            <a:endParaRPr lang="en-US" baseline="0" dirty="0"/>
          </a:p>
          <a:p>
            <a:r>
              <a:rPr lang="en-US" baseline="0" dirty="0"/>
              <a:t>Big story here is the aging of the </a:t>
            </a:r>
            <a:r>
              <a:rPr lang="en-US" b="1" baseline="0" dirty="0"/>
              <a:t>Foothills and the East Placer/Tahoe region – TWO COLUMNS ON THE RIGHT </a:t>
            </a:r>
          </a:p>
          <a:p>
            <a:r>
              <a:rPr lang="en-US" baseline="0" dirty="0"/>
              <a:t>Retirement age people are increasing numbers in these places, working age populations are shrinking  </a:t>
            </a:r>
          </a:p>
          <a:p>
            <a:endParaRPr lang="en-US" baseline="0" dirty="0"/>
          </a:p>
          <a:p>
            <a:r>
              <a:rPr lang="en-US" baseline="0" dirty="0"/>
              <a:t>&gt;&gt; See the larger shares in the categories 55 and older in Foothills region – largest shares in the county, quite larger than region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&gt;&gt;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East Placer/Tahoe region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the most lopsided trend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……. increased the 65 and over group by 58%,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decreasing by 26% (combined) the three categories ages 19 to 54. </a:t>
            </a:r>
            <a:endParaRPr lang="en-US" b="1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</a:t>
            </a:r>
            <a:r>
              <a:rPr lang="en-US" baseline="0" dirty="0"/>
              <a:t> look at the unemployment rate comparing the county to the region and the state</a:t>
            </a:r>
          </a:p>
          <a:p>
            <a:endParaRPr lang="en-US" baseline="0" dirty="0"/>
          </a:p>
          <a:p>
            <a:r>
              <a:rPr lang="en-US" baseline="0" dirty="0"/>
              <a:t>STORY OF THE PANDEMIC AND EXACTLY TRACKS CLOSURES – setbacks in late 2020 and again in summer 2021</a:t>
            </a:r>
          </a:p>
          <a:p>
            <a:endParaRPr lang="en-US" baseline="0" dirty="0"/>
          </a:p>
          <a:p>
            <a:r>
              <a:rPr lang="en-US" baseline="0" dirty="0"/>
              <a:t>Placer County very uniformly and consistently lower rates than the state and the region</a:t>
            </a:r>
          </a:p>
          <a:p>
            <a:endParaRPr lang="en-US" baseline="0" dirty="0"/>
          </a:p>
          <a:p>
            <a:r>
              <a:rPr lang="en-US" baseline="0" dirty="0"/>
              <a:t>All geographies have shown significant reductions </a:t>
            </a:r>
          </a:p>
          <a:p>
            <a:endParaRPr lang="en-US" baseline="0" dirty="0"/>
          </a:p>
          <a:p>
            <a:r>
              <a:rPr lang="en-US" baseline="0" dirty="0"/>
              <a:t>November 2021 – we are seeing that the unemployment rates in the state and the region are reaching pre-pandemic levels </a:t>
            </a:r>
          </a:p>
          <a:p>
            <a:endParaRPr lang="en-US" baseline="0" dirty="0"/>
          </a:p>
          <a:p>
            <a:r>
              <a:rPr lang="en-US" baseline="0" dirty="0"/>
              <a:t>PLACER COUNTY IS THERE – 3.3% in Jan 2020 – 3.5% in November of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54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QUICK</a:t>
            </a:r>
            <a:r>
              <a:rPr lang="en-US" b="1" baseline="0" dirty="0"/>
              <a:t> 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We looked at the trends for weekly initial claims for unemployment in Placer County</a:t>
            </a:r>
          </a:p>
          <a:p>
            <a:endParaRPr lang="en-US" dirty="0"/>
          </a:p>
          <a:p>
            <a:r>
              <a:rPr lang="en-US" dirty="0"/>
              <a:t>Echoing the theme</a:t>
            </a:r>
            <a:r>
              <a:rPr lang="en-US" baseline="0" dirty="0"/>
              <a:t> – consistent improvements throughout the pandemic </a:t>
            </a:r>
          </a:p>
          <a:p>
            <a:endParaRPr lang="en-US" baseline="0" dirty="0"/>
          </a:p>
          <a:p>
            <a:r>
              <a:rPr lang="en-US" baseline="0" dirty="0"/>
              <a:t>Elevated throughout pandemic , dropped off significantly after January 2021 and dropped way off after late summer </a:t>
            </a:r>
          </a:p>
          <a:p>
            <a:endParaRPr lang="en-US" baseline="0" dirty="0"/>
          </a:p>
          <a:p>
            <a:r>
              <a:rPr lang="en-US" baseline="0" dirty="0"/>
              <a:t>Still elevated but trending in the right 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4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Index total employment trends …. Index to 2010</a:t>
            </a:r>
          </a:p>
          <a:p>
            <a:endParaRPr lang="en-US" b="1" dirty="0"/>
          </a:p>
          <a:p>
            <a:r>
              <a:rPr lang="en-US" b="1" dirty="0"/>
              <a:t>Placer County is a powerhouse </a:t>
            </a:r>
            <a:r>
              <a:rPr lang="en-US" baseline="0" dirty="0"/>
              <a:t>increased jobs by 35% between 2010 and 2019</a:t>
            </a:r>
            <a:endParaRPr lang="en-US" b="1" dirty="0"/>
          </a:p>
          <a:p>
            <a:r>
              <a:rPr lang="en-US" dirty="0"/>
              <a:t>17%</a:t>
            </a:r>
            <a:r>
              <a:rPr lang="en-US" baseline="0" dirty="0"/>
              <a:t> higher </a:t>
            </a:r>
            <a:r>
              <a:rPr lang="en-US" dirty="0"/>
              <a:t>growth rate</a:t>
            </a:r>
            <a:r>
              <a:rPr lang="en-US" baseline="0" dirty="0"/>
              <a:t> than Greater Sacramento region – </a:t>
            </a:r>
            <a:r>
              <a:rPr lang="en-US" b="1" baseline="0" dirty="0"/>
              <a:t>YELLOW HIGHLIGHT</a:t>
            </a:r>
            <a:endParaRPr lang="en-US" b="1" dirty="0"/>
          </a:p>
          <a:p>
            <a:endParaRPr lang="en-US" baseline="0" dirty="0"/>
          </a:p>
          <a:p>
            <a:r>
              <a:rPr lang="en-US" baseline="0" dirty="0"/>
              <a:t>The growth largely attributed to the South Placer/Valley and the Foothills region</a:t>
            </a:r>
          </a:p>
          <a:p>
            <a:endParaRPr lang="en-US" baseline="0" dirty="0"/>
          </a:p>
          <a:p>
            <a:r>
              <a:rPr lang="en-US" baseline="0" dirty="0"/>
              <a:t>Another item to point out – </a:t>
            </a:r>
            <a:r>
              <a:rPr lang="en-US" b="1" baseline="0" dirty="0"/>
              <a:t>ORANGE highlight</a:t>
            </a:r>
            <a:r>
              <a:rPr lang="en-US" baseline="0" dirty="0"/>
              <a:t>… the Foothills </a:t>
            </a:r>
            <a:r>
              <a:rPr lang="en-US" baseline="0" dirty="0" err="1"/>
              <a:t>subregion</a:t>
            </a:r>
            <a:r>
              <a:rPr lang="en-US" baseline="0" dirty="0"/>
              <a:t> lost the smallest share of its jobs between 2019 and 2020 as a result of the pandemic indicating a measure of resiliency</a:t>
            </a:r>
          </a:p>
          <a:p>
            <a:endParaRPr lang="en-US" baseline="0" dirty="0"/>
          </a:p>
          <a:p>
            <a:r>
              <a:rPr lang="en-US" baseline="0" dirty="0"/>
              <a:t>Areas with larger job </a:t>
            </a:r>
            <a:r>
              <a:rPr lang="en-US" b="1" baseline="0" dirty="0"/>
              <a:t>concentrations of employment in hospitality tended </a:t>
            </a:r>
            <a:r>
              <a:rPr lang="en-US" baseline="0" dirty="0"/>
              <a:t>to have bigger impacts </a:t>
            </a:r>
          </a:p>
          <a:p>
            <a:r>
              <a:rPr lang="en-US" baseline="0" dirty="0"/>
              <a:t>&gt;&gt; tends to be in urban areas, but also in tourist destinations </a:t>
            </a:r>
          </a:p>
          <a:p>
            <a:r>
              <a:rPr lang="en-US" baseline="0" dirty="0"/>
              <a:t>&gt;&gt; </a:t>
            </a:r>
            <a:r>
              <a:rPr lang="en-US" b="1" baseline="0" dirty="0"/>
              <a:t>East Placer / Tahoe </a:t>
            </a:r>
            <a:r>
              <a:rPr lang="en-US" baseline="0" dirty="0"/>
              <a:t>region clearly had largest job losses as a % change between 2019 and 2020 – </a:t>
            </a:r>
            <a:r>
              <a:rPr lang="en-US" b="1" baseline="0" dirty="0"/>
              <a:t>GREEN HIGHLIGHT</a:t>
            </a:r>
          </a:p>
          <a:p>
            <a:r>
              <a:rPr lang="en-US" b="1" baseline="0" dirty="0"/>
              <a:t>&gt;&gt;&gt;&gt; BUT…….Want to point out that the data suggests East Placer Tahoe has similar growth rates to the region between about 2015 and 2019 </a:t>
            </a:r>
          </a:p>
          <a:p>
            <a:endParaRPr lang="en-US" baseline="0" dirty="0"/>
          </a:p>
          <a:p>
            <a:r>
              <a:rPr lang="en-US" baseline="0" dirty="0"/>
              <a:t>LOWER AVERAGE ANNUAL EARNINGS - $19,000 lower than the county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09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11 sectors</a:t>
            </a:r>
            <a:r>
              <a:rPr lang="en-US" dirty="0"/>
              <a:t> in the county and the sub-county – Beacon alignment </a:t>
            </a:r>
          </a:p>
          <a:p>
            <a:endParaRPr lang="en-US" baseline="0" dirty="0"/>
          </a:p>
          <a:p>
            <a:r>
              <a:rPr lang="en-US" baseline="0" dirty="0"/>
              <a:t>We do this type of analysis to show where concentrations of jobs are </a:t>
            </a:r>
          </a:p>
          <a:p>
            <a:r>
              <a:rPr lang="en-US" b="1" baseline="0" dirty="0"/>
              <a:t>Sort of show specialization, </a:t>
            </a:r>
            <a:r>
              <a:rPr lang="en-US" baseline="0" dirty="0"/>
              <a:t>types of industries that dominate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="1" baseline="0" dirty="0"/>
              <a:t>41% Other industries </a:t>
            </a:r>
            <a:r>
              <a:rPr lang="en-US" baseline="0" dirty="0"/>
              <a:t>in the region – due to state government employment , also slightly higher share in East/ Placer Tahoe </a:t>
            </a:r>
          </a:p>
          <a:p>
            <a:endParaRPr lang="en-US" baseline="0" dirty="0"/>
          </a:p>
          <a:p>
            <a:r>
              <a:rPr lang="en-US" baseline="0" dirty="0"/>
              <a:t>&gt;&gt; </a:t>
            </a:r>
            <a:r>
              <a:rPr lang="en-US" b="1" baseline="0" dirty="0"/>
              <a:t>East Placer Tahoe Larger share of construction and real estate and leasing </a:t>
            </a:r>
            <a:r>
              <a:rPr lang="en-US" baseline="0" dirty="0"/>
              <a:t>employment in East Placer </a:t>
            </a:r>
          </a:p>
          <a:p>
            <a:r>
              <a:rPr lang="en-US" baseline="0" dirty="0"/>
              <a:t>Also dominant in that sub-county region is </a:t>
            </a:r>
            <a:r>
              <a:rPr lang="en-US" b="1" baseline="0" dirty="0"/>
              <a:t>accommodations and food service </a:t>
            </a:r>
            <a:r>
              <a:rPr lang="en-US" baseline="0" dirty="0"/>
              <a:t>– not surprising given the dominance of tourism in the Tahoe region </a:t>
            </a:r>
          </a:p>
          <a:p>
            <a:endParaRPr lang="en-US" baseline="0" dirty="0"/>
          </a:p>
          <a:p>
            <a:r>
              <a:rPr lang="en-US" baseline="0" dirty="0"/>
              <a:t>&gt;&gt; </a:t>
            </a:r>
            <a:r>
              <a:rPr lang="en-US" b="1" baseline="0" dirty="0"/>
              <a:t>Health care </a:t>
            </a:r>
            <a:r>
              <a:rPr lang="en-US" baseline="0" dirty="0"/>
              <a:t>employment is huge in terms of numbers for the South Placer/Valley region – ¾ or more of jobs there, </a:t>
            </a:r>
          </a:p>
          <a:p>
            <a:r>
              <a:rPr lang="en-US" baseline="0" dirty="0"/>
              <a:t>but as a share of total , </a:t>
            </a:r>
            <a:r>
              <a:rPr lang="en-US" b="1" baseline="0" dirty="0"/>
              <a:t>nearly a quarter of jobs in the Foothills region </a:t>
            </a:r>
            <a:r>
              <a:rPr lang="en-US" baseline="0" dirty="0"/>
              <a:t>in Healthcare and social assistance</a:t>
            </a:r>
          </a:p>
          <a:p>
            <a:endParaRPr lang="en-US" baseline="0" dirty="0"/>
          </a:p>
          <a:p>
            <a:r>
              <a:rPr lang="en-US" baseline="0" dirty="0"/>
              <a:t>&gt;&gt; </a:t>
            </a:r>
            <a:r>
              <a:rPr lang="en-US" b="1" baseline="0" dirty="0"/>
              <a:t>Finance and insurance and professional and technical services </a:t>
            </a:r>
            <a:r>
              <a:rPr lang="en-US" baseline="0" dirty="0"/>
              <a:t>higher concentrations in South Placer County </a:t>
            </a:r>
          </a:p>
          <a:p>
            <a:endParaRPr lang="en-US" baseline="0" dirty="0"/>
          </a:p>
          <a:p>
            <a:r>
              <a:rPr lang="en-US" baseline="0" dirty="0"/>
              <a:t>&gt;&gt; </a:t>
            </a:r>
            <a:r>
              <a:rPr lang="en-US" b="1" baseline="0" dirty="0"/>
              <a:t>Manufacturing</a:t>
            </a:r>
            <a:r>
              <a:rPr lang="en-US" baseline="0" dirty="0"/>
              <a:t> – slightly larger share in the Foothills region…. The manufacturing story in the Foothills is much like in our analysis of Nevada County…. Area for focus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97156-25EA-463C-9190-B2AD7BE0C8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1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0E6-862C-4656-A985-A3A305717C00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7D3A-6EE4-43A8-8082-C0A99879F7D4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2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EE5C9-B509-44DD-9A1E-948F9714F93A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4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286C9-8B2B-41C9-846E-8178C077690E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8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216C-6E1F-4BB5-A959-73A9C256102A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2361-03F3-40CA-83D2-B3B182D071BC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D973-5FB6-4F8F-89ED-9A6951F33235}" type="datetime1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9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AB47-B75B-453B-B9EC-97D8AF97ADC4}" type="datetime1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7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D6211-D72A-4C66-A033-D196FFE9F250}" type="datetime1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B6ACC-85C7-40D4-AC9B-D8D60D5166C4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6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14D4-D2D3-45BA-8798-9D2BD9FE1F58}" type="datetime1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8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361D-3467-4E19-B5F4-6859ECA8830C}" type="datetime1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4A3AB-594D-482B-83E6-6E19F814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ncerc.org/industries/workforce-assessmen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wilchea@losrios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lp.constantcontactpages.com/su/3k594KE" TargetMode="Externa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09383" y="825252"/>
            <a:ext cx="68569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en-US" sz="2800" b="1" i="1" dirty="0">
              <a:solidFill>
                <a:srgbClr val="00B0F0"/>
              </a:solidFill>
              <a:latin typeface="Tw Cen MT" pitchFamily="34" charset="0"/>
            </a:endParaRPr>
          </a:p>
          <a:p>
            <a:pPr marL="342900" indent="-342900"/>
            <a:r>
              <a:rPr lang="en-US" sz="4000" b="1" i="1" dirty="0">
                <a:solidFill>
                  <a:srgbClr val="00B0F0"/>
                </a:solidFill>
                <a:latin typeface="Tw Cen MT" pitchFamily="34" charset="0"/>
              </a:rPr>
              <a:t>   Placer County labor market conditions &amp; workforce opportunity profile</a:t>
            </a:r>
          </a:p>
          <a:p>
            <a:pPr marL="342900" indent="-342900"/>
            <a:endParaRPr lang="en-US" sz="2800" b="1" i="1" dirty="0">
              <a:solidFill>
                <a:srgbClr val="00B0F0"/>
              </a:solidFill>
              <a:latin typeface="Tw Cen MT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3607" y="576273"/>
            <a:ext cx="2214639" cy="198315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 bwMode="auto">
          <a:xfrm>
            <a:off x="1008529" y="3850308"/>
            <a:ext cx="10676965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8683607" y="2701675"/>
            <a:ext cx="38512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w Cen MT" panose="020B0602020104020603" pitchFamily="34" charset="0"/>
              </a:rPr>
              <a:t>www.coeccc.net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14" y="4916898"/>
            <a:ext cx="3449563" cy="14494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749" y="4916898"/>
            <a:ext cx="2299855" cy="1391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805" y="4592304"/>
            <a:ext cx="1893013" cy="2040695"/>
          </a:xfrm>
          <a:prstGeom prst="rect">
            <a:avLst/>
          </a:prstGeom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7208409" y="3990315"/>
            <a:ext cx="4597621" cy="324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endParaRPr lang="en-US" sz="2000" dirty="0">
              <a:latin typeface="Tw Cen MT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sz="2000" dirty="0">
                <a:latin typeface="Tw Cen MT" pitchFamily="34" charset="0"/>
              </a:rPr>
              <a:t>Aaron Wilcher, Director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sz="2000" dirty="0">
                <a:latin typeface="Tw Cen MT" pitchFamily="34" charset="0"/>
              </a:rPr>
              <a:t>COE, Greater Sacramento (North)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sz="2000" dirty="0">
                <a:latin typeface="Tw Cen MT" pitchFamily="34" charset="0"/>
              </a:rPr>
              <a:t>Report overview </a:t>
            </a:r>
            <a:r>
              <a:rPr lang="en-US" sz="2000" dirty="0" err="1">
                <a:latin typeface="Tw Cen MT" pitchFamily="34" charset="0"/>
              </a:rPr>
              <a:t>preso</a:t>
            </a:r>
            <a:endParaRPr lang="en-US" sz="2000" dirty="0">
              <a:latin typeface="Tw Cen MT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sz="2000" dirty="0">
                <a:latin typeface="Tw Cen MT" pitchFamily="34" charset="0"/>
              </a:rPr>
              <a:t>North Lake Tahoe Resort Association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sz="2000" dirty="0">
                <a:latin typeface="Tw Cen MT" pitchFamily="34" charset="0"/>
              </a:rPr>
              <a:t>February 10, 2022</a:t>
            </a:r>
          </a:p>
        </p:txBody>
      </p:sp>
    </p:spTree>
    <p:extLst>
      <p:ext uri="{BB962C8B-B14F-4D97-AF65-F5344CB8AC3E}">
        <p14:creationId xmlns:p14="http://schemas.microsoft.com/office/powerpoint/2010/main" val="2260354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6333" y="78913"/>
            <a:ext cx="11648068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Industry sector % change, Placer County and Greater Sacramento region, 2010- 2020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860" y="6518988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 err="1">
                <a:solidFill>
                  <a:schemeClr val="bg1">
                    <a:lumMod val="75000"/>
                  </a:schemeClr>
                </a:solidFill>
              </a:rPr>
              <a:t>Emsi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, QCEW, Non-QCEW, Self-employed, 2021.3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440195"/>
              </p:ext>
            </p:extLst>
          </p:nvPr>
        </p:nvGraphicFramePr>
        <p:xfrm>
          <a:off x="696333" y="850061"/>
          <a:ext cx="10927630" cy="5511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9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967BE621-EF05-4FB1-AEC6-5DE06AC147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835191"/>
              </p:ext>
            </p:extLst>
          </p:nvPr>
        </p:nvGraphicFramePr>
        <p:xfrm>
          <a:off x="-41163" y="317422"/>
          <a:ext cx="7710605" cy="670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536" y="187801"/>
            <a:ext cx="12101253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and Greater Sacramento monthly employment trends, Jan 2020 – Dec 2020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96390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EDD LMID, Current Employment Statistics (CES)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22517"/>
              </p:ext>
            </p:extLst>
          </p:nvPr>
        </p:nvGraphicFramePr>
        <p:xfrm>
          <a:off x="7669442" y="845581"/>
          <a:ext cx="4080597" cy="5568117"/>
        </p:xfrm>
        <a:graphic>
          <a:graphicData uri="http://schemas.openxmlformats.org/drawingml/2006/table">
            <a:tbl>
              <a:tblPr/>
              <a:tblGrid>
                <a:gridCol w="2211912">
                  <a:extLst>
                    <a:ext uri="{9D8B030D-6E8A-4147-A177-3AD203B41FA5}">
                      <a16:colId xmlns:a16="http://schemas.microsoft.com/office/drawing/2014/main" val="677065263"/>
                    </a:ext>
                  </a:extLst>
                </a:gridCol>
                <a:gridCol w="915274">
                  <a:extLst>
                    <a:ext uri="{9D8B030D-6E8A-4147-A177-3AD203B41FA5}">
                      <a16:colId xmlns:a16="http://schemas.microsoft.com/office/drawing/2014/main" val="1331892832"/>
                    </a:ext>
                  </a:extLst>
                </a:gridCol>
                <a:gridCol w="953411">
                  <a:extLst>
                    <a:ext uri="{9D8B030D-6E8A-4147-A177-3AD203B41FA5}">
                      <a16:colId xmlns:a16="http://schemas.microsoft.com/office/drawing/2014/main" val="2658895943"/>
                    </a:ext>
                  </a:extLst>
                </a:gridCol>
              </a:tblGrid>
              <a:tr h="108320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Industry sector</a:t>
                      </a:r>
                    </a:p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(Placer County)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Jan-April 20 %Change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Jan-Dec 20 %Change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326633"/>
                  </a:ext>
                </a:extLst>
              </a:tr>
              <a:tr h="66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Accommodation and Food Service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2851582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2878825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Educational &amp; Health Services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2092354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Finance and Insurance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5041397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Manufacturing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8356643"/>
                  </a:ext>
                </a:extLst>
              </a:tr>
              <a:tr h="66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Professional, Scientific &amp; Technical Svs.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6914839"/>
                  </a:ext>
                </a:extLst>
              </a:tr>
              <a:tr h="6628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Estate &amp; Rental and Leasing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1785937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Trade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782696"/>
                  </a:ext>
                </a:extLst>
              </a:tr>
              <a:tr h="3880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Wholesale Trade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47809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3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15728" y="6443"/>
            <a:ext cx="8257535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Occupational Profile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6984" y="6530289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 err="1">
                <a:solidFill>
                  <a:schemeClr val="bg1">
                    <a:lumMod val="75000"/>
                  </a:schemeClr>
                </a:solidFill>
              </a:rPr>
              <a:t>Emsi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, QCEW, Non-QCEW, Self-employed, 2021.3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12211"/>
              </p:ext>
            </p:extLst>
          </p:nvPr>
        </p:nvGraphicFramePr>
        <p:xfrm>
          <a:off x="798020" y="444637"/>
          <a:ext cx="10939549" cy="6136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7208">
                  <a:extLst>
                    <a:ext uri="{9D8B030D-6E8A-4147-A177-3AD203B41FA5}">
                      <a16:colId xmlns:a16="http://schemas.microsoft.com/office/drawing/2014/main" val="957042372"/>
                    </a:ext>
                  </a:extLst>
                </a:gridCol>
                <a:gridCol w="2608724">
                  <a:extLst>
                    <a:ext uri="{9D8B030D-6E8A-4147-A177-3AD203B41FA5}">
                      <a16:colId xmlns:a16="http://schemas.microsoft.com/office/drawing/2014/main" val="4197568994"/>
                    </a:ext>
                  </a:extLst>
                </a:gridCol>
                <a:gridCol w="2808917">
                  <a:extLst>
                    <a:ext uri="{9D8B030D-6E8A-4147-A177-3AD203B41FA5}">
                      <a16:colId xmlns:a16="http://schemas.microsoft.com/office/drawing/2014/main" val="3594041375"/>
                    </a:ext>
                  </a:extLst>
                </a:gridCol>
                <a:gridCol w="3634700">
                  <a:extLst>
                    <a:ext uri="{9D8B030D-6E8A-4147-A177-3AD203B41FA5}">
                      <a16:colId xmlns:a16="http://schemas.microsoft.com/office/drawing/2014/main" val="3497436679"/>
                    </a:ext>
                  </a:extLst>
                </a:gridCol>
              </a:tblGrid>
              <a:tr h="359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Occupation category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Below middle skill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Middle skill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Above middle skill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432711"/>
                  </a:ext>
                </a:extLst>
              </a:tr>
              <a:tr h="9824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Business/ admin.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Customer service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Office clerks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Retail sales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Retail supervisor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Bookkeeping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Admin assistants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Sales reps 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Management analysts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General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Project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Accountants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2468073837"/>
                  </a:ext>
                </a:extLst>
              </a:tr>
              <a:tr h="56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Construction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Construction laborers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Painters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Roofers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Electricians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Carpenters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Plumbers/pipefitter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Construction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Civil engineers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3729934246"/>
                  </a:ext>
                </a:extLst>
              </a:tr>
              <a:tr h="5912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Education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Library assistants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Childcare workers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Teaching assistants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Elementary school teachers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Middle school teachers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Secondary school teachers 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3385887210"/>
                  </a:ext>
                </a:extLst>
              </a:tr>
              <a:tr h="8976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Health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Home health aide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Lifeguards, ski patrol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Physical therapist aide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Medical assistants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Medical secretaries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Nurses / LVN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Nursing assistants 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Medical services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Nurse practitioners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Social workers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Mental health counselor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1154238790"/>
                  </a:ext>
                </a:extLst>
              </a:tr>
              <a:tr h="7389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Hospitality &amp; tourism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Salespeople/ cashiers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Cooks/ food prep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Bartenders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Food service managers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Chefs, head cooks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Hairdresser, cosmetology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Personal service managers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General and operations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Meeting, convention managers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3735621914"/>
                  </a:ext>
                </a:extLst>
              </a:tr>
              <a:tr h="5592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Information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Technology/ Digital Media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Media/ communications workers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Alarm installers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Software developers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Computer support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Information syst.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Network systems managers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Programmers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630417792"/>
                  </a:ext>
                </a:extLst>
              </a:tr>
              <a:tr h="5563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Manufacturing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Fabricators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Maintenance &amp; repair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Welders 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Machinists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• Electrical engineers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• Production managers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1236818449"/>
                  </a:ext>
                </a:extLst>
              </a:tr>
              <a:tr h="2796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safety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Security guards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• Police/ sheriff’s officers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• Firefighters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33" marR="39433" marT="0" marB="0" anchor="ctr"/>
                </a:tc>
                <a:extLst>
                  <a:ext uri="{0D108BD9-81ED-4DB2-BD59-A6C34878D82A}">
                    <a16:rowId xmlns:a16="http://schemas.microsoft.com/office/drawing/2014/main" val="141751449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35405" y="6319052"/>
            <a:ext cx="2743200" cy="365125"/>
          </a:xfrm>
        </p:spPr>
        <p:txBody>
          <a:bodyPr/>
          <a:lstStyle/>
          <a:p>
            <a:fld id="{EFE4A3AB-594D-482B-83E6-6E19F8149C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4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35405" y="6319052"/>
            <a:ext cx="2743200" cy="365125"/>
          </a:xfrm>
        </p:spPr>
        <p:txBody>
          <a:bodyPr/>
          <a:lstStyle/>
          <a:p>
            <a:fld id="{EFE4A3AB-594D-482B-83E6-6E19F8149C00}" type="slidenum">
              <a:rPr lang="en-US" smtClean="0"/>
              <a:t>13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" y="468108"/>
            <a:ext cx="5318760" cy="6179820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>
            <a:off x="6263640" y="1036320"/>
            <a:ext cx="746760" cy="5465294"/>
          </a:xfrm>
          <a:prstGeom prst="rightBrac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07092" y="1046263"/>
            <a:ext cx="434294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Nevada County report from March 2020: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Occupation profile of Nevada/Placer/Washoe Counties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Education and training profile from Nevada County and Tahoe/Truckee campus of Sierra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https://ncerc.org/industries/workforce-assessment/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32848" y="113123"/>
            <a:ext cx="8257535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Occupational Profile</a:t>
            </a:r>
          </a:p>
        </p:txBody>
      </p:sp>
    </p:spTree>
    <p:extLst>
      <p:ext uri="{BB962C8B-B14F-4D97-AF65-F5344CB8AC3E}">
        <p14:creationId xmlns:p14="http://schemas.microsoft.com/office/powerpoint/2010/main" val="3505654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873" y="186604"/>
            <a:ext cx="11792607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Q3 jobs postings volumes by industry sector, East Placer/Tahoe, 2019-2021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515" y="6373058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Burning Glass, Labor Insight. 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958110D-DC69-4CBE-9916-CA6F15AB37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3730695"/>
              </p:ext>
            </p:extLst>
          </p:nvPr>
        </p:nvGraphicFramePr>
        <p:xfrm>
          <a:off x="1645920" y="838200"/>
          <a:ext cx="9540240" cy="5477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183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6872" y="267591"/>
            <a:ext cx="11303727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Burning Glass: Jobs postings, top employers by </a:t>
            </a:r>
            <a:r>
              <a:rPr lang="en-US" sz="2400" b="1" dirty="0" err="1"/>
              <a:t>subregion</a:t>
            </a:r>
            <a:r>
              <a:rPr lang="en-US" sz="2400" b="1" dirty="0"/>
              <a:t>, Q3 2021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515" y="6373058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Burning Glass, Labor Insight. 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881037"/>
              </p:ext>
            </p:extLst>
          </p:nvPr>
        </p:nvGraphicFramePr>
        <p:xfrm>
          <a:off x="231140" y="1836023"/>
          <a:ext cx="3853180" cy="3937576"/>
        </p:xfrm>
        <a:graphic>
          <a:graphicData uri="http://schemas.openxmlformats.org/drawingml/2006/table">
            <a:tbl>
              <a:tblPr/>
              <a:tblGrid>
                <a:gridCol w="2241622">
                  <a:extLst>
                    <a:ext uri="{9D8B030D-6E8A-4147-A177-3AD203B41FA5}">
                      <a16:colId xmlns:a16="http://schemas.microsoft.com/office/drawing/2014/main" val="2364577787"/>
                    </a:ext>
                  </a:extLst>
                </a:gridCol>
                <a:gridCol w="692819">
                  <a:extLst>
                    <a:ext uri="{9D8B030D-6E8A-4147-A177-3AD203B41FA5}">
                      <a16:colId xmlns:a16="http://schemas.microsoft.com/office/drawing/2014/main" val="3414414931"/>
                    </a:ext>
                  </a:extLst>
                </a:gridCol>
                <a:gridCol w="918739">
                  <a:extLst>
                    <a:ext uri="{9D8B030D-6E8A-4147-A177-3AD203B41FA5}">
                      <a16:colId xmlns:a16="http://schemas.microsoft.com/office/drawing/2014/main" val="3327550452"/>
                    </a:ext>
                  </a:extLst>
                </a:gridCol>
              </a:tblGrid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Placer Valley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12,493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96346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070025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Sutter Health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971286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Adventist Health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999421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Advantage Sales &amp; Marketing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697622"/>
                  </a:ext>
                </a:extLst>
              </a:tr>
              <a:tr h="469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Western Placer Unified School District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479005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Kaiser Permanente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266204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Amazon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147782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Rocklin Unified School District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087066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Autonation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660526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Nordstrom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400847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Gap Inc.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776508"/>
                  </a:ext>
                </a:extLst>
              </a:tr>
              <a:tr h="289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73569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641847"/>
              </p:ext>
            </p:extLst>
          </p:nvPr>
        </p:nvGraphicFramePr>
        <p:xfrm>
          <a:off x="4370069" y="1836018"/>
          <a:ext cx="3547111" cy="4092930"/>
        </p:xfrm>
        <a:graphic>
          <a:graphicData uri="http://schemas.openxmlformats.org/drawingml/2006/table">
            <a:tbl>
              <a:tblPr/>
              <a:tblGrid>
                <a:gridCol w="2278608">
                  <a:extLst>
                    <a:ext uri="{9D8B030D-6E8A-4147-A177-3AD203B41FA5}">
                      <a16:colId xmlns:a16="http://schemas.microsoft.com/office/drawing/2014/main" val="1935781401"/>
                    </a:ext>
                  </a:extLst>
                </a:gridCol>
                <a:gridCol w="531426">
                  <a:extLst>
                    <a:ext uri="{9D8B030D-6E8A-4147-A177-3AD203B41FA5}">
                      <a16:colId xmlns:a16="http://schemas.microsoft.com/office/drawing/2014/main" val="3666775983"/>
                    </a:ext>
                  </a:extLst>
                </a:gridCol>
                <a:gridCol w="737077">
                  <a:extLst>
                    <a:ext uri="{9D8B030D-6E8A-4147-A177-3AD203B41FA5}">
                      <a16:colId xmlns:a16="http://schemas.microsoft.com/office/drawing/2014/main" val="3697666615"/>
                    </a:ext>
                  </a:extLst>
                </a:gridCol>
              </a:tblGrid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Foothills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1,603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4736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55226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Sutter Health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224989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Advantage Sales &amp; Marketing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765974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Placer County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782183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Placer County Office Education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75157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Placer Union High School District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506422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Auburn Union Elementary School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22566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Chapa De Indian Health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765326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Placer Hills Union School District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426120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 &amp; Final Stores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438097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Autonation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159260"/>
                  </a:ext>
                </a:extLst>
              </a:tr>
              <a:tr h="278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468049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381451"/>
              </p:ext>
            </p:extLst>
          </p:nvPr>
        </p:nvGraphicFramePr>
        <p:xfrm>
          <a:off x="8202929" y="1785996"/>
          <a:ext cx="3775711" cy="3987602"/>
        </p:xfrm>
        <a:graphic>
          <a:graphicData uri="http://schemas.openxmlformats.org/drawingml/2006/table">
            <a:tbl>
              <a:tblPr/>
              <a:tblGrid>
                <a:gridCol w="2281541">
                  <a:extLst>
                    <a:ext uri="{9D8B030D-6E8A-4147-A177-3AD203B41FA5}">
                      <a16:colId xmlns:a16="http://schemas.microsoft.com/office/drawing/2014/main" val="4069294675"/>
                    </a:ext>
                  </a:extLst>
                </a:gridCol>
                <a:gridCol w="673842">
                  <a:extLst>
                    <a:ext uri="{9D8B030D-6E8A-4147-A177-3AD203B41FA5}">
                      <a16:colId xmlns:a16="http://schemas.microsoft.com/office/drawing/2014/main" val="2071338615"/>
                    </a:ext>
                  </a:extLst>
                </a:gridCol>
                <a:gridCol w="820328">
                  <a:extLst>
                    <a:ext uri="{9D8B030D-6E8A-4147-A177-3AD203B41FA5}">
                      <a16:colId xmlns:a16="http://schemas.microsoft.com/office/drawing/2014/main" val="1964937380"/>
                    </a:ext>
                  </a:extLst>
                </a:gridCol>
              </a:tblGrid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 Placer Tahoe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1,169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86199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10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373769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Squaw Valley Alpine Meadows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574398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Northstar Incorporated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63243"/>
                  </a:ext>
                </a:extLst>
              </a:tr>
              <a:tr h="440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Vail Resorts Management Company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64063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Resort at Squaw Creek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6484347"/>
                  </a:ext>
                </a:extLst>
              </a:tr>
              <a:tr h="4408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Marriott International Incorporated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05104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Homewood Resort and Marina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908580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Hyatt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32760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Vacasa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14706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Dependable Highway Express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45232"/>
                  </a:ext>
                </a:extLst>
              </a:tr>
              <a:tr h="288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Aspen Skiing Company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82838"/>
                  </a:ext>
                </a:extLst>
              </a:tr>
              <a:tr h="224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Employers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149309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71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6872" y="267591"/>
            <a:ext cx="11303727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Burning Glass: Jobs postings, top job titles by </a:t>
            </a:r>
            <a:r>
              <a:rPr lang="en-US" sz="2400" b="1" dirty="0" err="1"/>
              <a:t>subregion</a:t>
            </a:r>
            <a:r>
              <a:rPr lang="en-US" sz="2400" b="1" dirty="0"/>
              <a:t>, Q3 2021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515" y="6373058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Burning Glass, Labor Insight. 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74480"/>
              </p:ext>
            </p:extLst>
          </p:nvPr>
        </p:nvGraphicFramePr>
        <p:xfrm>
          <a:off x="248920" y="1836018"/>
          <a:ext cx="3835400" cy="3937583"/>
        </p:xfrm>
        <a:graphic>
          <a:graphicData uri="http://schemas.openxmlformats.org/drawingml/2006/table">
            <a:tbl>
              <a:tblPr/>
              <a:tblGrid>
                <a:gridCol w="2463800">
                  <a:extLst>
                    <a:ext uri="{9D8B030D-6E8A-4147-A177-3AD203B41FA5}">
                      <a16:colId xmlns:a16="http://schemas.microsoft.com/office/drawing/2014/main" val="49066112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58994485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29350088"/>
                    </a:ext>
                  </a:extLst>
                </a:gridCol>
              </a:tblGrid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South Placer Valley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12,493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6942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361550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Assistant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45402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Associate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149353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Assistant Manager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164757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Caregiver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5363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53548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Dishwasher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658182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Sales Associate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258843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Service Representative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902579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Member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161568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Housekeeper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022507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98915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94164"/>
              </p:ext>
            </p:extLst>
          </p:nvPr>
        </p:nvGraphicFramePr>
        <p:xfrm>
          <a:off x="4225924" y="1836018"/>
          <a:ext cx="3729355" cy="3937585"/>
        </p:xfrm>
        <a:graphic>
          <a:graphicData uri="http://schemas.openxmlformats.org/drawingml/2006/table">
            <a:tbl>
              <a:tblPr/>
              <a:tblGrid>
                <a:gridCol w="2395679">
                  <a:extLst>
                    <a:ext uri="{9D8B030D-6E8A-4147-A177-3AD203B41FA5}">
                      <a16:colId xmlns:a16="http://schemas.microsoft.com/office/drawing/2014/main" val="1140684459"/>
                    </a:ext>
                  </a:extLst>
                </a:gridCol>
                <a:gridCol w="666838">
                  <a:extLst>
                    <a:ext uri="{9D8B030D-6E8A-4147-A177-3AD203B41FA5}">
                      <a16:colId xmlns:a16="http://schemas.microsoft.com/office/drawing/2014/main" val="650134841"/>
                    </a:ext>
                  </a:extLst>
                </a:gridCol>
                <a:gridCol w="666838">
                  <a:extLst>
                    <a:ext uri="{9D8B030D-6E8A-4147-A177-3AD203B41FA5}">
                      <a16:colId xmlns:a16="http://schemas.microsoft.com/office/drawing/2014/main" val="2719616522"/>
                    </a:ext>
                  </a:extLst>
                </a:gridCol>
              </a:tblGrid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Foothills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1,603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735398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530734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Professional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758581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Caregiver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54870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Truck Driver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01577"/>
                  </a:ext>
                </a:extLst>
              </a:tr>
              <a:tr h="532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Service Associate/Representative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482086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Registered Nurse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831427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Cashier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519179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Barista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617521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Assistant Manager/Team Lead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447089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Associate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140779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Dental Assistant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331271"/>
                  </a:ext>
                </a:extLst>
              </a:tr>
              <a:tr h="283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57182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99746"/>
              </p:ext>
            </p:extLst>
          </p:nvPr>
        </p:nvGraphicFramePr>
        <p:xfrm>
          <a:off x="8096882" y="1836017"/>
          <a:ext cx="3912237" cy="3937583"/>
        </p:xfrm>
        <a:graphic>
          <a:graphicData uri="http://schemas.openxmlformats.org/drawingml/2006/table">
            <a:tbl>
              <a:tblPr/>
              <a:tblGrid>
                <a:gridCol w="2513159">
                  <a:extLst>
                    <a:ext uri="{9D8B030D-6E8A-4147-A177-3AD203B41FA5}">
                      <a16:colId xmlns:a16="http://schemas.microsoft.com/office/drawing/2014/main" val="3005856246"/>
                    </a:ext>
                  </a:extLst>
                </a:gridCol>
                <a:gridCol w="699539">
                  <a:extLst>
                    <a:ext uri="{9D8B030D-6E8A-4147-A177-3AD203B41FA5}">
                      <a16:colId xmlns:a16="http://schemas.microsoft.com/office/drawing/2014/main" val="73274751"/>
                    </a:ext>
                  </a:extLst>
                </a:gridCol>
                <a:gridCol w="699539">
                  <a:extLst>
                    <a:ext uri="{9D8B030D-6E8A-4147-A177-3AD203B41FA5}">
                      <a16:colId xmlns:a16="http://schemas.microsoft.com/office/drawing/2014/main" val="1946883828"/>
                    </a:ext>
                  </a:extLst>
                </a:gridCol>
              </a:tblGrid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 Placer Tahoe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1,169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3Q2021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10041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318581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Housekeeper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057755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38675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262768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Shuttle and Professional Driver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00820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366910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 &amp; Snowboard School Instructor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658147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Retail Store Manager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240736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 Desk Agent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876814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Terrain Park Groomer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910244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Concierge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819505"/>
                  </a:ext>
                </a:extLst>
              </a:tr>
              <a:tr h="302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Top Titles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54665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04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361"/>
              </p:ext>
            </p:extLst>
          </p:nvPr>
        </p:nvGraphicFramePr>
        <p:xfrm>
          <a:off x="415636" y="212184"/>
          <a:ext cx="5453150" cy="6471991"/>
        </p:xfrm>
        <a:graphic>
          <a:graphicData uri="http://schemas.openxmlformats.org/drawingml/2006/table">
            <a:tbl>
              <a:tblPr firstRow="1" firstCol="1" bandRow="1"/>
              <a:tblGrid>
                <a:gridCol w="1217115">
                  <a:extLst>
                    <a:ext uri="{9D8B030D-6E8A-4147-A177-3AD203B41FA5}">
                      <a16:colId xmlns:a16="http://schemas.microsoft.com/office/drawing/2014/main" val="2523076647"/>
                    </a:ext>
                  </a:extLst>
                </a:gridCol>
                <a:gridCol w="4236035">
                  <a:extLst>
                    <a:ext uri="{9D8B030D-6E8A-4147-A177-3AD203B41FA5}">
                      <a16:colId xmlns:a16="http://schemas.microsoft.com/office/drawing/2014/main" val="3322915592"/>
                    </a:ext>
                  </a:extLst>
                </a:gridCol>
              </a:tblGrid>
              <a:tr h="3047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 areas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Sierra College programs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382645"/>
                  </a:ext>
                </a:extLst>
              </a:tr>
              <a:tr h="362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Agriculture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Sustainable agriculture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Urban and wildland forestry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675636"/>
                  </a:ext>
                </a:extLst>
              </a:tr>
              <a:tr h="1813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Business/ admin.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Accounting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Business administration, general business 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Business information worker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Bookkeeping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Entrepreneurship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Fashion merchandising 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Management 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Marketing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Payroll professional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365756"/>
                  </a:ext>
                </a:extLst>
              </a:tr>
              <a:tr h="54416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Construction</a:t>
                      </a: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Construction fundamentals, construction basics 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Construction management 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Energy surveying and lighting retrofits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648370"/>
                  </a:ext>
                </a:extLst>
              </a:tr>
              <a:tr h="10883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Education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Child development, early childhood education, associate teacher, site supervisor, infant toddler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Elementary, secondary, dual enrollment school teacher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Pre-school teacher/ transitional kindergarten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Professor, career technical education teacher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Special education teacher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528420"/>
                  </a:ext>
                </a:extLst>
              </a:tr>
              <a:tr h="23580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Health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Allied health- general, precertification nursing assistant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Emergency medical sciences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Fitness trainer 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Health education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Health sciences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Kinesiology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Licensed vocational nursing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Medical assisting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Nutrition and dietetics, nutrition and fitness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Phlebotomy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Pre-nursing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Pre-paramedic</a:t>
                      </a:r>
                      <a:b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Registered nursing; bachelor's in nursing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0" marR="4184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48055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911419"/>
              </p:ext>
            </p:extLst>
          </p:nvPr>
        </p:nvGraphicFramePr>
        <p:xfrm>
          <a:off x="6205181" y="212183"/>
          <a:ext cx="5549016" cy="6471991"/>
        </p:xfrm>
        <a:graphic>
          <a:graphicData uri="http://schemas.openxmlformats.org/drawingml/2006/table">
            <a:tbl>
              <a:tblPr firstRow="1" firstCol="1" bandRow="1"/>
              <a:tblGrid>
                <a:gridCol w="1238511">
                  <a:extLst>
                    <a:ext uri="{9D8B030D-6E8A-4147-A177-3AD203B41FA5}">
                      <a16:colId xmlns:a16="http://schemas.microsoft.com/office/drawing/2014/main" val="2891633668"/>
                    </a:ext>
                  </a:extLst>
                </a:gridCol>
                <a:gridCol w="4310505">
                  <a:extLst>
                    <a:ext uri="{9D8B030D-6E8A-4147-A177-3AD203B41FA5}">
                      <a16:colId xmlns:a16="http://schemas.microsoft.com/office/drawing/2014/main" val="2085673968"/>
                    </a:ext>
                  </a:extLst>
                </a:gridCol>
              </a:tblGrid>
              <a:tr h="3220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 areas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Sierra College programs </a:t>
                      </a:r>
                      <a:r>
                        <a:rPr lang="en-US" sz="12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(continued)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001125"/>
                  </a:ext>
                </a:extLst>
              </a:tr>
              <a:tr h="4033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Hospitality &amp; tourism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Recreation management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746602"/>
                  </a:ext>
                </a:extLst>
              </a:tr>
              <a:tr h="2671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Information/ Communications Technology/ Digital Media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Cybersecurity, information assurance and cyber defense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Data analytics, data specialist 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Digital animation 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Digital illustration 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Digital media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Fashion media, design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Film and video production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Geographic Information Systems (GIS)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Graphic design 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IT technician 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Photography and video, digital imaging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Network technician</a:t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Web design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95657"/>
                  </a:ext>
                </a:extLst>
              </a:tr>
              <a:tr h="20530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Manufacturing, Engineering support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Advanced manufacturing, machining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Drafting and engineering support- architectural/civil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Drafting and engineering support- mechanical/civil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Drafting essentials 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Electro-mechanical 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Mechanical drafting 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Mechatronics technology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Metal fabricator and designer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Welding technology, gas metal arc, gas tungsten arc, shielded metal arc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520760"/>
                  </a:ext>
                </a:extLst>
              </a:tr>
              <a:tr h="10219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Public safety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Administration of justice- corrections, courts, law enforcement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Firefighter I academy 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Fire company officer, firefighter II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Fire technology </a:t>
                      </a:r>
                      <a:b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• Reserve peace officer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61" marR="5046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088781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9347392" y="6492875"/>
            <a:ext cx="2743200" cy="365125"/>
          </a:xfrm>
        </p:spPr>
        <p:txBody>
          <a:bodyPr/>
          <a:lstStyle/>
          <a:p>
            <a:fld id="{EFE4A3AB-594D-482B-83E6-6E19F8149C0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11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4824" y="432099"/>
            <a:ext cx="8489576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Findings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818" y="893764"/>
            <a:ext cx="11681182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Placer County a “powerhouse” on multiple measures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Population, 10-year industry employment growth- remarkable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Most growth (population and jobs) from South Placer – Valley and Foothills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East Placer/Tahoe - growth on par with region through 2019</a:t>
            </a:r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Recovery numbers are strong – unemployment, labor force, unemployment claims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Some parts of the county continue to have elevated rates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Disproportionate impacts to women, certain minority groups, young/older workers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Manufacturing has lost jobs, area of concern, especially for Foothills region </a:t>
            </a:r>
          </a:p>
          <a:p>
            <a:pPr lvl="1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East Placer/Tahoe large concentrations of employment in construction, accommodations/food service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More significant impacts from the pandemic due to closures in hospitality</a:t>
            </a:r>
          </a:p>
          <a:p>
            <a:pPr lvl="1"/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74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2754" y="270734"/>
            <a:ext cx="8489576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Findings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006" y="1225689"/>
            <a:ext cx="11474994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Aging population presents a concern, especially in Foothills and East Placer/Tahoe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Working age population leaving those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subregions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, retirement age entering </a:t>
            </a: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East Placer/ Tahoe- $19,000 lower average annual earnings than county overall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Job losses across sectors during the pandemic, some resilient sectors like construction had slower growth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Accommodations and food services, wholesale trade, manufacturing most impacted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Jobs postings volumes indicate continued tight labor market and hiring challenges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Occupational demand aligns with the Career Education offerings at Sierra College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5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72490"/>
              </p:ext>
            </p:extLst>
          </p:nvPr>
        </p:nvGraphicFramePr>
        <p:xfrm>
          <a:off x="781037" y="2363394"/>
          <a:ext cx="10856782" cy="4160520"/>
        </p:xfrm>
        <a:graphic>
          <a:graphicData uri="http://schemas.openxmlformats.org/drawingml/2006/table">
            <a:tbl>
              <a:tblPr/>
              <a:tblGrid>
                <a:gridCol w="5428391">
                  <a:extLst>
                    <a:ext uri="{9D8B030D-6E8A-4147-A177-3AD203B41FA5}">
                      <a16:colId xmlns:a16="http://schemas.microsoft.com/office/drawing/2014/main" val="2245636008"/>
                    </a:ext>
                  </a:extLst>
                </a:gridCol>
                <a:gridCol w="5428391">
                  <a:extLst>
                    <a:ext uri="{9D8B030D-6E8A-4147-A177-3AD203B41FA5}">
                      <a16:colId xmlns:a16="http://schemas.microsoft.com/office/drawing/2014/main" val="69403558"/>
                    </a:ext>
                  </a:extLst>
                </a:gridCol>
              </a:tblGrid>
              <a:tr h="60950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(A) STATE OF THE WORKFORCE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(B)</a:t>
                      </a:r>
                      <a:r>
                        <a:rPr lang="en-US" sz="2400" b="1" i="0" u="none" strike="noStrike" baseline="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 OPPORTUNITY PROFILE</a:t>
                      </a:r>
                      <a:endParaRPr lang="en-US" sz="24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270207"/>
                  </a:ext>
                </a:extLst>
              </a:tr>
              <a:tr h="124002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GOAL:</a:t>
                      </a:r>
                      <a:r>
                        <a:rPr lang="en-US" sz="1800" b="1" i="0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baseline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Present </a:t>
                      </a:r>
                      <a:r>
                        <a:rPr lang="en-US" sz="18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“Real-time” and monthly data – workforce conditions, and pandemic impacts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GOAL:</a:t>
                      </a:r>
                      <a:r>
                        <a:rPr lang="en-US" sz="1800" b="1" i="0" u="none" strike="noStrike" baseline="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i="0" u="none" strike="noStrike" baseline="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baseline="0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Supporting data for recovery strategy, baselining, identifying longer-term strengths and weaknesses</a:t>
                      </a:r>
                      <a:endParaRPr lang="en-US" sz="1800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7346911"/>
                  </a:ext>
                </a:extLst>
              </a:tr>
              <a:tr h="1910780"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 analysis: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800" b="0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Quarterly</a:t>
                      </a:r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j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obs postings volumes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Monthly industry data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Labor force/ unemployment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600" b="0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 analysis: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800" b="0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Industry profile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Occupational profile 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Population/demographics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Education / training profile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06005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24200" y="31130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03208" y="362005"/>
            <a:ext cx="6922904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Research elements and goals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1037" y="1136073"/>
            <a:ext cx="1085678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Overall: </a:t>
            </a:r>
            <a:r>
              <a:rPr lang="en-US" sz="2400" dirty="0"/>
              <a:t>provide research and data basis for multi-stakeholder workforce – economic development partnership = planning, funding, program/services response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0200" y="6341351"/>
            <a:ext cx="2743200" cy="365125"/>
          </a:xfrm>
        </p:spPr>
        <p:txBody>
          <a:bodyPr/>
          <a:lstStyle/>
          <a:p>
            <a:fld id="{EFE4A3AB-594D-482B-83E6-6E19F8149C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41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Wave 16"/>
          <p:cNvSpPr/>
          <p:nvPr/>
        </p:nvSpPr>
        <p:spPr bwMode="auto">
          <a:xfrm>
            <a:off x="638807" y="269261"/>
            <a:ext cx="10753400" cy="6588739"/>
          </a:xfrm>
          <a:prstGeom prst="wave">
            <a:avLst/>
          </a:prstGeom>
          <a:solidFill>
            <a:schemeClr val="accent1">
              <a:lumMod val="40000"/>
              <a:lumOff val="60000"/>
              <a:alpha val="61961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350" b="1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47530" y="3206287"/>
            <a:ext cx="541903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Aaron Wilcher, MA, MCP</a:t>
            </a: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Director, COE Greater Sacramento</a:t>
            </a: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hlinkClick r:id="rId3"/>
              </a:rPr>
              <a:t>wilchea@losrios.edu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w Cen MT" panose="020B0602020104020603" pitchFamily="34" charset="0"/>
              </a:rPr>
              <a:t>www.coeccc.net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922" y="3293798"/>
            <a:ext cx="2590969" cy="23201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9873" y="1747748"/>
            <a:ext cx="808765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Subscribe to our newsletter/ economic update</a:t>
            </a: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  <a:hlinkClick r:id="rId5"/>
              </a:rPr>
              <a:t>https://lp.constantcontactpages.com/su/3k594KE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  <a:p>
            <a:endParaRPr lang="en-US" sz="2800" dirty="0">
              <a:solidFill>
                <a:schemeClr val="accent6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0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49386" y="206456"/>
            <a:ext cx="8942614" cy="46301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Subregions</a:t>
            </a:r>
            <a:r>
              <a:rPr lang="en-US" sz="2400" b="1" dirty="0"/>
              <a:t> definitions: zip codes and cities/ towns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FA4357-06F7-4786-A053-305AFA5E4A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329461"/>
              </p:ext>
            </p:extLst>
          </p:nvPr>
        </p:nvGraphicFramePr>
        <p:xfrm>
          <a:off x="0" y="801770"/>
          <a:ext cx="8578735" cy="6056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Acrobat Document" r:id="rId4" imgW="7772104" imgH="5028936" progId="Acrobat.Document.DC">
                  <p:embed/>
                </p:oleObj>
              </mc:Choice>
              <mc:Fallback>
                <p:oleObj name="Acrobat Document" r:id="rId4" imgW="7772104" imgH="5028936" progId="Acrobat.Document.DC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FFA4357-06F7-4786-A053-305AFA5E4A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801770"/>
                        <a:ext cx="8578735" cy="60562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45731" y="1075285"/>
            <a:ext cx="3557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Subregion</a:t>
            </a:r>
            <a:r>
              <a:rPr lang="en-US" sz="2400" b="1" dirty="0"/>
              <a:t> city/town definition:</a:t>
            </a:r>
          </a:p>
          <a:p>
            <a:endParaRPr lang="en-US" dirty="0"/>
          </a:p>
          <a:p>
            <a:r>
              <a:rPr lang="en-US" sz="2400" dirty="0"/>
              <a:t>SOUTH PLACER/VALLEY-</a:t>
            </a:r>
          </a:p>
          <a:p>
            <a:r>
              <a:rPr lang="en-US" sz="2000" i="1" dirty="0"/>
              <a:t>Roseville, Rocklin, Lincoln, Loomis, Granite Bay</a:t>
            </a:r>
          </a:p>
          <a:p>
            <a:endParaRPr lang="en-US" i="1" dirty="0"/>
          </a:p>
          <a:p>
            <a:r>
              <a:rPr lang="en-US" sz="2400" dirty="0"/>
              <a:t>FOOTHILLS-</a:t>
            </a:r>
          </a:p>
          <a:p>
            <a:r>
              <a:rPr lang="en-US" sz="2000" i="1" dirty="0"/>
              <a:t>Auburn, Colfax, Foresthill, Meadow Vista</a:t>
            </a:r>
          </a:p>
          <a:p>
            <a:endParaRPr lang="en-US" i="1" dirty="0"/>
          </a:p>
          <a:p>
            <a:r>
              <a:rPr lang="en-US" sz="2400" dirty="0"/>
              <a:t>EAST PLACER/TAHOE-</a:t>
            </a:r>
          </a:p>
          <a:p>
            <a:r>
              <a:rPr lang="en-US" sz="2000" i="1" dirty="0"/>
              <a:t>Olympic Valley, Squaw Valley, Tahoe City, Homewood, Carnelian Bay, Kings Beach, Tahoe Vista</a:t>
            </a:r>
            <a:endParaRPr lang="en-US" i="1" dirty="0"/>
          </a:p>
          <a:p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9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25889" y="188009"/>
            <a:ext cx="1156611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County, </a:t>
            </a:r>
            <a:r>
              <a:rPr lang="en-US" sz="2400" b="1" dirty="0" err="1"/>
              <a:t>subregions</a:t>
            </a:r>
            <a:r>
              <a:rPr lang="en-US" sz="2400" b="1" dirty="0"/>
              <a:t>, Greater Sacramento population, 2011 - 2019 (indexed to 2011)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8963" y="6534402"/>
            <a:ext cx="5542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65000"/>
                  </a:schemeClr>
                </a:solidFill>
              </a:rPr>
              <a:t>Source: 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U.S. Census, ACS 1-year estimates</a:t>
            </a:r>
            <a:endParaRPr lang="en-US" sz="1100" i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296176"/>
              </p:ext>
            </p:extLst>
          </p:nvPr>
        </p:nvGraphicFramePr>
        <p:xfrm>
          <a:off x="625889" y="1845425"/>
          <a:ext cx="10995304" cy="3834546"/>
        </p:xfrm>
        <a:graphic>
          <a:graphicData uri="http://schemas.openxmlformats.org/drawingml/2006/table">
            <a:tbl>
              <a:tblPr firstRow="1" firstCol="1" bandRow="1"/>
              <a:tblGrid>
                <a:gridCol w="2520272">
                  <a:extLst>
                    <a:ext uri="{9D8B030D-6E8A-4147-A177-3AD203B41FA5}">
                      <a16:colId xmlns:a16="http://schemas.microsoft.com/office/drawing/2014/main" val="747768003"/>
                    </a:ext>
                  </a:extLst>
                </a:gridCol>
                <a:gridCol w="1531930">
                  <a:extLst>
                    <a:ext uri="{9D8B030D-6E8A-4147-A177-3AD203B41FA5}">
                      <a16:colId xmlns:a16="http://schemas.microsoft.com/office/drawing/2014/main" val="4152672244"/>
                    </a:ext>
                  </a:extLst>
                </a:gridCol>
                <a:gridCol w="1482513">
                  <a:extLst>
                    <a:ext uri="{9D8B030D-6E8A-4147-A177-3AD203B41FA5}">
                      <a16:colId xmlns:a16="http://schemas.microsoft.com/office/drawing/2014/main" val="2683435545"/>
                    </a:ext>
                  </a:extLst>
                </a:gridCol>
                <a:gridCol w="1457805">
                  <a:extLst>
                    <a:ext uri="{9D8B030D-6E8A-4147-A177-3AD203B41FA5}">
                      <a16:colId xmlns:a16="http://schemas.microsoft.com/office/drawing/2014/main" val="2578303729"/>
                    </a:ext>
                  </a:extLst>
                </a:gridCol>
                <a:gridCol w="2001392">
                  <a:extLst>
                    <a:ext uri="{9D8B030D-6E8A-4147-A177-3AD203B41FA5}">
                      <a16:colId xmlns:a16="http://schemas.microsoft.com/office/drawing/2014/main" val="2727213175"/>
                    </a:ext>
                  </a:extLst>
                </a:gridCol>
                <a:gridCol w="2001392">
                  <a:extLst>
                    <a:ext uri="{9D8B030D-6E8A-4147-A177-3AD203B41FA5}">
                      <a16:colId xmlns:a16="http://schemas.microsoft.com/office/drawing/2014/main" val="2479504108"/>
                    </a:ext>
                  </a:extLst>
                </a:gridCol>
              </a:tblGrid>
              <a:tr h="9215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Change 2011-2019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Change 2015-2019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94478"/>
                  </a:ext>
                </a:extLst>
              </a:tr>
              <a:tr h="460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South Placer/Valley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261,811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281,622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300,420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14.7%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6.7%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7582"/>
                  </a:ext>
                </a:extLst>
              </a:tr>
              <a:tr h="460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Foothills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74,569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76,266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78,862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5.8%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3.4%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20699"/>
                  </a:ext>
                </a:extLst>
              </a:tr>
              <a:tr h="460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East Placer/Tahoe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10,230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10,290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8,813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-13.9%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-14.4%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903235"/>
                  </a:ext>
                </a:extLst>
              </a:tr>
              <a:tr h="460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Placer County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343,554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366,280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385,512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12.2%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5.3%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149031"/>
                  </a:ext>
                </a:extLst>
              </a:tr>
              <a:tr h="4607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Greater Sacramento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2,442,344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2,544,026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2,639,124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8.1%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3.7%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7578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1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5554" y="173019"/>
            <a:ext cx="1030577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and Greater Sacramento age demographics, 2019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807" y="6546724"/>
            <a:ext cx="554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U.S. Census, ACS 1-year estimates</a:t>
            </a:r>
            <a:endParaRPr lang="en-US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066268022"/>
              </p:ext>
            </p:extLst>
          </p:nvPr>
        </p:nvGraphicFramePr>
        <p:xfrm>
          <a:off x="881149" y="634685"/>
          <a:ext cx="11022676" cy="591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36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EF92E2-94B4-4E66-A6DA-3E29BDD64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Unemployment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54824" y="229524"/>
            <a:ext cx="8489576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unemployment rate trends compared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F06D5BE-1FF5-41B2-9B91-C7040E03E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075904"/>
              </p:ext>
            </p:extLst>
          </p:nvPr>
        </p:nvGraphicFramePr>
        <p:xfrm>
          <a:off x="503547" y="1015885"/>
          <a:ext cx="11117646" cy="528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8405" y="6480602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CA EDD LMID, Local Area Unemployment Statistics (LAUS)</a:t>
            </a:r>
            <a:endParaRPr lang="en-US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55047" y="877172"/>
            <a:ext cx="47003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November 2021</a:t>
            </a:r>
          </a:p>
          <a:p>
            <a:endParaRPr lang="en-US" dirty="0"/>
          </a:p>
          <a:p>
            <a:r>
              <a:rPr lang="en-US" dirty="0"/>
              <a:t>CA – 5.4%</a:t>
            </a:r>
          </a:p>
          <a:p>
            <a:r>
              <a:rPr lang="en-US" dirty="0"/>
              <a:t>Sacramento MSA – 4.7%</a:t>
            </a:r>
          </a:p>
          <a:p>
            <a:r>
              <a:rPr lang="en-US" dirty="0"/>
              <a:t>Placer County – 3.5%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9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54727" y="336434"/>
            <a:ext cx="10889673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unemployment initial claims, Placer County (January 2020 to August 2021)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06276024"/>
              </p:ext>
            </p:extLst>
          </p:nvPr>
        </p:nvGraphicFramePr>
        <p:xfrm>
          <a:off x="1097279" y="929640"/>
          <a:ext cx="10806546" cy="5443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8515" y="6373058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65000"/>
                  </a:schemeClr>
                </a:solidFill>
              </a:rPr>
              <a:t>Source: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CA EDD LMID, Local Area Unemployment Statistics (LAUS)</a:t>
            </a:r>
            <a:endParaRPr lang="en-US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9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21081" y="100198"/>
            <a:ext cx="11257182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County, </a:t>
            </a:r>
            <a:r>
              <a:rPr lang="en-US" sz="2400" b="1" dirty="0" err="1"/>
              <a:t>subregions</a:t>
            </a:r>
            <a:r>
              <a:rPr lang="en-US" sz="2400" b="1" dirty="0"/>
              <a:t> employment trends and earnings compared, 2010– 2020 (indexed to 2010)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611442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400" dirty="0" err="1">
                <a:solidFill>
                  <a:schemeClr val="bg1">
                    <a:lumMod val="75000"/>
                  </a:schemeClr>
                </a:solidFill>
              </a:rPr>
              <a:t>Emsi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, QCEW, Non-QCEW, Self-employed, 2021.3</a:t>
            </a:r>
            <a:endParaRPr lang="en-US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20649445"/>
              </p:ext>
            </p:extLst>
          </p:nvPr>
        </p:nvGraphicFramePr>
        <p:xfrm>
          <a:off x="1021081" y="981098"/>
          <a:ext cx="10533610" cy="345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98877"/>
              </p:ext>
            </p:extLst>
          </p:nvPr>
        </p:nvGraphicFramePr>
        <p:xfrm>
          <a:off x="1021081" y="4439998"/>
          <a:ext cx="10114742" cy="2134178"/>
        </p:xfrm>
        <a:graphic>
          <a:graphicData uri="http://schemas.openxmlformats.org/drawingml/2006/table">
            <a:tbl>
              <a:tblPr firstRow="1" firstCol="1" bandRow="1"/>
              <a:tblGrid>
                <a:gridCol w="4689562">
                  <a:extLst>
                    <a:ext uri="{9D8B030D-6E8A-4147-A177-3AD203B41FA5}">
                      <a16:colId xmlns:a16="http://schemas.microsoft.com/office/drawing/2014/main" val="2769562800"/>
                    </a:ext>
                  </a:extLst>
                </a:gridCol>
                <a:gridCol w="1356295">
                  <a:extLst>
                    <a:ext uri="{9D8B030D-6E8A-4147-A177-3AD203B41FA5}">
                      <a16:colId xmlns:a16="http://schemas.microsoft.com/office/drawing/2014/main" val="1197312045"/>
                    </a:ext>
                  </a:extLst>
                </a:gridCol>
                <a:gridCol w="1356295">
                  <a:extLst>
                    <a:ext uri="{9D8B030D-6E8A-4147-A177-3AD203B41FA5}">
                      <a16:colId xmlns:a16="http://schemas.microsoft.com/office/drawing/2014/main" val="3302369056"/>
                    </a:ext>
                  </a:extLst>
                </a:gridCol>
                <a:gridCol w="1310319">
                  <a:extLst>
                    <a:ext uri="{9D8B030D-6E8A-4147-A177-3AD203B41FA5}">
                      <a16:colId xmlns:a16="http://schemas.microsoft.com/office/drawing/2014/main" val="1064323188"/>
                    </a:ext>
                  </a:extLst>
                </a:gridCol>
                <a:gridCol w="1402271">
                  <a:extLst>
                    <a:ext uri="{9D8B030D-6E8A-4147-A177-3AD203B41FA5}">
                      <a16:colId xmlns:a16="http://schemas.microsoft.com/office/drawing/2014/main" val="2076701423"/>
                    </a:ext>
                  </a:extLst>
                </a:gridCol>
              </a:tblGrid>
              <a:tr h="740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 and subregion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2010 Jobs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 Jobs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Change 2010-2020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Avg. Annual Earnings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771209"/>
                  </a:ext>
                </a:extLst>
              </a:tr>
              <a:tr h="23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South Placer/ Valley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111,509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144,333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$75,442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35941"/>
                  </a:ext>
                </a:extLst>
              </a:tr>
              <a:tr h="23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Foothills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24,647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31,893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29.4%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$79,667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465504"/>
                  </a:ext>
                </a:extLst>
              </a:tr>
              <a:tr h="23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East Placer/ Tahoe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8,339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9,007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8.0%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$56,295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139448"/>
                  </a:ext>
                </a:extLst>
              </a:tr>
              <a:tr h="23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Placer County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145,625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186,466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28.0%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$75,204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042840"/>
                  </a:ext>
                </a:extLst>
              </a:tr>
              <a:tr h="230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Greater Sacramento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1,047,612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1,200,558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$79,138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929486"/>
                  </a:ext>
                </a:extLst>
              </a:tr>
            </a:tbl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125211" y="6400205"/>
            <a:ext cx="2743200" cy="365125"/>
          </a:xfrm>
        </p:spPr>
        <p:txBody>
          <a:bodyPr/>
          <a:lstStyle/>
          <a:p>
            <a:fld id="{EFE4A3AB-594D-482B-83E6-6E19F8149C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4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45755246"/>
              </p:ext>
            </p:extLst>
          </p:nvPr>
        </p:nvGraphicFramePr>
        <p:xfrm>
          <a:off x="488514" y="548640"/>
          <a:ext cx="11398685" cy="6274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25733" y="181531"/>
            <a:ext cx="9096233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Placer County industry sector shares compared,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4761" y="730377"/>
            <a:ext cx="1028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186,466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9259" y="754378"/>
            <a:ext cx="1028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144,333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05002" y="737752"/>
            <a:ext cx="1028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31,893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59500" y="754378"/>
            <a:ext cx="1028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9,007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23002"/>
            <a:ext cx="15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jobs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596" y="6550223"/>
            <a:ext cx="10496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solidFill>
                  <a:schemeClr val="bg1">
                    <a:lumMod val="75000"/>
                  </a:schemeClr>
                </a:solidFill>
              </a:rPr>
              <a:t>Source: </a:t>
            </a:r>
            <a:r>
              <a:rPr lang="en-US" sz="1100" dirty="0" err="1">
                <a:solidFill>
                  <a:schemeClr val="bg1">
                    <a:lumMod val="75000"/>
                  </a:schemeClr>
                </a:solidFill>
              </a:rPr>
              <a:t>Emsi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, QCEW,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Non-QCEW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, Self-employed, 2021.3</a:t>
            </a:r>
            <a:endParaRPr lang="en-US" sz="11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48922" y="723002"/>
            <a:ext cx="1359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1,200,558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A3AB-594D-482B-83E6-6E19F8149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99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8862</TotalTime>
  <Words>4013</Words>
  <Application>Microsoft Office PowerPoint</Application>
  <PresentationFormat>Widescreen</PresentationFormat>
  <Paragraphs>840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Tw Cen MT</vt:lpstr>
      <vt:lpstr>Wingdings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Unemployment Rate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LRCCD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Wilcher, Aaron</dc:creator>
  <cp:lastModifiedBy>Anna Atwood</cp:lastModifiedBy>
  <cp:revision>190</cp:revision>
  <dcterms:created xsi:type="dcterms:W3CDTF">2021-07-28T04:26:38Z</dcterms:created>
  <dcterms:modified xsi:type="dcterms:W3CDTF">2022-02-17T23:22:51Z</dcterms:modified>
</cp:coreProperties>
</file>