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342" r:id="rId2"/>
    <p:sldId id="331" r:id="rId3"/>
    <p:sldId id="288" r:id="rId4"/>
    <p:sldId id="340" r:id="rId5"/>
    <p:sldId id="344" r:id="rId6"/>
    <p:sldId id="343" r:id="rId7"/>
    <p:sldId id="32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5" r:id="rId17"/>
    <p:sldId id="270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0" roundtripDataSignature="AMtx7miru3wBYfLRjDYDEUFdA8voOBbM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87074" autoAdjust="0"/>
  </p:normalViewPr>
  <p:slideViewPr>
    <p:cSldViewPr snapToGrid="0">
      <p:cViewPr varScale="1">
        <p:scale>
          <a:sx n="101" d="100"/>
          <a:sy n="101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50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95412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5632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explain how the assessments can be expended, not meant for specific budget discussion here</a:t>
            </a:r>
            <a:endParaRPr dirty="0"/>
          </a:p>
        </p:txBody>
      </p:sp>
      <p:sp>
        <p:nvSpPr>
          <p:cNvPr id="150" name="Google Shape;150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6382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399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8384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7"/>
          <p:cNvSpPr txBox="1">
            <a:spLocks noGrp="1"/>
          </p:cNvSpPr>
          <p:nvPr>
            <p:ph type="title"/>
          </p:nvPr>
        </p:nvSpPr>
        <p:spPr>
          <a:xfrm>
            <a:off x="838200" y="51701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464F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02464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2" name="Google Shape;1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68" y="0"/>
            <a:ext cx="1216946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5327032"/>
            <a:ext cx="2356860" cy="1213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1"/>
          <p:cNvSpPr/>
          <p:nvPr/>
        </p:nvSpPr>
        <p:spPr>
          <a:xfrm>
            <a:off x="1619574" y="937647"/>
            <a:ext cx="9066508" cy="4897465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1"/>
          <p:cNvSpPr txBox="1">
            <a:spLocks noGrp="1"/>
          </p:cNvSpPr>
          <p:nvPr>
            <p:ph type="title"/>
          </p:nvPr>
        </p:nvSpPr>
        <p:spPr>
          <a:xfrm>
            <a:off x="1865750" y="2530675"/>
            <a:ext cx="857415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464F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02464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No Footer">
  <p:cSld name="Content No Footer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8" y="0"/>
            <a:ext cx="121694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7"/>
          <p:cNvSpPr txBox="1">
            <a:spLocks noGrp="1"/>
          </p:cNvSpPr>
          <p:nvPr>
            <p:ph type="title"/>
          </p:nvPr>
        </p:nvSpPr>
        <p:spPr>
          <a:xfrm>
            <a:off x="650504" y="914401"/>
            <a:ext cx="10515600" cy="49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A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body" idx="1"/>
          </p:nvPr>
        </p:nvSpPr>
        <p:spPr>
          <a:xfrm>
            <a:off x="650504" y="1741941"/>
            <a:ext cx="10515599" cy="3134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0090A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Google Shape;5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327032"/>
            <a:ext cx="2356860" cy="1213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728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Footer">
  <p:cSld name="Content With Footer"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22"/>
          <p:cNvPicPr preferRelativeResize="0"/>
          <p:nvPr/>
        </p:nvPicPr>
        <p:blipFill rotWithShape="1">
          <a:blip r:embed="rId2">
            <a:alphaModFix amt="25000"/>
          </a:blip>
          <a:srcRect/>
          <a:stretch/>
        </p:blipFill>
        <p:spPr>
          <a:xfrm rot="-543983" flipH="1">
            <a:off x="8886180" y="128811"/>
            <a:ext cx="4779379" cy="815088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650504" y="914401"/>
            <a:ext cx="10515600" cy="49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A1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650504" y="1741941"/>
            <a:ext cx="10515599" cy="3134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0090A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2"/>
          </p:nvPr>
        </p:nvSpPr>
        <p:spPr>
          <a:xfrm>
            <a:off x="650504" y="6147900"/>
            <a:ext cx="10515599" cy="42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02464F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0246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600"/>
              <a:buFont typeface="Arial"/>
              <a:buChar char="•"/>
              <a:defRPr sz="16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rgbClr val="0090A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90A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630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5" r:id="rId3"/>
    <p:sldLayoutId id="214748366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F2DA9F-5D6D-464E-86D0-131F8C76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497139"/>
            <a:ext cx="6079435" cy="1931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NLT TBID 2022/23 Preliminary Budget Figures</a:t>
            </a:r>
          </a:p>
        </p:txBody>
      </p:sp>
    </p:spTree>
    <p:extLst>
      <p:ext uri="{BB962C8B-B14F-4D97-AF65-F5344CB8AC3E}">
        <p14:creationId xmlns:p14="http://schemas.microsoft.com/office/powerpoint/2010/main" val="401903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8B4D7-388E-466B-B997-0EA654CE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Zone 1 Specific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B8A30C-41BA-4CC4-8C68-89A9C4315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Funding comprised of additional 1% assessment on lodging businesses within Zone 1 boundary</a:t>
            </a:r>
          </a:p>
          <a:p>
            <a:r>
              <a:rPr lang="en-US" dirty="0"/>
              <a:t>Budgeted expenditures total $1,036,000</a:t>
            </a:r>
          </a:p>
          <a:p>
            <a:pPr lvl="1"/>
            <a:r>
              <a:rPr lang="en-US" dirty="0"/>
              <a:t>Payroll &amp; related ($61,000)</a:t>
            </a:r>
          </a:p>
          <a:p>
            <a:pPr lvl="1"/>
            <a:r>
              <a:rPr lang="en-US" dirty="0"/>
              <a:t>Overhead/Miscellaneous ($109,000)</a:t>
            </a:r>
          </a:p>
          <a:p>
            <a:pPr lvl="1"/>
            <a:r>
              <a:rPr lang="en-US" dirty="0"/>
              <a:t>Unallocated funding ($865,000)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7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FEB444-CAB8-4438-8CC8-F9A6F3E7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Economic Development, Transportation, &amp; Other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7BF1A-0EF0-45F0-9AF3-5F128D8D0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Budgeted expenditures total $532,000</a:t>
            </a:r>
          </a:p>
          <a:p>
            <a:pPr lvl="1"/>
            <a:r>
              <a:rPr lang="en-US" dirty="0"/>
              <a:t>Payroll &amp; related ($122,000)</a:t>
            </a:r>
          </a:p>
          <a:p>
            <a:pPr lvl="1"/>
            <a:r>
              <a:rPr lang="en-US" dirty="0"/>
              <a:t>Overhead/Miscellaneous ($66,000)</a:t>
            </a:r>
          </a:p>
          <a:p>
            <a:pPr lvl="1"/>
            <a:r>
              <a:rPr lang="en-US" dirty="0"/>
              <a:t>Unallocated funding ($344,000)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0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2316E2-6131-411A-A7E4-6F6EB0F9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Sustainability &amp; Mitigation of Tourism Impacts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0D962F-76F2-4C7D-AF0B-154CA2F5FD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Expenditures based on reforecast total $231,000</a:t>
            </a:r>
          </a:p>
          <a:p>
            <a:pPr lvl="1"/>
            <a:r>
              <a:rPr lang="en-US" dirty="0"/>
              <a:t>Payroll &amp; related ($98,000)</a:t>
            </a:r>
          </a:p>
          <a:p>
            <a:pPr lvl="1"/>
            <a:r>
              <a:rPr lang="en-US" dirty="0"/>
              <a:t>Overhead/miscellaneous ($35,000)</a:t>
            </a:r>
          </a:p>
          <a:p>
            <a:pPr lvl="1"/>
            <a:r>
              <a:rPr lang="en-US" dirty="0"/>
              <a:t>Additional opportunities ($98,000)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42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4A6C69-FB71-4D01-B67F-333067CA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DED355-D4EE-40F8-887F-9A0E878C44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Budgeted Expenditures total $350,000</a:t>
            </a:r>
          </a:p>
          <a:p>
            <a:pPr lvl="1"/>
            <a:r>
              <a:rPr lang="en-US" dirty="0"/>
              <a:t>Expenditures consist of administrative overhead</a:t>
            </a:r>
          </a:p>
          <a:p>
            <a:pPr lvl="1"/>
            <a:r>
              <a:rPr lang="en-US" dirty="0"/>
              <a:t>Additional admin overhead is allocated among the remaining budget categories based on actual expenditures</a:t>
            </a:r>
          </a:p>
        </p:txBody>
      </p:sp>
    </p:spTree>
    <p:extLst>
      <p:ext uri="{BB962C8B-B14F-4D97-AF65-F5344CB8AC3E}">
        <p14:creationId xmlns:p14="http://schemas.microsoft.com/office/powerpoint/2010/main" val="3092113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7AEC3F-6E20-48BB-9677-B8CEB4F6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County Admin Fee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A4B1B1-1FB0-49CC-9D8F-CD0805264E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Budgeted expenditures total $20,000</a:t>
            </a:r>
          </a:p>
          <a:p>
            <a:pPr lvl="1"/>
            <a:r>
              <a:rPr lang="en-US" dirty="0"/>
              <a:t>Allocated funds total $140,000. </a:t>
            </a:r>
          </a:p>
          <a:p>
            <a:pPr lvl="1"/>
            <a:r>
              <a:rPr lang="en-US" dirty="0"/>
              <a:t>Estimated annual costs are much lower than anticipated in the MDP. A budget adjustment will go against this allocation to help offset the higher-than-allocated Business Advocacy &amp; Support expenditures.</a:t>
            </a:r>
          </a:p>
        </p:txBody>
      </p:sp>
    </p:spTree>
    <p:extLst>
      <p:ext uri="{BB962C8B-B14F-4D97-AF65-F5344CB8AC3E}">
        <p14:creationId xmlns:p14="http://schemas.microsoft.com/office/powerpoint/2010/main" val="12525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D3389-4266-4FB4-9C93-362C493E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Contingency/Reserve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64616F-5922-49D0-9281-9678A10D1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Budgeted funds total </a:t>
            </a:r>
            <a:r>
              <a:rPr lang="en-US" dirty="0"/>
              <a:t>$</a:t>
            </a:r>
            <a:r>
              <a:rPr lang="en-US" dirty="0" smtClean="0"/>
              <a:t>140,000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37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66264"/>
              </p:ext>
            </p:extLst>
          </p:nvPr>
        </p:nvGraphicFramePr>
        <p:xfrm>
          <a:off x="-5" y="15"/>
          <a:ext cx="12192004" cy="6857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34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9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4769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78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Total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Marketing/Promo/Events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Visitor Services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Business Advocacy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Zone 1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Econ Dev/Trans/Other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Sustainability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Administration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County Admin Fee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Contingency/Reserve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CAP/TOT Housing &amp; Transportation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Admin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TBID Revenue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6,000,000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3,150,000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438,000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  330,000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888,000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456,000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198,000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120,000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120,000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TOT Revenue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122,386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122,386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VIC Revenue (net of CGS)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30,000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30,000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Membership Dues &amp; Activities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95,000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95,000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TOTAL REVENUE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6,247,386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3,150,000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468,000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  425,000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888,000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456,000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198,000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300,000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120,000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120,000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122,386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Salaries &amp; Wages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1,963,608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570,985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201,328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187,317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61,415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122,082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97,762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97,280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625,438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Rent/Utilities/Phone/Etc.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581,322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56,280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97,822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20,231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6,953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11,075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8,339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20,000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13,592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347,030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Events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565,000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565,000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Coop Contributions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1,440,000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1,440,000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Non-coop marketing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      197,000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172,000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       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NTBA/TCDA Funding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200,000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200,000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Membership Activities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18,600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48,600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Add'l</a:t>
                      </a:r>
                      <a:r>
                        <a:rPr lang="en-US" sz="1000" u="none" strike="noStrike" dirty="0">
                          <a:effectLst/>
                        </a:rPr>
                        <a:t> Opportunities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2,131,000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525,000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159,000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 865,000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344,000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98,000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140,000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TOTAL EXPENDITURES BEFORE OVERHEAD ALLOCATION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7,096,530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3,329,265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463,150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  461,149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938,369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482,157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209,101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20,000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140,000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110,872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972,468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Admin Overhead Allocation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345,735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48,097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      47,889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97,447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50,071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  21,715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350,000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  11,514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(972,468)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TOTAL EXPENDITURES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7,096,530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3,675,001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511,247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  509,038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1,035,816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532,228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230,816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350,000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20,000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140,000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122,386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948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31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NET RESULTS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(849,144)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 (525,001)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(43,247)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  (84,038)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(147,816)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(76,228)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(32,816)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(50,000)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   100,000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(20,000)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746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>
            <a:spLocks noGrp="1"/>
          </p:cNvSpPr>
          <p:nvPr>
            <p:ph type="title"/>
          </p:nvPr>
        </p:nvSpPr>
        <p:spPr>
          <a:xfrm>
            <a:off x="1865750" y="2530675"/>
            <a:ext cx="857415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464F"/>
              </a:buClr>
              <a:buSzPts val="5000"/>
              <a:buFont typeface="Arial"/>
              <a:buNone/>
            </a:pPr>
            <a:r>
              <a:rPr lang="en-US" dirty="0"/>
              <a:t>Thank you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9EEC1-4DC5-4563-B2E7-944ACB723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504" y="288236"/>
            <a:ext cx="10515600" cy="493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F7FA9F-F5B8-4BC9-83A4-463E888B0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504" y="1049905"/>
            <a:ext cx="10515599" cy="3422704"/>
          </a:xfrm>
        </p:spPr>
        <p:txBody>
          <a:bodyPr/>
          <a:lstStyle/>
          <a:p>
            <a:r>
              <a:rPr lang="en-US" dirty="0"/>
              <a:t>Budgeted / Forecasted Collection of TBID Assessment</a:t>
            </a:r>
          </a:p>
          <a:p>
            <a:pPr lvl="1"/>
            <a:r>
              <a:rPr lang="en-US" dirty="0"/>
              <a:t>MDP assumes approximately $6 million in annual assessments</a:t>
            </a:r>
          </a:p>
          <a:p>
            <a:pPr lvl="1"/>
            <a:r>
              <a:rPr lang="en-US" dirty="0"/>
              <a:t>Given the lack of historical data, collections for FY2022/23 are assumed to follow the MDP</a:t>
            </a:r>
          </a:p>
          <a:p>
            <a:r>
              <a:rPr lang="en-US" dirty="0"/>
              <a:t>Budgeted Expenditures NLT TBID</a:t>
            </a:r>
          </a:p>
          <a:p>
            <a:pPr lvl="1"/>
            <a:r>
              <a:rPr lang="en-US" dirty="0"/>
              <a:t>Budgeted expenditures total $7 million</a:t>
            </a:r>
          </a:p>
          <a:p>
            <a:pPr lvl="1"/>
            <a:r>
              <a:rPr lang="en-US" dirty="0"/>
              <a:t>Higher than forecasted collections on assessments, lower than budgeted expenditures in FY 2021/22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5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F83B575-FA36-4C4E-961D-5AAF68DBFFE0}"/>
              </a:ext>
            </a:extLst>
          </p:cNvPr>
          <p:cNvSpPr txBox="1"/>
          <p:nvPr/>
        </p:nvSpPr>
        <p:spPr>
          <a:xfrm>
            <a:off x="0" y="4324865"/>
            <a:ext cx="4151870" cy="2533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02D98C-54D8-6A4D-8903-C6C433D2A4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674" y="847315"/>
            <a:ext cx="7644651" cy="59084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04F88BE-4687-4AC1-886C-F7CB9C0C6E92}"/>
              </a:ext>
            </a:extLst>
          </p:cNvPr>
          <p:cNvSpPr txBox="1"/>
          <p:nvPr/>
        </p:nvSpPr>
        <p:spPr>
          <a:xfrm>
            <a:off x="2684585" y="562708"/>
            <a:ext cx="7666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North Lake Tahoe Tourism Business Improvement District</a:t>
            </a:r>
          </a:p>
        </p:txBody>
      </p:sp>
    </p:spTree>
    <p:extLst>
      <p:ext uri="{BB962C8B-B14F-4D97-AF65-F5344CB8AC3E}">
        <p14:creationId xmlns:p14="http://schemas.microsoft.com/office/powerpoint/2010/main" val="107077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650504" y="914401"/>
            <a:ext cx="10515600" cy="49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A1"/>
              </a:buClr>
              <a:buSzPts val="2700"/>
              <a:buFont typeface="Arial"/>
              <a:buNone/>
            </a:pPr>
            <a:r>
              <a:rPr lang="en-US" sz="2700" dirty="0"/>
              <a:t>TBID Budget Summary Fiscal Year 2022/23</a:t>
            </a:r>
            <a:endParaRPr sz="2700" dirty="0"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650504" y="1741941"/>
            <a:ext cx="10515599" cy="3134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01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90A1"/>
              </a:buClr>
              <a:buSzPts val="2000"/>
              <a:buNone/>
            </a:pPr>
            <a:endParaRPr dirty="0"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2"/>
          </p:nvPr>
        </p:nvSpPr>
        <p:spPr>
          <a:xfrm>
            <a:off x="650504" y="6147900"/>
            <a:ext cx="10515599" cy="425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2464F"/>
              </a:buClr>
              <a:buSzPts val="1600"/>
              <a:buNone/>
            </a:pPr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09EE0E4-4744-48C9-B5EC-DFB31F1DF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575360"/>
              </p:ext>
            </p:extLst>
          </p:nvPr>
        </p:nvGraphicFramePr>
        <p:xfrm>
          <a:off x="636105" y="1741940"/>
          <a:ext cx="7298855" cy="4680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655">
                  <a:extLst>
                    <a:ext uri="{9D8B030D-6E8A-4147-A177-3AD203B41FA5}">
                      <a16:colId xmlns:a16="http://schemas.microsoft.com/office/drawing/2014/main" xmlns="" val="3155177368"/>
                    </a:ext>
                  </a:extLst>
                </a:gridCol>
                <a:gridCol w="2463612">
                  <a:extLst>
                    <a:ext uri="{9D8B030D-6E8A-4147-A177-3AD203B41FA5}">
                      <a16:colId xmlns:a16="http://schemas.microsoft.com/office/drawing/2014/main" xmlns="" val="4009520152"/>
                    </a:ext>
                  </a:extLst>
                </a:gridCol>
                <a:gridCol w="1752788">
                  <a:extLst>
                    <a:ext uri="{9D8B030D-6E8A-4147-A177-3AD203B41FA5}">
                      <a16:colId xmlns:a16="http://schemas.microsoft.com/office/drawing/2014/main" xmlns="" val="108094264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3154841937"/>
                    </a:ext>
                  </a:extLst>
                </a:gridCol>
              </a:tblGrid>
              <a:tr h="557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Known expenditures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Available TBID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52266520"/>
                  </a:ext>
                </a:extLst>
              </a:tr>
              <a:tr h="232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4,877,000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2,123,000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8777190"/>
                  </a:ext>
                </a:extLst>
              </a:tr>
              <a:tr h="232364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0974738"/>
                  </a:ext>
                </a:extLst>
              </a:tr>
              <a:tr h="2785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Marketing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13154216"/>
                  </a:ext>
                </a:extLst>
              </a:tr>
              <a:tr h="328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Visitor Center &amp; Services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16733676"/>
                  </a:ext>
                </a:extLst>
              </a:tr>
              <a:tr h="3065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Econcomic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Dev, Trans, 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188,000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52643612"/>
                  </a:ext>
                </a:extLst>
              </a:tr>
              <a:tr h="454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Sustainability, Mitigation of Tourism Impact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98,000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8018500"/>
                  </a:ext>
                </a:extLst>
              </a:tr>
              <a:tr h="457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Advocacy &amp;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(124,000)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76643594"/>
                  </a:ext>
                </a:extLst>
              </a:tr>
              <a:tr h="23236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9951721"/>
                  </a:ext>
                </a:extLst>
              </a:tr>
              <a:tr h="26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1,036,000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Zone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76049117"/>
                  </a:ext>
                </a:extLst>
              </a:tr>
              <a:tr h="2785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61916702"/>
                  </a:ext>
                </a:extLst>
              </a:tr>
              <a:tr h="2785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County Admin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5911505"/>
                  </a:ext>
                </a:extLst>
              </a:tr>
              <a:tr h="260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Contingency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42755570"/>
                  </a:ext>
                </a:extLst>
              </a:tr>
              <a:tr h="26093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12909601"/>
                  </a:ext>
                </a:extLst>
              </a:tr>
              <a:tr h="26093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 allowed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1,050,000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798461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8908FD8-4EEB-44B3-A5B7-B27EB7F60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656650"/>
              </p:ext>
            </p:extLst>
          </p:nvPr>
        </p:nvGraphicFramePr>
        <p:xfrm>
          <a:off x="8264541" y="404261"/>
          <a:ext cx="3410903" cy="6202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3429">
                  <a:extLst>
                    <a:ext uri="{9D8B030D-6E8A-4147-A177-3AD203B41FA5}">
                      <a16:colId xmlns:a16="http://schemas.microsoft.com/office/drawing/2014/main" xmlns="" val="93291389"/>
                    </a:ext>
                  </a:extLst>
                </a:gridCol>
                <a:gridCol w="947474">
                  <a:extLst>
                    <a:ext uri="{9D8B030D-6E8A-4147-A177-3AD203B41FA5}">
                      <a16:colId xmlns:a16="http://schemas.microsoft.com/office/drawing/2014/main" xmlns="" val="241375412"/>
                    </a:ext>
                  </a:extLst>
                </a:gridCol>
              </a:tblGrid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TBID Revenue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6,000,000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41747380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TOT Revenue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122,386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588750615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VIC Revenue (net of CGS)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30,000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73399726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Membership Dues &amp; Activities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95,000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59566599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9477774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Total Revenue: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6,247,386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70872349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259346850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Salaries &amp; Wages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1,963,608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09783206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Rent &amp; Utilities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193,922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55005170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Phone/Internet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20,820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602498392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Supplies &amp; Mail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37,500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0166143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Maintenance, Support, Repairs, Etc.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59,580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58290466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Insurance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15,000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80999613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Taxes, Licenses, Fees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37,500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638615350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Dues, Subscriptions, </a:t>
                      </a:r>
                      <a:r>
                        <a:rPr lang="en-US" sz="1000" u="none" strike="noStrike" dirty="0" err="1">
                          <a:effectLst/>
                        </a:rPr>
                        <a:t>etc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16,000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45702365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Board Functions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        48,000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70452958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Staff expenses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23,000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11450194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Professional Fees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130,000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51302804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94971547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Events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565,000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590872050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Coop Contributions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1,440,000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96469453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Non-coop marketing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197,000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512643818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59963724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NTBA/TCDA Funding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      200,000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67004372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Membership Luncheon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 6,000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522438807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Community Awards Dinner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30,000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823143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Membership Activities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 2,400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835207130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eBlasts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 7,200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234492103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TMBC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 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09850875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325504075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Add'l Opportunities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  2,131,000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760007427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364313225"/>
                  </a:ext>
                </a:extLst>
              </a:tr>
              <a:tr h="192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Total expenditures: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7,126,530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628726799"/>
                  </a:ext>
                </a:extLst>
              </a:tr>
              <a:tr h="14757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99490058"/>
                  </a:ext>
                </a:extLst>
              </a:tr>
              <a:tr h="1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Net results: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          (879,144)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7453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2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504" y="506896"/>
            <a:ext cx="10515600" cy="894521"/>
          </a:xfrm>
        </p:spPr>
        <p:txBody>
          <a:bodyPr>
            <a:normAutofit/>
          </a:bodyPr>
          <a:lstStyle/>
          <a:p>
            <a:r>
              <a:rPr lang="en-US" sz="2700" dirty="0"/>
              <a:t>TOT &amp; Administrative Overhead Budget Summary</a:t>
            </a:r>
            <a:br>
              <a:rPr lang="en-US" sz="2700" dirty="0"/>
            </a:br>
            <a:r>
              <a:rPr lang="en-US" sz="2700" dirty="0"/>
              <a:t>	Fiscal Year 2022/23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CAP/TOT Senior Specialist – 80% funded from “freed up” TOT</a:t>
            </a:r>
          </a:p>
          <a:p>
            <a:pPr lvl="1"/>
            <a:r>
              <a:rPr lang="en-US" dirty="0"/>
              <a:t>Payroll &amp; related ($97,000)</a:t>
            </a:r>
          </a:p>
          <a:p>
            <a:pPr lvl="1"/>
            <a:r>
              <a:rPr lang="en-US" dirty="0"/>
              <a:t>Overhead/Miscellaneous ($25,000)</a:t>
            </a:r>
          </a:p>
          <a:p>
            <a:r>
              <a:rPr lang="en-US" dirty="0"/>
              <a:t>Administrative Overhead budgeted expenditures total $972,000</a:t>
            </a:r>
          </a:p>
          <a:p>
            <a:pPr lvl="1"/>
            <a:r>
              <a:rPr lang="en-US" dirty="0"/>
              <a:t>Payroll &amp; Related ($625,000)</a:t>
            </a:r>
          </a:p>
          <a:p>
            <a:pPr lvl="1"/>
            <a:r>
              <a:rPr lang="en-US" dirty="0"/>
              <a:t>Professional Fees (lawyer, accountant, other) ($130,000)</a:t>
            </a:r>
          </a:p>
          <a:p>
            <a:pPr lvl="1"/>
            <a:r>
              <a:rPr lang="en-US" dirty="0"/>
              <a:t>Miscellaneous ($217,000)</a:t>
            </a:r>
          </a:p>
          <a:p>
            <a:pPr lvl="1"/>
            <a:r>
              <a:rPr lang="en-US" dirty="0"/>
              <a:t>$350,000 of total expenditures are offset by the Administration budget category, the remaining $622,000 is allocated among the remaining budget categories based on expenditures.</a:t>
            </a:r>
          </a:p>
        </p:txBody>
      </p:sp>
    </p:spTree>
    <p:extLst>
      <p:ext uri="{BB962C8B-B14F-4D97-AF65-F5344CB8AC3E}">
        <p14:creationId xmlns:p14="http://schemas.microsoft.com/office/powerpoint/2010/main" val="216351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43F0A-AEF7-4BB3-A8EA-C202CC74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TBID Assessment Cash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70E43C-B014-4222-93FF-F113CB114E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Assessments collected by businesses during the quarter</a:t>
            </a:r>
          </a:p>
          <a:p>
            <a:r>
              <a:rPr lang="en-US" dirty="0"/>
              <a:t>Assessments submitted to the County in the month following the quarter, and into the following month (some businesses do pay monthly)</a:t>
            </a:r>
          </a:p>
          <a:p>
            <a:r>
              <a:rPr lang="en-US" dirty="0"/>
              <a:t>NLTRA receives funds the month following receipt by County (1 ½ to 2 months following end of quarter)</a:t>
            </a:r>
          </a:p>
        </p:txBody>
      </p:sp>
    </p:spTree>
    <p:extLst>
      <p:ext uri="{BB962C8B-B14F-4D97-AF65-F5344CB8AC3E}">
        <p14:creationId xmlns:p14="http://schemas.microsoft.com/office/powerpoint/2010/main" val="27451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C6B59-84EB-43F1-BD0D-A0B3A7B3F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Marketing, Promotions, &amp; Special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81B617-2FF8-42AE-A52B-E1F4ED3FC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7357" y="1523280"/>
            <a:ext cx="7468746" cy="3134858"/>
          </a:xfrm>
        </p:spPr>
        <p:txBody>
          <a:bodyPr/>
          <a:lstStyle/>
          <a:p>
            <a:r>
              <a:rPr lang="en-US" dirty="0"/>
              <a:t>Assessments collected and allocated for FY 2022/23 budgeted at $3,150,000</a:t>
            </a:r>
          </a:p>
          <a:p>
            <a:r>
              <a:rPr lang="en-US" dirty="0"/>
              <a:t>Budgeted expenditures total $3,675,000</a:t>
            </a:r>
          </a:p>
          <a:p>
            <a:pPr lvl="1"/>
            <a:r>
              <a:rPr lang="en-US" dirty="0"/>
              <a:t>Marketing Coop contributions ($1,440,000)</a:t>
            </a:r>
          </a:p>
          <a:p>
            <a:pPr lvl="1"/>
            <a:r>
              <a:rPr lang="en-US" dirty="0"/>
              <a:t>Payroll &amp; Related ($571,000)</a:t>
            </a:r>
          </a:p>
          <a:p>
            <a:pPr lvl="1"/>
            <a:r>
              <a:rPr lang="en-US" dirty="0"/>
              <a:t>Events ($565,000)</a:t>
            </a:r>
          </a:p>
          <a:p>
            <a:pPr lvl="1"/>
            <a:r>
              <a:rPr lang="en-US" dirty="0"/>
              <a:t>Non-coop Marketing ($172,000)</a:t>
            </a:r>
          </a:p>
          <a:p>
            <a:pPr lvl="1"/>
            <a:r>
              <a:rPr lang="en-US" dirty="0"/>
              <a:t>Overhead/Miscellaneous ($402,000)</a:t>
            </a:r>
          </a:p>
          <a:p>
            <a:pPr lvl="1"/>
            <a:r>
              <a:rPr lang="en-US" dirty="0"/>
              <a:t>Unallocated funds ($525,000)</a:t>
            </a:r>
          </a:p>
        </p:txBody>
      </p:sp>
    </p:spTree>
    <p:extLst>
      <p:ext uri="{BB962C8B-B14F-4D97-AF65-F5344CB8AC3E}">
        <p14:creationId xmlns:p14="http://schemas.microsoft.com/office/powerpoint/2010/main" val="62398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DA6B6-A81C-4609-A9EF-A5E4459F8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Visitor Services &amp; Visitor Centers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856B00-54B2-431E-BBD6-B9567AF6B8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Retail revenues net of Cost of Goods Sold $30,000</a:t>
            </a:r>
          </a:p>
          <a:p>
            <a:r>
              <a:rPr lang="en-US" dirty="0"/>
              <a:t>Budgeted Expenditures total $511,000</a:t>
            </a:r>
          </a:p>
          <a:p>
            <a:pPr lvl="1"/>
            <a:r>
              <a:rPr lang="en-US" dirty="0"/>
              <a:t>Payroll &amp; related ($201,000)</a:t>
            </a:r>
          </a:p>
          <a:p>
            <a:pPr lvl="1"/>
            <a:r>
              <a:rPr lang="en-US" dirty="0"/>
              <a:t>Overhead/Miscellaneous ($151,000)</a:t>
            </a:r>
          </a:p>
          <a:p>
            <a:pPr lvl="1"/>
            <a:r>
              <a:rPr lang="en-US" dirty="0"/>
              <a:t>Unallocated funding ($159,000)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1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627E6-150B-4269-9EEC-97B2A770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847" y="882502"/>
            <a:ext cx="5314362" cy="5252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Business Advocacy &amp;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27B6CA-12BA-4BBE-80EC-5435A7BCA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94397" y="1407751"/>
            <a:ext cx="7705177" cy="3179380"/>
          </a:xfrm>
        </p:spPr>
        <p:txBody>
          <a:bodyPr/>
          <a:lstStyle/>
          <a:p>
            <a:r>
              <a:rPr lang="en-US" dirty="0"/>
              <a:t>Membership Revenues of $95,000 from non-TBID member dues and membership activities</a:t>
            </a:r>
          </a:p>
          <a:p>
            <a:r>
              <a:rPr lang="en-US" dirty="0"/>
              <a:t>Budgeted expenditures total $509,000</a:t>
            </a:r>
          </a:p>
          <a:p>
            <a:pPr lvl="1"/>
            <a:r>
              <a:rPr lang="en-US" dirty="0"/>
              <a:t>Payroll &amp; related ($187,000)</a:t>
            </a:r>
          </a:p>
          <a:p>
            <a:pPr lvl="1"/>
            <a:r>
              <a:rPr lang="en-US" dirty="0"/>
              <a:t>NTBA &amp; TCDA funding ($200,000)</a:t>
            </a:r>
          </a:p>
          <a:p>
            <a:pPr lvl="1"/>
            <a:r>
              <a:rPr lang="en-US" dirty="0"/>
              <a:t>Membership Activities ($54,000)</a:t>
            </a:r>
          </a:p>
          <a:p>
            <a:pPr lvl="1"/>
            <a:r>
              <a:rPr lang="en-US" dirty="0"/>
              <a:t>Overhead/Miscellaneous ($68,000)</a:t>
            </a:r>
          </a:p>
          <a:p>
            <a:pPr lvl="1"/>
            <a:r>
              <a:rPr lang="en-US" dirty="0"/>
              <a:t>Exceeds allocated funding by $29,000, will require either a budget adjustment or use of Contingency/Reserve funds</a:t>
            </a:r>
          </a:p>
          <a:p>
            <a:pPr marL="1016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88853"/>
      </p:ext>
    </p:extLst>
  </p:cSld>
  <p:clrMapOvr>
    <a:masterClrMapping/>
  </p:clrMapOvr>
</p:sld>
</file>

<file path=ppt/theme/theme1.xml><?xml version="1.0" encoding="utf-8"?>
<a:theme xmlns:a="http://schemas.openxmlformats.org/drawingml/2006/main" name="NLT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15902</TotalTime>
  <Words>1315</Words>
  <Application>Microsoft Office PowerPoint</Application>
  <PresentationFormat>Widescreen</PresentationFormat>
  <Paragraphs>424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NLT THEME</vt:lpstr>
      <vt:lpstr>NLT TBID 2022/23 Preliminary Budget Figures</vt:lpstr>
      <vt:lpstr>PowerPoint Presentation</vt:lpstr>
      <vt:lpstr>PowerPoint Presentation</vt:lpstr>
      <vt:lpstr>TBID Budget Summary Fiscal Year 2022/23</vt:lpstr>
      <vt:lpstr>TOT &amp; Administrative Overhead Budget Summary  Fiscal Year 2022/23</vt:lpstr>
      <vt:lpstr>TBID Assessment Cash Flow</vt:lpstr>
      <vt:lpstr>Marketing, Promotions, &amp; Special Events</vt:lpstr>
      <vt:lpstr>Visitor Services &amp; Visitor Centers</vt:lpstr>
      <vt:lpstr>Business Advocacy &amp; Support</vt:lpstr>
      <vt:lpstr>Zone 1 Specific Services</vt:lpstr>
      <vt:lpstr>Economic Development, Transportation, &amp; Other Opportunities</vt:lpstr>
      <vt:lpstr>Sustainability &amp; Mitigation of Tourism Impacts</vt:lpstr>
      <vt:lpstr>Administration</vt:lpstr>
      <vt:lpstr>County Admin Fee</vt:lpstr>
      <vt:lpstr>Contingency/Reserve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DeWitt Van Siclen</cp:lastModifiedBy>
  <cp:revision>83</cp:revision>
  <dcterms:created xsi:type="dcterms:W3CDTF">2016-11-11T17:14:22Z</dcterms:created>
  <dcterms:modified xsi:type="dcterms:W3CDTF">2022-04-28T20:46:09Z</dcterms:modified>
</cp:coreProperties>
</file>