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69" r:id="rId4"/>
    <p:sldId id="2197" r:id="rId5"/>
    <p:sldId id="258" r:id="rId6"/>
    <p:sldId id="2200" r:id="rId7"/>
    <p:sldId id="22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348"/>
    <a:srgbClr val="F0ECF4"/>
    <a:srgbClr val="FF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4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F271-0B53-B649-A122-0D0FD9CA377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F96E3-811E-354D-A850-AE147BD2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#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xfrm>
            <a:off x="11501120" y="223520"/>
            <a:ext cx="401320" cy="3917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D2DCE-7FA8-7648-9831-87E6AA970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8723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75E90-529A-AC42-92B7-5D266BC1E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4" y="1238250"/>
            <a:ext cx="3576955" cy="1295400"/>
          </a:xfrm>
        </p:spPr>
        <p:txBody>
          <a:bodyPr>
            <a:normAutofit/>
          </a:bodyPr>
          <a:lstStyle>
            <a:lvl1pPr marL="0" indent="0">
              <a:buNone/>
              <a:defRPr sz="3000" b="1" i="0" spc="300">
                <a:solidFill>
                  <a:schemeClr val="bg1"/>
                </a:solidFill>
                <a:latin typeface="Graphik Black" panose="020B0503030202060203" pitchFamily="34" charset="0"/>
              </a:defRPr>
            </a:lvl1pPr>
          </a:lstStyle>
          <a:p>
            <a:pPr lvl="0"/>
            <a:r>
              <a:rPr lang="en-US" dirty="0"/>
              <a:t>POWERPOINT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158D26-D0E6-C540-8E2D-CDF880EA9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638425"/>
            <a:ext cx="3597058" cy="1162050"/>
          </a:xfrm>
        </p:spPr>
        <p:txBody>
          <a:bodyPr>
            <a:normAutofit/>
          </a:bodyPr>
          <a:lstStyle>
            <a:lvl1pPr marL="0" indent="0">
              <a:buNone/>
              <a:defRPr sz="2200" b="0" i="0" cap="none" spc="150" baseline="0">
                <a:solidFill>
                  <a:srgbClr val="FF5E00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7602190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0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0C64C8-92DE-40C5-AF7A-8052FE9D3FB7}"/>
              </a:ext>
            </a:extLst>
          </p:cNvPr>
          <p:cNvSpPr/>
          <p:nvPr userDrawn="1"/>
        </p:nvSpPr>
        <p:spPr>
          <a:xfrm>
            <a:off x="0" y="0"/>
            <a:ext cx="12192000" cy="23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9E3C4B-4EDA-4467-8570-C80DEFFA37FA}"/>
              </a:ext>
            </a:extLst>
          </p:cNvPr>
          <p:cNvSpPr/>
          <p:nvPr userDrawn="1"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AAD66-C837-412C-A7AD-E434142A328D}"/>
              </a:ext>
            </a:extLst>
          </p:cNvPr>
          <p:cNvSpPr/>
          <p:nvPr userDrawn="1"/>
        </p:nvSpPr>
        <p:spPr>
          <a:xfrm rot="16200000">
            <a:off x="-3292366" y="3292365"/>
            <a:ext cx="6858000" cy="27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84E2C-A088-4813-9F31-8F2A106EDA25}"/>
              </a:ext>
            </a:extLst>
          </p:cNvPr>
          <p:cNvSpPr/>
          <p:nvPr userDrawn="1"/>
        </p:nvSpPr>
        <p:spPr>
          <a:xfrm rot="16200000">
            <a:off x="8626365" y="3292365"/>
            <a:ext cx="6858000" cy="27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9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8A40FE-828D-0643-B20C-7295C0827918}"/>
              </a:ext>
            </a:extLst>
          </p:cNvPr>
          <p:cNvSpPr/>
          <p:nvPr userDrawn="1"/>
        </p:nvSpPr>
        <p:spPr>
          <a:xfrm>
            <a:off x="284480" y="1747520"/>
            <a:ext cx="11633200" cy="4836160"/>
          </a:xfrm>
          <a:prstGeom prst="rect">
            <a:avLst/>
          </a:prstGeom>
          <a:solidFill>
            <a:srgbClr val="F0E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2F5F1-8645-DA4E-8946-710400CE9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210820"/>
            <a:ext cx="11643360" cy="12954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20E6C76-514C-2341-AF74-E36F0E46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3205"/>
            <a:ext cx="10620375" cy="1229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5310D-554F-AD48-ABB1-E75CE9312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5" y="1866900"/>
            <a:ext cx="1045845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2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F0E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AAAD66-C837-412C-A7AD-E434142A328D}"/>
              </a:ext>
            </a:extLst>
          </p:cNvPr>
          <p:cNvSpPr/>
          <p:nvPr userDrawn="1"/>
        </p:nvSpPr>
        <p:spPr>
          <a:xfrm rot="16200000">
            <a:off x="-1136981" y="1136982"/>
            <a:ext cx="6858000" cy="458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37DB2-EAF4-4AA9-B495-598FE2A0B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14" y="274320"/>
            <a:ext cx="4082902" cy="63471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0C47CC-1625-47A0-A113-4CA63B80A427}"/>
              </a:ext>
            </a:extLst>
          </p:cNvPr>
          <p:cNvSpPr/>
          <p:nvPr userDrawn="1"/>
        </p:nvSpPr>
        <p:spPr>
          <a:xfrm>
            <a:off x="266552" y="274320"/>
            <a:ext cx="4082164" cy="6347198"/>
          </a:xfrm>
          <a:prstGeom prst="rect">
            <a:avLst/>
          </a:prstGeom>
          <a:solidFill>
            <a:srgbClr val="2015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9E3C4B-4EDA-4467-8570-C80DEFFA37FA}"/>
              </a:ext>
            </a:extLst>
          </p:cNvPr>
          <p:cNvSpPr/>
          <p:nvPr userDrawn="1"/>
        </p:nvSpPr>
        <p:spPr>
          <a:xfrm>
            <a:off x="0" y="6621517"/>
            <a:ext cx="12192000" cy="23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313B3D9-5EFE-4F46-97EF-ADDC9056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99440"/>
            <a:ext cx="6918960" cy="96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spc="300">
                <a:solidFill>
                  <a:srgbClr val="201348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79D2E8-C8F3-8B40-895D-349BDE32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120" y="1788160"/>
            <a:ext cx="7244080" cy="473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1pPr>
            <a:lvl2pPr marL="7429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2pPr>
            <a:lvl3pPr marL="12001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3pPr>
            <a:lvl4pPr marL="16573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4pPr>
            <a:lvl5pPr marL="21145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84E2C-A088-4813-9F31-8F2A106EDA25}"/>
              </a:ext>
            </a:extLst>
          </p:cNvPr>
          <p:cNvSpPr/>
          <p:nvPr userDrawn="1"/>
        </p:nvSpPr>
        <p:spPr>
          <a:xfrm rot="16200000">
            <a:off x="8626365" y="3292365"/>
            <a:ext cx="6858000" cy="27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C64C8-92DE-40C5-AF7A-8052FE9D3FB7}"/>
              </a:ext>
            </a:extLst>
          </p:cNvPr>
          <p:cNvSpPr/>
          <p:nvPr userDrawn="1"/>
        </p:nvSpPr>
        <p:spPr>
          <a:xfrm>
            <a:off x="0" y="-1"/>
            <a:ext cx="1219200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2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BA4DC0-ACE1-A841-9B0B-2207325C3343}"/>
              </a:ext>
            </a:extLst>
          </p:cNvPr>
          <p:cNvSpPr/>
          <p:nvPr userDrawn="1"/>
        </p:nvSpPr>
        <p:spPr>
          <a:xfrm>
            <a:off x="4572000" y="229394"/>
            <a:ext cx="7379208" cy="6399212"/>
          </a:xfrm>
          <a:prstGeom prst="rect">
            <a:avLst/>
          </a:prstGeom>
          <a:solidFill>
            <a:srgbClr val="F0E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767D1A-A64E-3248-BAB1-15906A793224}"/>
              </a:ext>
            </a:extLst>
          </p:cNvPr>
          <p:cNvSpPr/>
          <p:nvPr userDrawn="1"/>
        </p:nvSpPr>
        <p:spPr>
          <a:xfrm>
            <a:off x="11355388" y="229394"/>
            <a:ext cx="595820" cy="59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AEC1A9-37D0-0942-851F-5DA0F60C3F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9394"/>
            <a:ext cx="4130749" cy="6399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38B616-7DCA-0B40-8BD0-12FA7A88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120" y="599440"/>
            <a:ext cx="6553200" cy="96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spc="300">
                <a:solidFill>
                  <a:srgbClr val="201348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103E3A-AACE-6B46-B511-2E9C8A4F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120" y="1788160"/>
            <a:ext cx="7244080" cy="473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1pPr>
            <a:lvl2pPr marL="7429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2pPr>
            <a:lvl3pPr marL="12001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3pPr>
            <a:lvl4pPr marL="16573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4pPr>
            <a:lvl5pPr marL="2114550" indent="-285750">
              <a:lnSpc>
                <a:spcPts val="3360"/>
              </a:lnSpc>
              <a:buFont typeface="Arial" panose="020B0604020202020204" pitchFamily="34" charset="0"/>
              <a:buChar char="•"/>
              <a:defRPr b="0" i="0">
                <a:solidFill>
                  <a:srgbClr val="201348"/>
                </a:solidFill>
                <a:latin typeface="Tiempos Text Regular" panose="020205030603030604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28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101EF-E0DB-1C44-8B22-480E56B54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11612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EFEA4-F2A8-7E45-814F-FC23357B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243205"/>
            <a:ext cx="11643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5296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2" r:id="rId3"/>
    <p:sldLayoutId id="2147483671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600">
          <a:solidFill>
            <a:schemeClr val="bg1"/>
          </a:solidFill>
          <a:latin typeface="Graphik Semibold" panose="020B05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01348"/>
          </a:solidFill>
          <a:latin typeface="Tiempos Text Regular" panose="020205030603030604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01348"/>
          </a:solidFill>
          <a:latin typeface="Tiempos Text Regular" panose="020205030603030604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01348"/>
          </a:solidFill>
          <a:latin typeface="Tiempos Text Regular" panose="020205030603030604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01348"/>
          </a:solidFill>
          <a:latin typeface="Tiempos Text Regular" panose="020205030603030604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01348"/>
          </a:solidFill>
          <a:latin typeface="Tiempos Text Regular" panose="020205030603030604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874A0A-ED2B-CE4F-A8C6-C22B5CB79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250" y="1063589"/>
            <a:ext cx="11054232" cy="1535772"/>
          </a:xfrm>
        </p:spPr>
        <p:txBody>
          <a:bodyPr>
            <a:normAutofit/>
          </a:bodyPr>
          <a:lstStyle/>
          <a:p>
            <a:r>
              <a:rPr lang="en-US" sz="2800" dirty="0"/>
              <a:t>2023 World Cup Traffic Management Plan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0419C-3BDA-EB48-A0C9-1F1B8B60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0" y="1827068"/>
            <a:ext cx="2483755" cy="15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674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A69E-0657-7543-8F79-40EEE924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Cup Traffic Management Plan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CE29E0A-8980-D243-8321-AE1B44BBB880}"/>
              </a:ext>
            </a:extLst>
          </p:cNvPr>
          <p:cNvSpPr txBox="1">
            <a:spLocks/>
          </p:cNvSpPr>
          <p:nvPr/>
        </p:nvSpPr>
        <p:spPr>
          <a:xfrm>
            <a:off x="514391" y="2125475"/>
            <a:ext cx="5238155" cy="3422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01348"/>
                </a:solidFill>
                <a:latin typeface="Tiempos Text Regular" panose="02020503060303060403" pitchFamily="18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01348"/>
                </a:solidFill>
                <a:latin typeface="Tiempos Text Regular" panose="02020503060303060403" pitchFamily="18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01348"/>
                </a:solidFill>
                <a:latin typeface="Tiempos Text Regular" panose="02020503060303060403" pitchFamily="18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01348"/>
                </a:solidFill>
                <a:latin typeface="Tiempos Text Regular" panose="02020503060303060403" pitchFamily="18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01348"/>
                </a:solidFill>
                <a:latin typeface="Tiempos Text Regular" panose="02020503060303060403" pitchFamily="18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empos Text Semibold" panose="02020503060303060403" pitchFamily="18" charset="77"/>
              </a:rPr>
              <a:t>Core Strategies</a:t>
            </a:r>
            <a:endParaRPr lang="en-US" b="1" dirty="0">
              <a:effectLst/>
              <a:latin typeface="Tiempos Text Semibold" panose="02020503060303060403" pitchFamily="18" charset="77"/>
            </a:endParaRPr>
          </a:p>
          <a:p>
            <a:pPr lvl="1">
              <a:lnSpc>
                <a:spcPts val="3560"/>
              </a:lnSpc>
            </a:pPr>
            <a:r>
              <a:rPr lang="en-US" sz="2900" dirty="0"/>
              <a:t>(OVER) Communication and Transparency</a:t>
            </a:r>
          </a:p>
          <a:p>
            <a:pPr lvl="1">
              <a:lnSpc>
                <a:spcPts val="3560"/>
              </a:lnSpc>
            </a:pPr>
            <a:r>
              <a:rPr lang="en-US" sz="2900" dirty="0"/>
              <a:t>Traffic Management</a:t>
            </a:r>
          </a:p>
          <a:p>
            <a:pPr lvl="1">
              <a:lnSpc>
                <a:spcPts val="3560"/>
              </a:lnSpc>
            </a:pPr>
            <a:r>
              <a:rPr lang="en-US" sz="2900" dirty="0"/>
              <a:t>Trip Reduction</a:t>
            </a:r>
          </a:p>
          <a:p>
            <a:pPr lvl="1">
              <a:lnSpc>
                <a:spcPts val="3560"/>
              </a:lnSpc>
            </a:pPr>
            <a:r>
              <a:rPr lang="en-US" sz="2900" dirty="0"/>
              <a:t>Peak Demand Reduction</a:t>
            </a:r>
          </a:p>
          <a:p>
            <a:pPr lvl="1">
              <a:lnSpc>
                <a:spcPts val="3560"/>
              </a:lnSpc>
            </a:pPr>
            <a:r>
              <a:rPr lang="en-US" sz="2900" dirty="0"/>
              <a:t>Employee Incentives </a:t>
            </a:r>
          </a:p>
          <a:p>
            <a:pPr lvl="1">
              <a:lnSpc>
                <a:spcPts val="3560"/>
              </a:lnSpc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31216-181F-7245-AEA8-5EE2C64A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84" y="2982487"/>
            <a:ext cx="6726818" cy="35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C11E75-F1ED-FB45-BC5E-C5FEDD1D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and Transparency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AB5B6-36F0-4120-8400-D2111A2A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9" y="1776472"/>
            <a:ext cx="54197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F1C3F-7971-44F3-81D8-F8A6A6363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06" y="2024466"/>
            <a:ext cx="4091741" cy="40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7716CE-86D1-441C-820A-F9BAAD462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53" y="2895059"/>
            <a:ext cx="1997968" cy="3748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C210EA-13CE-164A-8608-4F9F35CEBF2B}"/>
              </a:ext>
            </a:extLst>
          </p:cNvPr>
          <p:cNvSpPr txBox="1"/>
          <p:nvPr/>
        </p:nvSpPr>
        <p:spPr>
          <a:xfrm>
            <a:off x="776582" y="3061356"/>
            <a:ext cx="38708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CMS Boards from Truckee to Tahoe City</a:t>
            </a:r>
          </a:p>
          <a:p>
            <a:endParaRPr lang="en-US" dirty="0"/>
          </a:p>
          <a:p>
            <a:r>
              <a:rPr lang="en-US" dirty="0"/>
              <a:t>Social Channels</a:t>
            </a:r>
          </a:p>
          <a:p>
            <a:endParaRPr lang="en-US" dirty="0"/>
          </a:p>
          <a:p>
            <a:r>
              <a:rPr lang="en-US" dirty="0"/>
              <a:t>Radio Spots</a:t>
            </a:r>
          </a:p>
          <a:p>
            <a:endParaRPr lang="en-US" dirty="0"/>
          </a:p>
          <a:p>
            <a:r>
              <a:rPr lang="en-US" dirty="0"/>
              <a:t>App Pushes for Parking Status</a:t>
            </a:r>
          </a:p>
          <a:p>
            <a:endParaRPr lang="en-US" dirty="0"/>
          </a:p>
          <a:p>
            <a:r>
              <a:rPr lang="en-US" dirty="0"/>
              <a:t>Plan ahead messaging to guests</a:t>
            </a:r>
          </a:p>
          <a:p>
            <a:endParaRPr lang="en-US" dirty="0"/>
          </a:p>
          <a:p>
            <a:r>
              <a:rPr lang="en-US" dirty="0"/>
              <a:t>Direct messaging throughout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3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A91D069-D4C6-F849-AD88-F3E4A25E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Traffic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3D2A56-93D5-5A4A-9ACC-BE4A4BE83E44}"/>
              </a:ext>
            </a:extLst>
          </p:cNvPr>
          <p:cNvSpPr/>
          <p:nvPr/>
        </p:nvSpPr>
        <p:spPr>
          <a:xfrm>
            <a:off x="838201" y="1825624"/>
            <a:ext cx="5423406" cy="4664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Supplemental Contract with Nevada Barricade above and beyond normal operations for World Cup weekend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Third Lane</a:t>
            </a:r>
          </a:p>
          <a:p>
            <a:pPr marL="973138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Creates 3 lane traffic pattern on Olympic Valley Rd. for ingress and egress</a:t>
            </a:r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Merge Patterns</a:t>
            </a:r>
          </a:p>
          <a:p>
            <a:pPr marL="973138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Use extended merges at egress points to traffic flowing in/out of lots</a:t>
            </a:r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Traffic Light Coordination – </a:t>
            </a:r>
            <a:r>
              <a:rPr lang="en-US" sz="2100" dirty="0" err="1"/>
              <a:t>CalTrans</a:t>
            </a:r>
            <a:endParaRPr lang="en-US" sz="2100" dirty="0"/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Contract with CHP for traffic control assistance </a:t>
            </a:r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marL="287338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Additional staff to manage and direct from both Palisades and Nevada Barricade arranged for World Cup weekend</a:t>
            </a:r>
          </a:p>
          <a:p>
            <a:pPr marL="5159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3AB21-D87B-4435-94E1-2AA577554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5" r="8073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:\Users\rkronkhyte\Desktop\757">
            <a:extLst>
              <a:ext uri="{FF2B5EF4-FFF2-40B4-BE49-F238E27FC236}">
                <a16:creationId xmlns:a16="http://schemas.microsoft.com/office/drawing/2014/main" id="{DD8CF0F8-1262-444C-9939-FC156B6B7BD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3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5064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47AC84-F466-AE42-AE49-1BE0BD64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01" y="797148"/>
            <a:ext cx="6553200" cy="969328"/>
          </a:xfrm>
        </p:spPr>
        <p:txBody>
          <a:bodyPr/>
          <a:lstStyle/>
          <a:p>
            <a:r>
              <a:rPr lang="en-US" dirty="0"/>
              <a:t>Trip Reduction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FD3511-B66C-AD42-A069-7001A3686DD1}"/>
              </a:ext>
            </a:extLst>
          </p:cNvPr>
          <p:cNvSpPr/>
          <p:nvPr/>
        </p:nvSpPr>
        <p:spPr>
          <a:xfrm>
            <a:off x="4880918" y="2273108"/>
            <a:ext cx="6506219" cy="34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60"/>
              </a:lnSpc>
            </a:pPr>
            <a:r>
              <a:rPr lang="en-US" dirty="0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Use of various programs to reduce VMT and keep cars off the road for World Cup weekend</a:t>
            </a:r>
          </a:p>
          <a:p>
            <a:pPr marL="234950">
              <a:lnSpc>
                <a:spcPts val="2360"/>
              </a:lnSpc>
            </a:pPr>
            <a:endParaRPr lang="en-US" dirty="0">
              <a:solidFill>
                <a:srgbClr val="211447"/>
              </a:solidFill>
              <a:latin typeface="Tiempos Text Regular" panose="02020503060303060403" pitchFamily="18" charset="77"/>
              <a:ea typeface="Calibri" panose="020F0502020204030204" pitchFamily="34" charset="0"/>
              <a:cs typeface="Times New Roman (Body CS)"/>
            </a:endParaRPr>
          </a:p>
          <a:p>
            <a:pPr marL="515938" indent="-280988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Park and Ride lots in Truckee and TC – World Cup Feb 25-26 </a:t>
            </a:r>
          </a:p>
          <a:p>
            <a:pPr marL="515938" indent="-280988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Mountaineer and TART Connect</a:t>
            </a:r>
          </a:p>
          <a:p>
            <a:pPr marL="515938" indent="-280988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Promotional Carpool Parking</a:t>
            </a:r>
          </a:p>
          <a:p>
            <a:pPr marL="515938" indent="-280988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Employee Incentives</a:t>
            </a:r>
          </a:p>
          <a:p>
            <a:pPr marL="515938" indent="-280988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Supplementing TART headways with </a:t>
            </a:r>
            <a:r>
              <a:rPr lang="en-US" dirty="0" err="1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add’l</a:t>
            </a:r>
            <a:r>
              <a:rPr lang="en-US" dirty="0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 contract service</a:t>
            </a:r>
          </a:p>
          <a:p>
            <a:pPr marL="515938" indent="-280988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1447"/>
                </a:solidFill>
                <a:latin typeface="Tiempos Text Regular" panose="02020503060303060403" pitchFamily="18" charset="77"/>
                <a:ea typeface="Calibri" panose="020F0502020204030204" pitchFamily="34" charset="0"/>
                <a:cs typeface="Times New Roman (Body CS)"/>
              </a:rPr>
              <a:t>Concentrating room reservations to hotels with shuttles and offering supplemental PT Shuttle Service</a:t>
            </a:r>
          </a:p>
          <a:p>
            <a:pPr>
              <a:lnSpc>
                <a:spcPts val="2360"/>
              </a:lnSpc>
            </a:pPr>
            <a:endParaRPr lang="en-US" dirty="0">
              <a:solidFill>
                <a:srgbClr val="211447"/>
              </a:solidFill>
              <a:latin typeface="Tiempos Text Regular" panose="02020503060303060403" pitchFamily="18" charset="77"/>
              <a:ea typeface="Calibri" panose="020F0502020204030204" pitchFamily="34" charset="0"/>
              <a:cs typeface="Times New Roman (Body CS)"/>
            </a:endParaRPr>
          </a:p>
        </p:txBody>
      </p:sp>
      <p:pic>
        <p:nvPicPr>
          <p:cNvPr id="3076" name="Picture 4" descr="FAQ | SATCo">
            <a:extLst>
              <a:ext uri="{FF2B5EF4-FFF2-40B4-BE49-F238E27FC236}">
                <a16:creationId xmlns:a16="http://schemas.microsoft.com/office/drawing/2014/main" id="{21B3371B-7889-4E06-A823-704FC8D7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108"/>
            <a:ext cx="4424627" cy="2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1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7572-3B90-9349-9242-FE7950B0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Demand Reduction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822B6-5CBD-0047-A2FB-29BD939B7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5938">
              <a:spcAft>
                <a:spcPts val="600"/>
              </a:spcAft>
            </a:pPr>
            <a:r>
              <a:rPr lang="en-US" sz="2400" dirty="0"/>
              <a:t>Disco Tubing in the evenings </a:t>
            </a:r>
          </a:p>
          <a:p>
            <a:pPr marL="515938">
              <a:spcAft>
                <a:spcPts val="600"/>
              </a:spcAft>
            </a:pPr>
            <a:r>
              <a:rPr lang="en-US" sz="2400" dirty="0"/>
              <a:t>Fireworks and Live Concert to delay the egress from normal ski/guest traffic</a:t>
            </a:r>
          </a:p>
          <a:p>
            <a:pPr marL="515938">
              <a:spcAft>
                <a:spcPts val="600"/>
              </a:spcAft>
            </a:pPr>
            <a:r>
              <a:rPr lang="en-US" sz="2400" dirty="0"/>
              <a:t>Food and Drink World Cup specials starting late in the ski day </a:t>
            </a:r>
          </a:p>
          <a:p>
            <a:pPr marL="515938">
              <a:spcAft>
                <a:spcPts val="600"/>
              </a:spcAft>
            </a:pPr>
            <a:r>
              <a:rPr lang="en-US" sz="2400" dirty="0"/>
              <a:t>Expanded hours of operation and Inter-Valley Mountaineer operations</a:t>
            </a:r>
          </a:p>
          <a:p>
            <a:pPr marL="515938">
              <a:spcAft>
                <a:spcPts val="600"/>
              </a:spcAft>
            </a:pPr>
            <a:r>
              <a:rPr lang="en-US" sz="2400" dirty="0"/>
              <a:t>Leverage the Base to Base Gondola – to promote and utilize vehicle parking @Alpine and a ride over to experience the World Cup w/o driving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4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2BD4-E517-D049-B679-D5471946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Cup PT Employee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2C94-988D-5D45-93CB-F477A509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Paid Incentives to employees up to $25 per person per day for use of:</a:t>
            </a:r>
          </a:p>
          <a:p>
            <a:pPr lvl="1"/>
            <a:r>
              <a:rPr lang="en-US" dirty="0"/>
              <a:t>Park and ride locations in TC and Truckee</a:t>
            </a:r>
          </a:p>
          <a:p>
            <a:pPr lvl="1"/>
            <a:r>
              <a:rPr lang="en-US" dirty="0"/>
              <a:t>Carpool 3 or more per vehicle</a:t>
            </a:r>
          </a:p>
          <a:p>
            <a:pPr lvl="1"/>
            <a:r>
              <a:rPr lang="en-US" dirty="0"/>
              <a:t>PT Shuttles from N. Lake and West Shore</a:t>
            </a:r>
          </a:p>
          <a:p>
            <a:pPr lvl="1"/>
            <a:r>
              <a:rPr lang="en-US" dirty="0"/>
              <a:t>Riding TART vs. driving a personal vehicle </a:t>
            </a:r>
          </a:p>
        </p:txBody>
      </p:sp>
    </p:spTree>
    <p:extLst>
      <p:ext uri="{BB962C8B-B14F-4D97-AF65-F5344CB8AC3E}">
        <p14:creationId xmlns:p14="http://schemas.microsoft.com/office/powerpoint/2010/main" val="4047139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16893</TotalTime>
  <Words>316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Brandon Grotesque Regular</vt:lpstr>
      <vt:lpstr>Calibri</vt:lpstr>
      <vt:lpstr>Calibri Light</vt:lpstr>
      <vt:lpstr>Graphik Black</vt:lpstr>
      <vt:lpstr>Graphik Regular</vt:lpstr>
      <vt:lpstr>Graphik Semibold</vt:lpstr>
      <vt:lpstr>Tiempos Text Regular</vt:lpstr>
      <vt:lpstr>Tiempos Text Semibold</vt:lpstr>
      <vt:lpstr>Office Theme</vt:lpstr>
      <vt:lpstr>PowerPoint Presentation</vt:lpstr>
      <vt:lpstr>World Cup Traffic Management Plan</vt:lpstr>
      <vt:lpstr>Communications and Transparency</vt:lpstr>
      <vt:lpstr>Traffic Management</vt:lpstr>
      <vt:lpstr>Trip Reduction</vt:lpstr>
      <vt:lpstr>Peak Demand Reduction </vt:lpstr>
      <vt:lpstr>World Cup PT Employee Incentives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Chang (PT)</dc:creator>
  <cp:lastModifiedBy>Anna Atwood</cp:lastModifiedBy>
  <cp:revision>47</cp:revision>
  <dcterms:created xsi:type="dcterms:W3CDTF">2021-09-20T16:43:54Z</dcterms:created>
  <dcterms:modified xsi:type="dcterms:W3CDTF">2023-01-10T18:35:50Z</dcterms:modified>
</cp:coreProperties>
</file>